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Lst>
  <p:notesMasterIdLst>
    <p:notesMasterId r:id="rId13"/>
  </p:notesMasterIdLst>
  <p:handoutMasterIdLst>
    <p:handoutMasterId r:id="rId14"/>
  </p:handoutMasterIdLst>
  <p:sldIdLst>
    <p:sldId id="579" r:id="rId2"/>
    <p:sldId id="569" r:id="rId3"/>
    <p:sldId id="640" r:id="rId4"/>
    <p:sldId id="623" r:id="rId5"/>
    <p:sldId id="633" r:id="rId6"/>
    <p:sldId id="639" r:id="rId7"/>
    <p:sldId id="624" r:id="rId8"/>
    <p:sldId id="641" r:id="rId9"/>
    <p:sldId id="629" r:id="rId10"/>
    <p:sldId id="608" r:id="rId11"/>
    <p:sldId id="534" r:id="rId12"/>
  </p:sldIdLst>
  <p:sldSz cx="9144000" cy="6858000" type="screen4x3"/>
  <p:notesSz cx="7010400" cy="92964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9AEE"/>
    <a:srgbClr val="663367"/>
    <a:srgbClr val="F16739"/>
    <a:srgbClr val="B42E8F"/>
    <a:srgbClr val="98C93C"/>
    <a:srgbClr val="009866"/>
    <a:srgbClr val="FFC600"/>
    <a:srgbClr val="A453A6"/>
    <a:srgbClr val="39B54A"/>
    <a:srgbClr val="E6E7E7"/>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57" autoAdjust="0"/>
    <p:restoredTop sz="81081" autoAdjust="0"/>
  </p:normalViewPr>
  <p:slideViewPr>
    <p:cSldViewPr>
      <p:cViewPr varScale="1">
        <p:scale>
          <a:sx n="90" d="100"/>
          <a:sy n="90" d="100"/>
        </p:scale>
        <p:origin x="-5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Nadine\Desktop\Presentations\Student%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marker val="1"/>
        <c:axId val="82896000"/>
        <c:axId val="82897536"/>
      </c:lineChart>
      <c:catAx>
        <c:axId val="82896000"/>
        <c:scaling>
          <c:orientation val="minMax"/>
        </c:scaling>
        <c:axPos val="b"/>
        <c:majorTickMark val="none"/>
        <c:tickLblPos val="nextTo"/>
        <c:crossAx val="82897536"/>
        <c:crosses val="autoZero"/>
        <c:auto val="1"/>
        <c:lblAlgn val="ctr"/>
        <c:lblOffset val="100"/>
      </c:catAx>
      <c:valAx>
        <c:axId val="82897536"/>
        <c:scaling>
          <c:orientation val="minMax"/>
        </c:scaling>
        <c:delete val="1"/>
        <c:axPos val="l"/>
        <c:numFmt formatCode="0%" sourceLinked="1"/>
        <c:majorTickMark val="none"/>
        <c:tickLblPos val="none"/>
        <c:crossAx val="82896000"/>
        <c:crosses val="autoZero"/>
        <c:crossBetween val="between"/>
      </c:valAx>
    </c:plotArea>
    <c:plotVisOnly val="1"/>
  </c:chart>
  <c:txPr>
    <a:bodyPr/>
    <a:lstStyle/>
    <a:p>
      <a:pPr algn="ctr">
        <a:defRPr lang="en-US" sz="1800" b="1" i="0" u="none" strike="noStrike" kern="1200" baseline="0">
          <a:solidFill>
            <a:prstClr val="black"/>
          </a:solidFill>
          <a:latin typeface="+mn-lt"/>
          <a:ea typeface="+mn-ea"/>
          <a:cs typeface="+mn-c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spPr>
            <a:ln w="152400">
              <a:solidFill>
                <a:srgbClr val="B42E8F"/>
              </a:solidFill>
            </a:ln>
          </c:spPr>
          <c:marker>
            <c:symbol val="none"/>
          </c:marker>
          <c:cat>
            <c:strRef>
              <c:f>Sheet1!$A$2:$A$11</c:f>
              <c:strCache>
                <c:ptCount val="10"/>
                <c:pt idx="0">
                  <c:v>Fall 2010</c:v>
                </c:pt>
                <c:pt idx="1">
                  <c:v>Spring 2011</c:v>
                </c:pt>
                <c:pt idx="2">
                  <c:v>Fall 2011</c:v>
                </c:pt>
                <c:pt idx="3">
                  <c:v>Spring 2012</c:v>
                </c:pt>
                <c:pt idx="4">
                  <c:v>Fall 2012</c:v>
                </c:pt>
                <c:pt idx="5">
                  <c:v>Spring 2013</c:v>
                </c:pt>
                <c:pt idx="6">
                  <c:v>Fall 2013</c:v>
                </c:pt>
                <c:pt idx="7">
                  <c:v>Spring 2014</c:v>
                </c:pt>
                <c:pt idx="8">
                  <c:v>Fall 2014</c:v>
                </c:pt>
                <c:pt idx="9">
                  <c:v>Spring 2015</c:v>
                </c:pt>
              </c:strCache>
            </c:strRef>
          </c:cat>
          <c:val>
            <c:numRef>
              <c:f>Sheet1!$B$2:$B$11</c:f>
              <c:numCache>
                <c:formatCode>0%</c:formatCode>
                <c:ptCount val="10"/>
                <c:pt idx="0">
                  <c:v>0.73</c:v>
                </c:pt>
                <c:pt idx="1">
                  <c:v>0.71</c:v>
                </c:pt>
                <c:pt idx="2">
                  <c:v>0.7</c:v>
                </c:pt>
                <c:pt idx="3">
                  <c:v>0.71</c:v>
                </c:pt>
                <c:pt idx="4">
                  <c:v>0.59</c:v>
                </c:pt>
                <c:pt idx="5">
                  <c:v>0.6</c:v>
                </c:pt>
                <c:pt idx="6">
                  <c:v>0.56999999999999995</c:v>
                </c:pt>
                <c:pt idx="7">
                  <c:v>0.56000000000000005</c:v>
                </c:pt>
                <c:pt idx="8">
                  <c:v>0.38</c:v>
                </c:pt>
                <c:pt idx="9">
                  <c:v>0.38</c:v>
                </c:pt>
              </c:numCache>
            </c:numRef>
          </c:val>
        </c:ser>
        <c:dLbls/>
        <c:marker val="1"/>
        <c:axId val="114307072"/>
        <c:axId val="114308992"/>
      </c:lineChart>
      <c:catAx>
        <c:axId val="114307072"/>
        <c:scaling>
          <c:orientation val="minMax"/>
        </c:scaling>
        <c:axPos val="b"/>
        <c:majorTickMark val="none"/>
        <c:tickLblPos val="nextTo"/>
        <c:txPr>
          <a:bodyPr/>
          <a:lstStyle/>
          <a:p>
            <a:pPr>
              <a:defRPr sz="1800" b="1"/>
            </a:pPr>
            <a:endParaRPr lang="en-US"/>
          </a:p>
        </c:txPr>
        <c:crossAx val="114308992"/>
        <c:crosses val="autoZero"/>
        <c:auto val="1"/>
        <c:lblAlgn val="ctr"/>
        <c:lblOffset val="100"/>
      </c:catAx>
      <c:valAx>
        <c:axId val="114308992"/>
        <c:scaling>
          <c:orientation val="minMax"/>
        </c:scaling>
        <c:axPos val="l"/>
        <c:numFmt formatCode="0%" sourceLinked="1"/>
        <c:majorTickMark val="none"/>
        <c:tickLblPos val="nextTo"/>
        <c:txPr>
          <a:bodyPr/>
          <a:lstStyle/>
          <a:p>
            <a:pPr>
              <a:defRPr sz="1800" b="1"/>
            </a:pPr>
            <a:endParaRPr lang="en-US"/>
          </a:p>
        </c:txPr>
        <c:crossAx val="11430707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spPr>
            <a:ln w="152400">
              <a:solidFill>
                <a:srgbClr val="819AEE"/>
              </a:solidFill>
            </a:ln>
          </c:spPr>
          <c:marker>
            <c:symbol val="none"/>
          </c:marker>
          <c:cat>
            <c:strRef>
              <c:f>Sheet1!$A$479:$A$484</c:f>
              <c:strCache>
                <c:ptCount val="6"/>
                <c:pt idx="0">
                  <c:v>Fall 2012</c:v>
                </c:pt>
                <c:pt idx="1">
                  <c:v>Spring 2013</c:v>
                </c:pt>
                <c:pt idx="2">
                  <c:v>Fall 2013</c:v>
                </c:pt>
                <c:pt idx="3">
                  <c:v>Spring 2014</c:v>
                </c:pt>
                <c:pt idx="4">
                  <c:v>Fall 2014</c:v>
                </c:pt>
                <c:pt idx="5">
                  <c:v>Spring 2015</c:v>
                </c:pt>
              </c:strCache>
            </c:strRef>
          </c:cat>
          <c:val>
            <c:numRef>
              <c:f>Sheet1!$B$479:$B$484</c:f>
              <c:numCache>
                <c:formatCode>0%</c:formatCode>
                <c:ptCount val="6"/>
                <c:pt idx="0">
                  <c:v>0.28000000000000003</c:v>
                </c:pt>
                <c:pt idx="1">
                  <c:v>0.34</c:v>
                </c:pt>
                <c:pt idx="2">
                  <c:v>0.39</c:v>
                </c:pt>
                <c:pt idx="3">
                  <c:v>0.44</c:v>
                </c:pt>
                <c:pt idx="4">
                  <c:v>0.7</c:v>
                </c:pt>
                <c:pt idx="5">
                  <c:v>0.73</c:v>
                </c:pt>
              </c:numCache>
            </c:numRef>
          </c:val>
        </c:ser>
        <c:dLbls/>
        <c:marker val="1"/>
        <c:axId val="64940672"/>
        <c:axId val="65038592"/>
      </c:lineChart>
      <c:catAx>
        <c:axId val="64940672"/>
        <c:scaling>
          <c:orientation val="minMax"/>
        </c:scaling>
        <c:axPos val="b"/>
        <c:majorTickMark val="none"/>
        <c:tickLblPos val="nextTo"/>
        <c:txPr>
          <a:bodyPr/>
          <a:lstStyle/>
          <a:p>
            <a:pPr>
              <a:defRPr sz="1800" b="1"/>
            </a:pPr>
            <a:endParaRPr lang="en-US"/>
          </a:p>
        </c:txPr>
        <c:crossAx val="65038592"/>
        <c:crosses val="autoZero"/>
        <c:auto val="1"/>
        <c:lblAlgn val="ctr"/>
        <c:lblOffset val="100"/>
      </c:catAx>
      <c:valAx>
        <c:axId val="65038592"/>
        <c:scaling>
          <c:orientation val="minMax"/>
        </c:scaling>
        <c:axPos val="l"/>
        <c:numFmt formatCode="0%" sourceLinked="1"/>
        <c:majorTickMark val="none"/>
        <c:tickLblPos val="nextTo"/>
        <c:txPr>
          <a:bodyPr/>
          <a:lstStyle/>
          <a:p>
            <a:pPr>
              <a:defRPr sz="1800" b="1"/>
            </a:pPr>
            <a:endParaRPr lang="en-US"/>
          </a:p>
        </c:txPr>
        <c:crossAx val="6494067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stacked"/>
        <c:ser>
          <c:idx val="0"/>
          <c:order val="0"/>
          <c:tx>
            <c:strRef>
              <c:f>Sheet1!$B$213</c:f>
              <c:strCache>
                <c:ptCount val="1"/>
                <c:pt idx="0">
                  <c:v>Satisfied</c:v>
                </c:pt>
              </c:strCache>
            </c:strRef>
          </c:tx>
          <c:spPr>
            <a:solidFill>
              <a:srgbClr val="B42E8F"/>
            </a:solidFill>
          </c:spPr>
          <c:dLbls>
            <c:txPr>
              <a:bodyPr/>
              <a:lstStyle/>
              <a:p>
                <a:pPr>
                  <a:defRPr sz="1800" b="1">
                    <a:solidFill>
                      <a:schemeClr val="bg1"/>
                    </a:solidFill>
                  </a:defRPr>
                </a:pPr>
                <a:endParaRPr lang="en-US"/>
              </a:p>
            </c:txPr>
            <c:dLblPos val="ctr"/>
            <c:showVal val="1"/>
          </c:dLbls>
          <c:cat>
            <c:strRef>
              <c:f>Sheet1!$A$214:$A$219</c:f>
              <c:strCache>
                <c:ptCount val="6"/>
                <c:pt idx="0">
                  <c:v>Price</c:v>
                </c:pt>
                <c:pt idx="1">
                  <c:v>Note-taking ability</c:v>
                </c:pt>
                <c:pt idx="2">
                  <c:v>Subscription length</c:v>
                </c:pt>
                <c:pt idx="3">
                  <c:v>Design</c:v>
                </c:pt>
                <c:pt idx="4">
                  <c:v>Features</c:v>
                </c:pt>
                <c:pt idx="5">
                  <c:v>Overall</c:v>
                </c:pt>
              </c:strCache>
            </c:strRef>
          </c:cat>
          <c:val>
            <c:numRef>
              <c:f>Sheet1!$B$214:$B$219</c:f>
              <c:numCache>
                <c:formatCode>0%</c:formatCode>
                <c:ptCount val="6"/>
                <c:pt idx="0">
                  <c:v>0.4</c:v>
                </c:pt>
                <c:pt idx="1">
                  <c:v>0.49</c:v>
                </c:pt>
                <c:pt idx="2">
                  <c:v>0.52</c:v>
                </c:pt>
                <c:pt idx="3">
                  <c:v>0.6</c:v>
                </c:pt>
                <c:pt idx="4">
                  <c:v>0.63</c:v>
                </c:pt>
                <c:pt idx="5">
                  <c:v>0.57999999999999996</c:v>
                </c:pt>
              </c:numCache>
            </c:numRef>
          </c:val>
        </c:ser>
        <c:ser>
          <c:idx val="1"/>
          <c:order val="1"/>
          <c:tx>
            <c:strRef>
              <c:f>Sheet1!$C$213</c:f>
              <c:strCache>
                <c:ptCount val="1"/>
                <c:pt idx="0">
                  <c:v>Not satisfied</c:v>
                </c:pt>
              </c:strCache>
            </c:strRef>
          </c:tx>
          <c:spPr>
            <a:solidFill>
              <a:srgbClr val="98C93C"/>
            </a:solidFill>
          </c:spPr>
          <c:dLbls>
            <c:txPr>
              <a:bodyPr/>
              <a:lstStyle/>
              <a:p>
                <a:pPr>
                  <a:defRPr sz="1800" b="1">
                    <a:solidFill>
                      <a:schemeClr val="bg1"/>
                    </a:solidFill>
                  </a:defRPr>
                </a:pPr>
                <a:endParaRPr lang="en-US"/>
              </a:p>
            </c:txPr>
            <c:dLblPos val="ctr"/>
            <c:showVal val="1"/>
          </c:dLbls>
          <c:cat>
            <c:strRef>
              <c:f>Sheet1!$A$214:$A$219</c:f>
              <c:strCache>
                <c:ptCount val="6"/>
                <c:pt idx="0">
                  <c:v>Price</c:v>
                </c:pt>
                <c:pt idx="1">
                  <c:v>Note-taking ability</c:v>
                </c:pt>
                <c:pt idx="2">
                  <c:v>Subscription length</c:v>
                </c:pt>
                <c:pt idx="3">
                  <c:v>Design</c:v>
                </c:pt>
                <c:pt idx="4">
                  <c:v>Features</c:v>
                </c:pt>
                <c:pt idx="5">
                  <c:v>Overall</c:v>
                </c:pt>
              </c:strCache>
            </c:strRef>
          </c:cat>
          <c:val>
            <c:numRef>
              <c:f>Sheet1!$C$214:$C$219</c:f>
              <c:numCache>
                <c:formatCode>0%</c:formatCode>
                <c:ptCount val="6"/>
                <c:pt idx="0">
                  <c:v>0.38</c:v>
                </c:pt>
                <c:pt idx="1">
                  <c:v>0.21</c:v>
                </c:pt>
                <c:pt idx="2">
                  <c:v>0.17</c:v>
                </c:pt>
                <c:pt idx="3">
                  <c:v>0.15</c:v>
                </c:pt>
                <c:pt idx="4">
                  <c:v>0.13</c:v>
                </c:pt>
                <c:pt idx="5">
                  <c:v>0.13</c:v>
                </c:pt>
              </c:numCache>
            </c:numRef>
          </c:val>
        </c:ser>
        <c:ser>
          <c:idx val="2"/>
          <c:order val="2"/>
          <c:tx>
            <c:strRef>
              <c:f>Sheet1!$D$213</c:f>
              <c:strCache>
                <c:ptCount val="1"/>
                <c:pt idx="0">
                  <c:v>Neutral</c:v>
                </c:pt>
              </c:strCache>
            </c:strRef>
          </c:tx>
          <c:dLbls>
            <c:txPr>
              <a:bodyPr/>
              <a:lstStyle/>
              <a:p>
                <a:pPr>
                  <a:defRPr sz="1800" b="1">
                    <a:solidFill>
                      <a:schemeClr val="bg1"/>
                    </a:solidFill>
                  </a:defRPr>
                </a:pPr>
                <a:endParaRPr lang="en-US"/>
              </a:p>
            </c:txPr>
            <c:dLblPos val="ctr"/>
            <c:showVal val="1"/>
          </c:dLbls>
          <c:cat>
            <c:strRef>
              <c:f>Sheet1!$A$214:$A$219</c:f>
              <c:strCache>
                <c:ptCount val="6"/>
                <c:pt idx="0">
                  <c:v>Price</c:v>
                </c:pt>
                <c:pt idx="1">
                  <c:v>Note-taking ability</c:v>
                </c:pt>
                <c:pt idx="2">
                  <c:v>Subscription length</c:v>
                </c:pt>
                <c:pt idx="3">
                  <c:v>Design</c:v>
                </c:pt>
                <c:pt idx="4">
                  <c:v>Features</c:v>
                </c:pt>
                <c:pt idx="5">
                  <c:v>Overall</c:v>
                </c:pt>
              </c:strCache>
            </c:strRef>
          </c:cat>
          <c:val>
            <c:numRef>
              <c:f>Sheet1!$D$214:$D$219</c:f>
              <c:numCache>
                <c:formatCode>0%</c:formatCode>
                <c:ptCount val="6"/>
                <c:pt idx="0">
                  <c:v>0.22</c:v>
                </c:pt>
                <c:pt idx="1">
                  <c:v>0.3</c:v>
                </c:pt>
                <c:pt idx="2">
                  <c:v>0.31</c:v>
                </c:pt>
                <c:pt idx="3">
                  <c:v>0.25</c:v>
                </c:pt>
                <c:pt idx="4">
                  <c:v>0.24</c:v>
                </c:pt>
                <c:pt idx="5">
                  <c:v>0.28999999999999998</c:v>
                </c:pt>
              </c:numCache>
            </c:numRef>
          </c:val>
        </c:ser>
        <c:dLbls>
          <c:dLblPos val="ctr"/>
          <c:showVal val="1"/>
        </c:dLbls>
        <c:overlap val="100"/>
        <c:axId val="65704704"/>
        <c:axId val="66069248"/>
      </c:barChart>
      <c:catAx>
        <c:axId val="65704704"/>
        <c:scaling>
          <c:orientation val="minMax"/>
        </c:scaling>
        <c:axPos val="l"/>
        <c:tickLblPos val="nextTo"/>
        <c:txPr>
          <a:bodyPr/>
          <a:lstStyle/>
          <a:p>
            <a:pPr>
              <a:defRPr sz="1800" b="1"/>
            </a:pPr>
            <a:endParaRPr lang="en-US"/>
          </a:p>
        </c:txPr>
        <c:crossAx val="66069248"/>
        <c:crosses val="autoZero"/>
        <c:auto val="1"/>
        <c:lblAlgn val="ctr"/>
        <c:lblOffset val="100"/>
      </c:catAx>
      <c:valAx>
        <c:axId val="66069248"/>
        <c:scaling>
          <c:orientation val="minMax"/>
          <c:max val="1"/>
        </c:scaling>
        <c:axPos val="b"/>
        <c:numFmt formatCode="0%" sourceLinked="1"/>
        <c:tickLblPos val="nextTo"/>
        <c:txPr>
          <a:bodyPr/>
          <a:lstStyle/>
          <a:p>
            <a:pPr>
              <a:defRPr sz="1800" b="1"/>
            </a:pPr>
            <a:endParaRPr lang="en-US"/>
          </a:p>
        </c:txPr>
        <c:crossAx val="65704704"/>
        <c:crosses val="autoZero"/>
        <c:crossBetween val="between"/>
      </c:valAx>
    </c:plotArea>
    <c:legend>
      <c:legendPos val="r"/>
      <c:layout/>
      <c:txPr>
        <a:bodyPr/>
        <a:lstStyle/>
        <a:p>
          <a:pPr>
            <a:defRPr sz="1800" b="1"/>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doughnutChart>
        <c:varyColors val="1"/>
        <c:ser>
          <c:idx val="0"/>
          <c:order val="0"/>
          <c:spPr>
            <a:solidFill>
              <a:srgbClr val="B42E8F"/>
            </a:solidFill>
            <a:ln>
              <a:noFill/>
            </a:ln>
          </c:spPr>
          <c:dPt>
            <c:idx val="0"/>
            <c:spPr>
              <a:solidFill>
                <a:srgbClr val="F16739"/>
              </a:solidFill>
              <a:ln>
                <a:noFill/>
              </a:ln>
            </c:spPr>
          </c:dPt>
          <c:dLbls>
            <c:txPr>
              <a:bodyPr/>
              <a:lstStyle/>
              <a:p>
                <a:pPr>
                  <a:defRPr sz="2200" b="1">
                    <a:solidFill>
                      <a:schemeClr val="bg1"/>
                    </a:solidFill>
                  </a:defRPr>
                </a:pPr>
                <a:endParaRPr lang="en-US"/>
              </a:p>
            </c:txPr>
            <c:showVal val="1"/>
            <c:showLeaderLines val="1"/>
          </c:dLbls>
          <c:cat>
            <c:strRef>
              <c:f>Sheet1!$A$298:$A$299</c:f>
              <c:strCache>
                <c:ptCount val="2"/>
                <c:pt idx="0">
                  <c:v>No</c:v>
                </c:pt>
                <c:pt idx="1">
                  <c:v>Yes</c:v>
                </c:pt>
              </c:strCache>
            </c:strRef>
          </c:cat>
          <c:val>
            <c:numRef>
              <c:f>Sheet1!$B$298:$B$299</c:f>
              <c:numCache>
                <c:formatCode>0%</c:formatCode>
                <c:ptCount val="2"/>
                <c:pt idx="0">
                  <c:v>0.57999999999999996</c:v>
                </c:pt>
                <c:pt idx="1">
                  <c:v>0.42</c:v>
                </c:pt>
              </c:numCache>
            </c:numRef>
          </c:val>
        </c:ser>
        <c:dLbls>
          <c:showVal val="1"/>
        </c:dLbls>
        <c:firstSliceAng val="0"/>
        <c:holeSize val="50"/>
      </c:doughnutChart>
    </c:plotArea>
    <c:legend>
      <c:legendPos val="r"/>
      <c:layout>
        <c:manualLayout>
          <c:xMode val="edge"/>
          <c:yMode val="edge"/>
          <c:x val="0.800127227517613"/>
          <c:y val="0.36437819136244332"/>
          <c:w val="8.7592070728001112E-2"/>
          <c:h val="0.16821331424481031"/>
        </c:manualLayout>
      </c:layout>
      <c:txPr>
        <a:bodyPr/>
        <a:lstStyle/>
        <a:p>
          <a:pPr>
            <a:defRPr sz="1800" b="1"/>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stacked"/>
        <c:ser>
          <c:idx val="0"/>
          <c:order val="0"/>
          <c:tx>
            <c:strRef>
              <c:f>Sheet1!$B$461</c:f>
              <c:strCache>
                <c:ptCount val="1"/>
                <c:pt idx="0">
                  <c:v>Better</c:v>
                </c:pt>
              </c:strCache>
            </c:strRef>
          </c:tx>
          <c:spPr>
            <a:solidFill>
              <a:srgbClr val="B42E8F"/>
            </a:solidFill>
            <a:ln>
              <a:noFill/>
            </a:ln>
          </c:spPr>
          <c:dLbls>
            <c:txPr>
              <a:bodyPr/>
              <a:lstStyle/>
              <a:p>
                <a:pPr>
                  <a:defRPr sz="1400" b="1">
                    <a:solidFill>
                      <a:schemeClr val="bg1"/>
                    </a:solidFill>
                  </a:defRPr>
                </a:pPr>
                <a:endParaRPr lang="en-US"/>
              </a:p>
            </c:txPr>
            <c:dLblPos val="ctr"/>
            <c:showVal val="1"/>
          </c:dLbls>
          <c:cat>
            <c:strRef>
              <c:f>Sheet1!$A$462:$A$468</c:f>
              <c:strCache>
                <c:ptCount val="7"/>
                <c:pt idx="0">
                  <c:v>Tailoring content to you</c:v>
                </c:pt>
                <c:pt idx="1">
                  <c:v>Providing assessments</c:v>
                </c:pt>
                <c:pt idx="2">
                  <c:v>Reducing study time</c:v>
                </c:pt>
                <c:pt idx="3">
                  <c:v>Mastering concepts</c:v>
                </c:pt>
                <c:pt idx="4">
                  <c:v>Improving your grade</c:v>
                </c:pt>
                <c:pt idx="5">
                  <c:v>Completing assignments</c:v>
                </c:pt>
                <c:pt idx="6">
                  <c:v>Preparing for quizzing/exams</c:v>
                </c:pt>
              </c:strCache>
            </c:strRef>
          </c:cat>
          <c:val>
            <c:numRef>
              <c:f>Sheet1!$B$462:$B$468</c:f>
              <c:numCache>
                <c:formatCode>0%</c:formatCode>
                <c:ptCount val="7"/>
                <c:pt idx="0">
                  <c:v>0.55000000000000004</c:v>
                </c:pt>
                <c:pt idx="1">
                  <c:v>0.55000000000000004</c:v>
                </c:pt>
                <c:pt idx="2">
                  <c:v>0.55000000000000004</c:v>
                </c:pt>
                <c:pt idx="3">
                  <c:v>0.56999999999999995</c:v>
                </c:pt>
                <c:pt idx="4">
                  <c:v>0.57999999999999996</c:v>
                </c:pt>
                <c:pt idx="5">
                  <c:v>0.61</c:v>
                </c:pt>
                <c:pt idx="6">
                  <c:v>0.62</c:v>
                </c:pt>
              </c:numCache>
            </c:numRef>
          </c:val>
        </c:ser>
        <c:ser>
          <c:idx val="1"/>
          <c:order val="1"/>
          <c:tx>
            <c:strRef>
              <c:f>Sheet1!$C$461</c:f>
              <c:strCache>
                <c:ptCount val="1"/>
                <c:pt idx="0">
                  <c:v>Worse</c:v>
                </c:pt>
              </c:strCache>
            </c:strRef>
          </c:tx>
          <c:spPr>
            <a:solidFill>
              <a:srgbClr val="98C93C"/>
            </a:solidFill>
            <a:ln>
              <a:noFill/>
            </a:ln>
          </c:spPr>
          <c:dLbls>
            <c:txPr>
              <a:bodyPr/>
              <a:lstStyle/>
              <a:p>
                <a:pPr>
                  <a:defRPr sz="1400" b="1">
                    <a:solidFill>
                      <a:schemeClr val="bg1"/>
                    </a:solidFill>
                  </a:defRPr>
                </a:pPr>
                <a:endParaRPr lang="en-US"/>
              </a:p>
            </c:txPr>
            <c:dLblPos val="ctr"/>
            <c:showVal val="1"/>
          </c:dLbls>
          <c:cat>
            <c:strRef>
              <c:f>Sheet1!$A$462:$A$468</c:f>
              <c:strCache>
                <c:ptCount val="7"/>
                <c:pt idx="0">
                  <c:v>Tailoring content to you</c:v>
                </c:pt>
                <c:pt idx="1">
                  <c:v>Providing assessments</c:v>
                </c:pt>
                <c:pt idx="2">
                  <c:v>Reducing study time</c:v>
                </c:pt>
                <c:pt idx="3">
                  <c:v>Mastering concepts</c:v>
                </c:pt>
                <c:pt idx="4">
                  <c:v>Improving your grade</c:v>
                </c:pt>
                <c:pt idx="5">
                  <c:v>Completing assignments</c:v>
                </c:pt>
                <c:pt idx="6">
                  <c:v>Preparing for quizzing/exams</c:v>
                </c:pt>
              </c:strCache>
            </c:strRef>
          </c:cat>
          <c:val>
            <c:numRef>
              <c:f>Sheet1!$C$462:$C$468</c:f>
              <c:numCache>
                <c:formatCode>0%</c:formatCode>
                <c:ptCount val="7"/>
                <c:pt idx="0">
                  <c:v>0.1</c:v>
                </c:pt>
                <c:pt idx="1">
                  <c:v>0.11</c:v>
                </c:pt>
                <c:pt idx="2">
                  <c:v>0.12</c:v>
                </c:pt>
                <c:pt idx="3">
                  <c:v>0.1</c:v>
                </c:pt>
                <c:pt idx="4">
                  <c:v>0.08</c:v>
                </c:pt>
                <c:pt idx="5">
                  <c:v>0.08</c:v>
                </c:pt>
                <c:pt idx="6">
                  <c:v>0.09</c:v>
                </c:pt>
              </c:numCache>
            </c:numRef>
          </c:val>
        </c:ser>
        <c:ser>
          <c:idx val="2"/>
          <c:order val="2"/>
          <c:tx>
            <c:strRef>
              <c:f>Sheet1!$D$461</c:f>
              <c:strCache>
                <c:ptCount val="1"/>
                <c:pt idx="0">
                  <c:v>Neutral/NA</c:v>
                </c:pt>
              </c:strCache>
            </c:strRef>
          </c:tx>
          <c:dLbls>
            <c:txPr>
              <a:bodyPr/>
              <a:lstStyle/>
              <a:p>
                <a:pPr>
                  <a:defRPr sz="1400" b="1">
                    <a:solidFill>
                      <a:schemeClr val="bg1"/>
                    </a:solidFill>
                  </a:defRPr>
                </a:pPr>
                <a:endParaRPr lang="en-US"/>
              </a:p>
            </c:txPr>
            <c:dLblPos val="ctr"/>
            <c:showVal val="1"/>
          </c:dLbls>
          <c:cat>
            <c:strRef>
              <c:f>Sheet1!$A$462:$A$468</c:f>
              <c:strCache>
                <c:ptCount val="7"/>
                <c:pt idx="0">
                  <c:v>Tailoring content to you</c:v>
                </c:pt>
                <c:pt idx="1">
                  <c:v>Providing assessments</c:v>
                </c:pt>
                <c:pt idx="2">
                  <c:v>Reducing study time</c:v>
                </c:pt>
                <c:pt idx="3">
                  <c:v>Mastering concepts</c:v>
                </c:pt>
                <c:pt idx="4">
                  <c:v>Improving your grade</c:v>
                </c:pt>
                <c:pt idx="5">
                  <c:v>Completing assignments</c:v>
                </c:pt>
                <c:pt idx="6">
                  <c:v>Preparing for quizzing/exams</c:v>
                </c:pt>
              </c:strCache>
            </c:strRef>
          </c:cat>
          <c:val>
            <c:numRef>
              <c:f>Sheet1!$D$462:$D$468</c:f>
              <c:numCache>
                <c:formatCode>0%</c:formatCode>
                <c:ptCount val="7"/>
                <c:pt idx="0">
                  <c:v>0.35</c:v>
                </c:pt>
                <c:pt idx="1">
                  <c:v>0.34</c:v>
                </c:pt>
                <c:pt idx="2">
                  <c:v>0.33</c:v>
                </c:pt>
                <c:pt idx="3">
                  <c:v>0.33</c:v>
                </c:pt>
                <c:pt idx="4">
                  <c:v>0.34</c:v>
                </c:pt>
                <c:pt idx="5">
                  <c:v>0.31</c:v>
                </c:pt>
                <c:pt idx="6">
                  <c:v>0.28999999999999998</c:v>
                </c:pt>
              </c:numCache>
            </c:numRef>
          </c:val>
        </c:ser>
        <c:dLbls>
          <c:dLblPos val="ctr"/>
          <c:showVal val="1"/>
        </c:dLbls>
        <c:overlap val="100"/>
        <c:axId val="77103488"/>
        <c:axId val="80877056"/>
      </c:barChart>
      <c:catAx>
        <c:axId val="77103488"/>
        <c:scaling>
          <c:orientation val="minMax"/>
        </c:scaling>
        <c:axPos val="l"/>
        <c:tickLblPos val="nextTo"/>
        <c:txPr>
          <a:bodyPr/>
          <a:lstStyle/>
          <a:p>
            <a:pPr>
              <a:defRPr sz="1800" b="1"/>
            </a:pPr>
            <a:endParaRPr lang="en-US"/>
          </a:p>
        </c:txPr>
        <c:crossAx val="80877056"/>
        <c:crosses val="autoZero"/>
        <c:auto val="1"/>
        <c:lblAlgn val="ctr"/>
        <c:lblOffset val="100"/>
      </c:catAx>
      <c:valAx>
        <c:axId val="80877056"/>
        <c:scaling>
          <c:orientation val="minMax"/>
          <c:max val="1"/>
        </c:scaling>
        <c:axPos val="b"/>
        <c:numFmt formatCode="0%" sourceLinked="1"/>
        <c:tickLblPos val="nextTo"/>
        <c:txPr>
          <a:bodyPr/>
          <a:lstStyle/>
          <a:p>
            <a:pPr>
              <a:defRPr sz="1800" b="1"/>
            </a:pPr>
            <a:endParaRPr lang="en-US"/>
          </a:p>
        </c:txPr>
        <c:crossAx val="77103488"/>
        <c:crosses val="autoZero"/>
        <c:crossBetween val="between"/>
      </c:valAx>
    </c:plotArea>
    <c:legend>
      <c:legendPos val="r"/>
      <c:layout/>
      <c:txPr>
        <a:bodyPr/>
        <a:lstStyle/>
        <a:p>
          <a:pPr>
            <a:defRPr sz="1800" b="1"/>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clustered"/>
        <c:ser>
          <c:idx val="0"/>
          <c:order val="0"/>
          <c:dPt>
            <c:idx val="0"/>
            <c:spPr>
              <a:solidFill>
                <a:srgbClr val="663367"/>
              </a:solidFill>
            </c:spPr>
          </c:dPt>
          <c:dPt>
            <c:idx val="1"/>
            <c:spPr>
              <a:solidFill>
                <a:srgbClr val="F16739"/>
              </a:solidFill>
            </c:spPr>
          </c:dPt>
          <c:dPt>
            <c:idx val="2"/>
            <c:spPr>
              <a:solidFill>
                <a:srgbClr val="819AEE"/>
              </a:solidFill>
            </c:spPr>
          </c:dPt>
          <c:dPt>
            <c:idx val="3"/>
            <c:spPr>
              <a:solidFill>
                <a:srgbClr val="B42E8F"/>
              </a:solidFill>
            </c:spPr>
          </c:dPt>
          <c:dPt>
            <c:idx val="4"/>
            <c:spPr>
              <a:solidFill>
                <a:srgbClr val="98C93C"/>
              </a:solidFill>
            </c:spPr>
          </c:dPt>
          <c:dLbls>
            <c:txPr>
              <a:bodyPr/>
              <a:lstStyle/>
              <a:p>
                <a:pPr>
                  <a:defRPr sz="1600" b="1">
                    <a:solidFill>
                      <a:schemeClr val="bg1"/>
                    </a:solidFill>
                  </a:defRPr>
                </a:pPr>
                <a:endParaRPr lang="en-US"/>
              </a:p>
            </c:txPr>
            <c:dLblPos val="ctr"/>
            <c:showVal val="1"/>
          </c:dLbls>
          <c:cat>
            <c:strRef>
              <c:f>Sheet1!$A$530:$A$534</c:f>
              <c:strCache>
                <c:ptCount val="5"/>
                <c:pt idx="0">
                  <c:v>I prefer courses with a great deal of classroom participation from students.</c:v>
                </c:pt>
                <c:pt idx="1">
                  <c:v>I like to learn key concepts before coming to class.</c:v>
                </c:pt>
                <c:pt idx="2">
                  <c:v>I enjoy classes where instructors and peers offer frequent critiques and suggestions for improving my work.</c:v>
                </c:pt>
                <c:pt idx="3">
                  <c:v>I prefer my instructor to coach students and lead discussions rather than lecture.</c:v>
                </c:pt>
                <c:pt idx="4">
                  <c:v>I prefer to receive feedback and have course content adapted to my needs.</c:v>
                </c:pt>
              </c:strCache>
            </c:strRef>
          </c:cat>
          <c:val>
            <c:numRef>
              <c:f>Sheet1!$B$530:$B$534</c:f>
              <c:numCache>
                <c:formatCode>0%</c:formatCode>
                <c:ptCount val="5"/>
                <c:pt idx="0">
                  <c:v>0.55000000000000004</c:v>
                </c:pt>
                <c:pt idx="1">
                  <c:v>0.56999999999999995</c:v>
                </c:pt>
                <c:pt idx="2">
                  <c:v>0.56999999999999995</c:v>
                </c:pt>
                <c:pt idx="3">
                  <c:v>0.61</c:v>
                </c:pt>
                <c:pt idx="4">
                  <c:v>0.68</c:v>
                </c:pt>
              </c:numCache>
            </c:numRef>
          </c:val>
        </c:ser>
        <c:axId val="84813312"/>
        <c:axId val="84830464"/>
      </c:barChart>
      <c:catAx>
        <c:axId val="84813312"/>
        <c:scaling>
          <c:orientation val="minMax"/>
        </c:scaling>
        <c:axPos val="l"/>
        <c:tickLblPos val="nextTo"/>
        <c:txPr>
          <a:bodyPr/>
          <a:lstStyle/>
          <a:p>
            <a:pPr>
              <a:defRPr sz="1600" b="1"/>
            </a:pPr>
            <a:endParaRPr lang="en-US"/>
          </a:p>
        </c:txPr>
        <c:crossAx val="84830464"/>
        <c:crosses val="autoZero"/>
        <c:auto val="1"/>
        <c:lblAlgn val="ctr"/>
        <c:lblOffset val="100"/>
      </c:catAx>
      <c:valAx>
        <c:axId val="84830464"/>
        <c:scaling>
          <c:orientation val="minMax"/>
        </c:scaling>
        <c:axPos val="b"/>
        <c:numFmt formatCode="0%" sourceLinked="1"/>
        <c:tickLblPos val="nextTo"/>
        <c:txPr>
          <a:bodyPr/>
          <a:lstStyle/>
          <a:p>
            <a:pPr>
              <a:defRPr sz="1600" b="1"/>
            </a:pPr>
            <a:endParaRPr lang="en-US"/>
          </a:p>
        </c:txPr>
        <c:crossAx val="8481331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000" dirty="0"/>
              <a:t>I would rather pay $100 for a learning solution that improves my result by one letter grade and reduces my study time by 25% than $50 for my current textbook.</a:t>
            </a:r>
          </a:p>
        </c:rich>
      </c:tx>
      <c:layout>
        <c:manualLayout>
          <c:xMode val="edge"/>
          <c:yMode val="edge"/>
          <c:x val="0.12514826872602461"/>
          <c:y val="2.8571428571428571E-2"/>
        </c:manualLayout>
      </c:layout>
    </c:title>
    <c:plotArea>
      <c:layout/>
      <c:doughnutChart>
        <c:varyColors val="1"/>
        <c:ser>
          <c:idx val="0"/>
          <c:order val="0"/>
          <c:tx>
            <c:strRef>
              <c:f>Sheet1!$A$338</c:f>
              <c:strCache>
                <c:ptCount val="1"/>
                <c:pt idx="0">
                  <c:v>I would rather pay $100 for a learning solution that improves my result by one letter grade and reduces my study time by 25% than $50 for my current textbook.</c:v>
                </c:pt>
              </c:strCache>
            </c:strRef>
          </c:tx>
          <c:dPt>
            <c:idx val="0"/>
            <c:spPr>
              <a:solidFill>
                <a:srgbClr val="B42E8F"/>
              </a:solidFill>
              <a:ln>
                <a:noFill/>
              </a:ln>
            </c:spPr>
          </c:dPt>
          <c:dPt>
            <c:idx val="1"/>
            <c:spPr>
              <a:solidFill>
                <a:srgbClr val="98C93C"/>
              </a:solidFill>
            </c:spPr>
          </c:dPt>
          <c:dLbls>
            <c:txPr>
              <a:bodyPr/>
              <a:lstStyle/>
              <a:p>
                <a:pPr>
                  <a:defRPr sz="2000" b="1">
                    <a:solidFill>
                      <a:schemeClr val="bg1"/>
                    </a:solidFill>
                  </a:defRPr>
                </a:pPr>
                <a:endParaRPr lang="en-US"/>
              </a:p>
            </c:txPr>
            <c:showVal val="1"/>
            <c:showLeaderLines val="1"/>
          </c:dLbls>
          <c:cat>
            <c:strRef>
              <c:f>Sheet1!$B$337:$D$337</c:f>
              <c:strCache>
                <c:ptCount val="3"/>
                <c:pt idx="0">
                  <c:v>Agree</c:v>
                </c:pt>
                <c:pt idx="1">
                  <c:v>Disagree</c:v>
                </c:pt>
                <c:pt idx="2">
                  <c:v>Neutral</c:v>
                </c:pt>
              </c:strCache>
            </c:strRef>
          </c:cat>
          <c:val>
            <c:numRef>
              <c:f>Sheet1!$B$338:$D$338</c:f>
              <c:numCache>
                <c:formatCode>0%</c:formatCode>
                <c:ptCount val="3"/>
                <c:pt idx="0">
                  <c:v>0.54</c:v>
                </c:pt>
                <c:pt idx="1">
                  <c:v>0.17</c:v>
                </c:pt>
                <c:pt idx="2">
                  <c:v>0.28999999999999998</c:v>
                </c:pt>
              </c:numCache>
            </c:numRef>
          </c:val>
        </c:ser>
        <c:firstSliceAng val="0"/>
        <c:holeSize val="50"/>
      </c:doughnutChart>
    </c:plotArea>
    <c:legend>
      <c:legendPos val="r"/>
      <c:layout>
        <c:manualLayout>
          <c:xMode val="edge"/>
          <c:yMode val="edge"/>
          <c:x val="0.73101201292146178"/>
          <c:y val="0.44334833145856767"/>
          <c:w val="0.1600136281041793"/>
          <c:h val="0.21550562429696288"/>
        </c:manualLayout>
      </c:layout>
      <c:txPr>
        <a:bodyPr/>
        <a:lstStyle/>
        <a:p>
          <a:pPr>
            <a:defRPr sz="2000" b="1"/>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37840" cy="464820"/>
          </a:xfrm>
          <a:prstGeom prst="rect">
            <a:avLst/>
          </a:prstGeom>
        </p:spPr>
        <p:txBody>
          <a:bodyPr vert="horz" lIns="93177" tIns="46589" rIns="93177" bIns="46589"/>
          <a:lstStyle/>
          <a:p>
            <a:endParaRPr lang="en-US"/>
          </a:p>
        </p:txBody>
      </p:sp>
      <p:sp>
        <p:nvSpPr>
          <p:cNvPr id="3" name="Rectangle 3"/>
          <p:cNvSpPr>
            <a:spLocks noGrp="1"/>
          </p:cNvSpPr>
          <p:nvPr>
            <p:ph type="dt" sz="quarter" idx="1"/>
          </p:nvPr>
        </p:nvSpPr>
        <p:spPr>
          <a:xfrm>
            <a:off x="3970938" y="0"/>
            <a:ext cx="3037840" cy="464820"/>
          </a:xfrm>
          <a:prstGeom prst="rect">
            <a:avLst/>
          </a:prstGeom>
        </p:spPr>
        <p:txBody>
          <a:bodyPr vert="horz" lIns="93177" tIns="46589" rIns="93177" bIns="46589"/>
          <a:lstStyle/>
          <a:p>
            <a:fld id="{31555DB1-8736-42A3-B48D-2B08FB93332A}" type="datetimeFigureOut">
              <a:rPr lang="en-US" smtClean="0"/>
              <a:pPr/>
              <a:t>5/20/2015</a:t>
            </a:fld>
            <a:endParaRPr lang="en-US"/>
          </a:p>
        </p:txBody>
      </p:sp>
      <p:sp>
        <p:nvSpPr>
          <p:cNvPr id="4" name="Rectangle 4"/>
          <p:cNvSpPr>
            <a:spLocks noGrp="1"/>
          </p:cNvSpPr>
          <p:nvPr>
            <p:ph type="ftr" sz="quarter" idx="2"/>
          </p:nvPr>
        </p:nvSpPr>
        <p:spPr>
          <a:xfrm>
            <a:off x="0" y="8829967"/>
            <a:ext cx="3037840" cy="464820"/>
          </a:xfrm>
          <a:prstGeom prst="rect">
            <a:avLst/>
          </a:prstGeom>
        </p:spPr>
        <p:txBody>
          <a:bodyPr vert="horz" lIns="93177" tIns="46589" rIns="93177" bIns="46589"/>
          <a:lstStyle/>
          <a:p>
            <a:endParaRPr lang="en-US"/>
          </a:p>
        </p:txBody>
      </p:sp>
      <p:sp>
        <p:nvSpPr>
          <p:cNvPr id="5" name="Rectangle 5"/>
          <p:cNvSpPr>
            <a:spLocks noGrp="1"/>
          </p:cNvSpPr>
          <p:nvPr>
            <p:ph type="sldNum" sz="quarter" idx="3"/>
          </p:nvPr>
        </p:nvSpPr>
        <p:spPr>
          <a:xfrm>
            <a:off x="3970938" y="8829967"/>
            <a:ext cx="3037840" cy="464820"/>
          </a:xfrm>
          <a:prstGeom prst="rect">
            <a:avLst/>
          </a:prstGeom>
        </p:spPr>
        <p:txBody>
          <a:bodyPr vert="horz" lIns="93177" tIns="46589" rIns="93177" bIns="46589"/>
          <a:lstStyle/>
          <a:p>
            <a:fld id="{5400D380-E0D7-4EB1-B91E-BFCC7DA7F29D}" type="slidenum">
              <a:rPr lang="en-US" smtClean="0"/>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390548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37840" cy="464820"/>
          </a:xfrm>
          <a:prstGeom prst="rect">
            <a:avLst/>
          </a:prstGeom>
        </p:spPr>
        <p:txBody>
          <a:bodyPr vert="horz" lIns="93177" tIns="46589" rIns="93177" bIns="46589"/>
          <a:lstStyle/>
          <a:p>
            <a:endParaRPr lang="en-US"/>
          </a:p>
        </p:txBody>
      </p:sp>
      <p:sp>
        <p:nvSpPr>
          <p:cNvPr id="3" name="Rectangle 3"/>
          <p:cNvSpPr>
            <a:spLocks noGrp="1"/>
          </p:cNvSpPr>
          <p:nvPr>
            <p:ph type="dt" idx="1"/>
          </p:nvPr>
        </p:nvSpPr>
        <p:spPr>
          <a:xfrm>
            <a:off x="3970938" y="0"/>
            <a:ext cx="3037840" cy="464820"/>
          </a:xfrm>
          <a:prstGeom prst="rect">
            <a:avLst/>
          </a:prstGeom>
        </p:spPr>
        <p:txBody>
          <a:bodyPr vert="horz" lIns="93177" tIns="46589" rIns="93177" bIns="46589"/>
          <a:lstStyle/>
          <a:p>
            <a:fld id="{0BDB199F-A56C-4049-BA04-1447030960FF}" type="datetimeFigureOut">
              <a:rPr lang="en-US" smtClean="0"/>
              <a:pPr/>
              <a:t>5/20/2015</a:t>
            </a:fld>
            <a:endParaRPr lang="en-US"/>
          </a:p>
        </p:txBody>
      </p:sp>
      <p:sp>
        <p:nvSpPr>
          <p:cNvPr id="4" name="Rectangle 4"/>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anchor="ctr"/>
          <a:lstStyle/>
          <a:p>
            <a:endParaRPr lang="en-US"/>
          </a:p>
        </p:txBody>
      </p:sp>
      <p:sp>
        <p:nvSpPr>
          <p:cNvPr id="5" name="Rectangle 5"/>
          <p:cNvSpPr>
            <a:spLocks noGrp="1"/>
          </p:cNvSpPr>
          <p:nvPr>
            <p:ph type="body" sz="quarter" idx="3"/>
          </p:nvPr>
        </p:nvSpPr>
        <p:spPr>
          <a:xfrm>
            <a:off x="701040" y="4415790"/>
            <a:ext cx="5608320" cy="4183380"/>
          </a:xfrm>
          <a:prstGeom prst="rect">
            <a:avLst/>
          </a:prstGeom>
        </p:spPr>
        <p:txBody>
          <a:bodyPr vert="horz" lIns="93177" tIns="46589" rIns="93177" bIns="46589">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829967"/>
            <a:ext cx="3037840" cy="464820"/>
          </a:xfrm>
          <a:prstGeom prst="rect">
            <a:avLst/>
          </a:prstGeom>
        </p:spPr>
        <p:txBody>
          <a:bodyPr vert="horz" lIns="93177" tIns="46589" rIns="93177" bIns="46589"/>
          <a:lstStyle/>
          <a:p>
            <a:endParaRPr lang="en-US"/>
          </a:p>
        </p:txBody>
      </p:sp>
      <p:sp>
        <p:nvSpPr>
          <p:cNvPr id="7" name="Rectangle 7"/>
          <p:cNvSpPr>
            <a:spLocks noGrp="1"/>
          </p:cNvSpPr>
          <p:nvPr>
            <p:ph type="sldNum" sz="quarter" idx="5"/>
          </p:nvPr>
        </p:nvSpPr>
        <p:spPr>
          <a:xfrm>
            <a:off x="3970938" y="8829967"/>
            <a:ext cx="3037840" cy="464820"/>
          </a:xfrm>
          <a:prstGeom prst="rect">
            <a:avLst/>
          </a:prstGeom>
        </p:spPr>
        <p:txBody>
          <a:bodyPr vert="horz" lIns="93177" tIns="46589" rIns="93177" bIns="46589"/>
          <a:lstStyle/>
          <a:p>
            <a:fld id="{B3A019F3-8596-4028-9847-CBD3A185B07A}" type="slidenum">
              <a:rPr lang="en-US" smtClean="0"/>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14364796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its inception, this study has tracked the decline of the traditional core textbook as the foundation of the higher </a:t>
            </a:r>
            <a:r>
              <a:rPr lang="en-US" baseline="0" dirty="0" err="1" smtClean="0"/>
              <a:t>ed</a:t>
            </a:r>
            <a:r>
              <a:rPr lang="en-US" baseline="0" dirty="0" smtClean="0"/>
              <a:t> curriculum. Seen here is the percentage of students who indicate that one or more textbooks were required for a given course. This has declined steadily each year of the study, dropping to 38% in the fall of 2014, where it remains.</a:t>
            </a:r>
          </a:p>
        </p:txBody>
      </p:sp>
      <p:sp>
        <p:nvSpPr>
          <p:cNvPr id="4" name="Slide Number Placeholder 3"/>
          <p:cNvSpPr>
            <a:spLocks noGrp="1"/>
          </p:cNvSpPr>
          <p:nvPr>
            <p:ph type="sldNum" sz="quarter" idx="10"/>
          </p:nvPr>
        </p:nvSpPr>
        <p:spPr/>
        <p:txBody>
          <a:bodyPr/>
          <a:lstStyle/>
          <a:p>
            <a:fld id="{B3A019F3-8596-4028-9847-CBD3A185B07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also </a:t>
            </a:r>
            <a:r>
              <a:rPr lang="en-US" baseline="0" dirty="0" smtClean="0"/>
              <a:t>watched the percentage of students with experience using digital materials grow. Seen here are those who say they’ve used digital materials for a course within the past two years. This hit a high of 73% in April 2015.</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a slight majority still say they prefer print, in general, for their course materials, students who try digital are happy with their experience overall. Students reported satisfaction with the features, design, and subscription lengths available. They’re not so happy with price… (But when are they ever?)</a:t>
            </a:r>
            <a:endParaRPr lang="en-US" baseline="0" dirty="0" smtClean="0"/>
          </a:p>
        </p:txBody>
      </p:sp>
      <p:sp>
        <p:nvSpPr>
          <p:cNvPr id="4" name="Slide Number Placeholder 3"/>
          <p:cNvSpPr>
            <a:spLocks noGrp="1"/>
          </p:cNvSpPr>
          <p:nvPr>
            <p:ph type="sldNum" sz="quarter" idx="10"/>
          </p:nvPr>
        </p:nvSpPr>
        <p:spPr/>
        <p:txBody>
          <a:bodyPr/>
          <a:lstStyle/>
          <a:p>
            <a:fld id="{B3A019F3-8596-4028-9847-CBD3A185B07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growing number of students – 42% as of this April –</a:t>
            </a:r>
            <a:r>
              <a:rPr lang="en-US" baseline="0" dirty="0" smtClean="0"/>
              <a:t> </a:t>
            </a:r>
            <a:r>
              <a:rPr lang="en-US" dirty="0" smtClean="0"/>
              <a:t>have taken a course using an Integrated Learning System</a:t>
            </a:r>
            <a:r>
              <a:rPr lang="en-US" baseline="0" dirty="0" smtClean="0"/>
              <a:t>, such as Pearson’s </a:t>
            </a:r>
            <a:r>
              <a:rPr lang="en-US" baseline="0" dirty="0" err="1" smtClean="0"/>
              <a:t>MyLab</a:t>
            </a:r>
            <a:r>
              <a:rPr lang="en-US" baseline="0" dirty="0" smtClean="0"/>
              <a:t> or </a:t>
            </a:r>
            <a:r>
              <a:rPr lang="en-US" baseline="0" dirty="0" err="1" smtClean="0"/>
              <a:t>Cengage’s</a:t>
            </a:r>
            <a:r>
              <a:rPr lang="en-US" baseline="0" dirty="0" smtClean="0"/>
              <a:t> </a:t>
            </a:r>
            <a:r>
              <a:rPr lang="en-US" baseline="0" dirty="0" err="1" smtClean="0"/>
              <a:t>MindTap</a:t>
            </a:r>
            <a:r>
              <a:rPr lang="en-US" baseline="0" dirty="0" smtClean="0"/>
              <a:t>. The most commonly used systems are </a:t>
            </a:r>
            <a:r>
              <a:rPr lang="en-US" baseline="0" dirty="0" err="1" smtClean="0"/>
              <a:t>MyLab</a:t>
            </a:r>
            <a:r>
              <a:rPr lang="en-US" baseline="0" dirty="0" smtClean="0"/>
              <a:t>, McGraw-Hill Connect, Pearson’s Mastering, </a:t>
            </a:r>
            <a:r>
              <a:rPr lang="en-US" baseline="0" dirty="0" err="1" smtClean="0"/>
              <a:t>WileyPlus</a:t>
            </a:r>
            <a:r>
              <a:rPr lang="en-US" baseline="0" dirty="0" smtClean="0"/>
              <a:t>, and </a:t>
            </a:r>
            <a:r>
              <a:rPr lang="en-US" baseline="0" dirty="0" err="1" smtClean="0"/>
              <a:t>MindTap</a:t>
            </a:r>
            <a:r>
              <a:rPr lang="en-US" baseline="0" dirty="0" smtClean="0"/>
              <a:t>. Most students report use of the system was required, not merely suggested or recommended, but the professor did not fully integrate all aspects of it into the course.</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Amongst these students,</a:t>
            </a:r>
            <a:r>
              <a:rPr lang="en-US" baseline="0" dirty="0" smtClean="0"/>
              <a:t> we see an increased preference for digital, and for materials that include aspects of both digital and print. It’s worth noting here that digital AND print together are preferred by both groups, as opposed to digital alone. Those who have not used an ILS prefer a print/digital bundle very strongly over just digital.</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ILS </a:t>
            </a:r>
            <a:r>
              <a:rPr lang="en-US" baseline="0" dirty="0" smtClean="0"/>
              <a:t>rates highly compared to the traditional textbook. ILS users are happy with how the system helped them prepare for quizzes, complete assignments, and improve their grade. (However, note that around 1/3 of students were neutral about their ILS experience compared to the traditional text. While we’ve seen some improvement over the past year, there’s more that could be done to help students get value out of these systems, especially when it comes to providing assessments and tailoring content to individual needs.)</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are interested in having</a:t>
            </a:r>
            <a:r>
              <a:rPr lang="en-US" baseline="0" dirty="0" smtClean="0"/>
              <a:t> course content adapted to their needs. They prefer to be active, engaged learners via classroom discussions, and to receive frequent critiques and suggestions from instructors and peers. Students also react favorably to new “flipped learning” methodologies, which require them to research and learn key concepts before coming to class, as opposed to listening to lectures.</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are</a:t>
            </a:r>
            <a:r>
              <a:rPr lang="en-US" baseline="0" dirty="0" smtClean="0"/>
              <a:t> pragmatic when it comes to their learning materials. They expect these materials to help them prepare for exams, complete assignments, solve problems, and master difficult concepts. They look to their materials to help improve their grades and make their study time more productive and efficient. (You might also notice that these highly-ranked value factors are also the areas where the ILS rated highly a few slides back.)</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t>
            </a:r>
            <a:r>
              <a:rPr lang="en-US" baseline="0" dirty="0" smtClean="0"/>
              <a:t> are willing to pay for products they perceive as having value. They say they’d pay twice as much for tangible value (in the form of an improved grade and reduced study time) than they would pay for their current textbook.</a:t>
            </a:r>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2" name="Rectangle 2"/>
          <p:cNvSpPr>
            <a:spLocks noGrp="1"/>
          </p:cNvSpPr>
          <p:nvPr>
            <p:ph type="ctrTitle"/>
          </p:nvPr>
        </p:nvSpPr>
        <p:spPr>
          <a:xfrm>
            <a:off x="914400" y="3886200"/>
            <a:ext cx="7239000" cy="533400"/>
          </a:xfrm>
          <a:prstGeom prst="rect">
            <a:avLst/>
          </a:prstGeom>
          <a:noFill/>
        </p:spPr>
        <p:txBody>
          <a:bodyPr vert="horz"/>
          <a:lstStyle>
            <a:lvl1pPr algn="l">
              <a:defRPr sz="2000" b="0" cap="all" spc="150" baseline="0">
                <a:solidFill>
                  <a:schemeClr val="bg1"/>
                </a:solidFill>
              </a:defRPr>
            </a:lvl1pPr>
          </a:lstStyle>
          <a:p>
            <a:r>
              <a:rPr lang="en-US" dirty="0" smtClean="0"/>
              <a:t>Click to edit Master title style</a:t>
            </a:r>
            <a:endParaRPr lang="en-US" dirty="0"/>
          </a:p>
        </p:txBody>
      </p:sp>
      <p:sp>
        <p:nvSpPr>
          <p:cNvPr id="3" name="Rectangle 3"/>
          <p:cNvSpPr>
            <a:spLocks noGrp="1"/>
          </p:cNvSpPr>
          <p:nvPr>
            <p:ph type="subTitle" idx="1" hasCustomPrompt="1"/>
          </p:nvPr>
        </p:nvSpPr>
        <p:spPr>
          <a:xfrm>
            <a:off x="1066800" y="4953000"/>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lstStyle>
          <a:p>
            <a:fld id="{A87AB91F-A202-46E5-96DE-8E923363CEEE}" type="datetime1">
              <a:rPr lang="en-US" smtClean="0"/>
              <a:pPr/>
              <a:t>5/20/2015</a:t>
            </a:fld>
            <a:endParaRPr lang="en-US" dirty="0"/>
          </a:p>
        </p:txBody>
      </p:sp>
      <p:sp>
        <p:nvSpPr>
          <p:cNvPr id="11" name="Rectangle 8" descr="Gold bar"/>
          <p:cNvSpPr>
            <a:spLocks noChangeArrowheads="1"/>
          </p:cNvSpPr>
          <p:nvPr userDrawn="1"/>
        </p:nvSpPr>
        <p:spPr bwMode="auto">
          <a:xfrm>
            <a:off x="228600" y="4648200"/>
            <a:ext cx="2870200" cy="201613"/>
          </a:xfrm>
          <a:prstGeom prst="rect">
            <a:avLst/>
          </a:prstGeom>
          <a:solidFill>
            <a:srgbClr val="0D94CF"/>
          </a:solidFill>
          <a:ln>
            <a:solidFill>
              <a:srgbClr val="0D94CF"/>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 name="Rectangle 12" descr="Orange bar"/>
          <p:cNvSpPr>
            <a:spLocks noChangeArrowheads="1"/>
          </p:cNvSpPr>
          <p:nvPr userDrawn="1"/>
        </p:nvSpPr>
        <p:spPr bwMode="auto">
          <a:xfrm>
            <a:off x="3098800" y="4648200"/>
            <a:ext cx="2870200" cy="201613"/>
          </a:xfrm>
          <a:prstGeom prst="rect">
            <a:avLst/>
          </a:prstGeom>
          <a:solidFill>
            <a:srgbClr val="58595B"/>
          </a:solidFill>
          <a:ln>
            <a:solidFill>
              <a:srgbClr val="58595B"/>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4" name="Rectangle 10" descr="Slate bar"/>
          <p:cNvSpPr>
            <a:spLocks noChangeArrowheads="1"/>
          </p:cNvSpPr>
          <p:nvPr userDrawn="1"/>
        </p:nvSpPr>
        <p:spPr bwMode="auto">
          <a:xfrm>
            <a:off x="5943600" y="4648200"/>
            <a:ext cx="2870200" cy="201613"/>
          </a:xfrm>
          <a:prstGeom prst="rect">
            <a:avLst/>
          </a:prstGeom>
          <a:solidFill>
            <a:srgbClr val="89B30B"/>
          </a:solidFill>
          <a:ln>
            <a:solidFill>
              <a:srgbClr val="89B30B"/>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Up: 1 Top, 2 Bottom">
    <p:spTree>
      <p:nvGrpSpPr>
        <p:cNvPr id="1" name=""/>
        <p:cNvGrpSpPr/>
        <p:nvPr/>
      </p:nvGrpSpPr>
      <p:grpSpPr>
        <a:xfrm>
          <a:off x="0" y="0"/>
          <a:ext cx="0" cy="0"/>
          <a:chOff x="0" y="0"/>
          <a:chExt cx="0" cy="0"/>
        </a:xfrm>
      </p:grpSpPr>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p>
            <a:pPr algn="r"/>
            <a:fld id="{2E03ED33-49BE-4EB5-9ADF-DAC5E4271BD2}" type="datetime1">
              <a:rPr lang="en-US" smtClean="0"/>
              <a:pPr algn="r"/>
              <a:t>5/20/2015</a:t>
            </a:fld>
            <a:endParaRPr lang="en-US"/>
          </a:p>
        </p:txBody>
      </p:sp>
      <p:sp>
        <p:nvSpPr>
          <p:cNvPr id="20" name="Rectangle 20"/>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Up">
    <p:spTree>
      <p:nvGrpSpPr>
        <p:cNvPr id="1" name=""/>
        <p:cNvGrpSpPr/>
        <p:nvPr/>
      </p:nvGrpSpPr>
      <p:grpSpPr>
        <a:xfrm>
          <a:off x="0" y="0"/>
          <a:ext cx="0" cy="0"/>
          <a:chOff x="0" y="0"/>
          <a:chExt cx="0" cy="0"/>
        </a:xfrm>
      </p:grpSpPr>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p>
            <a:pPr algn="r"/>
            <a:fld id="{3F111234-4750-4DBC-8928-7C33C53CD959}" type="datetime1">
              <a:rPr lang="en-US" smtClean="0"/>
              <a:pPr algn="r"/>
              <a:t>5/20/2015</a:t>
            </a:fld>
            <a:endParaRPr lang="en-US"/>
          </a:p>
        </p:txBody>
      </p:sp>
      <p:sp>
        <p:nvSpPr>
          <p:cNvPr id="27" name="Rectangle 27"/>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Up: 1 Left, 3 Right">
    <p:spTree>
      <p:nvGrpSpPr>
        <p:cNvPr id="1" name=""/>
        <p:cNvGrpSpPr/>
        <p:nvPr/>
      </p:nvGrpSpPr>
      <p:grpSpPr>
        <a:xfrm>
          <a:off x="0" y="0"/>
          <a:ext cx="0" cy="0"/>
          <a:chOff x="0" y="0"/>
          <a:chExt cx="0" cy="0"/>
        </a:xfrm>
      </p:grpSpPr>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p>
            <a:pPr algn="r"/>
            <a:fld id="{50B15B0D-4A89-439B-ABF0-E5BC692042C2}" type="datetime1">
              <a:rPr lang="en-US" smtClean="0"/>
              <a:pPr algn="r"/>
              <a:t>5/20/2015</a:t>
            </a:fld>
            <a:endParaRPr lang="en-US"/>
          </a:p>
        </p:txBody>
      </p:sp>
      <p:sp>
        <p:nvSpPr>
          <p:cNvPr id="18" name="Rectangle 18"/>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Up: 3 Left, 1 Right">
    <p:spTree>
      <p:nvGrpSpPr>
        <p:cNvPr id="1" name=""/>
        <p:cNvGrpSpPr/>
        <p:nvPr/>
      </p:nvGrpSpPr>
      <p:grpSpPr>
        <a:xfrm>
          <a:off x="0" y="0"/>
          <a:ext cx="0" cy="0"/>
          <a:chOff x="0" y="0"/>
          <a:chExt cx="0" cy="0"/>
        </a:xfrm>
      </p:grpSpPr>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p>
            <a:pPr algn="r"/>
            <a:fld id="{F4A9055D-5F14-4516-8C5C-2C6DAA137542}" type="datetime1">
              <a:rPr lang="en-US" smtClean="0"/>
              <a:pPr algn="r"/>
              <a:t>5/20/2015</a:t>
            </a:fld>
            <a:endParaRPr lang="en-US" dirty="0"/>
          </a:p>
        </p:txBody>
      </p:sp>
      <p:sp>
        <p:nvSpPr>
          <p:cNvPr id="19" name="Rectangle 19"/>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Up: 2 Left, 3 Right">
    <p:spTree>
      <p:nvGrpSpPr>
        <p:cNvPr id="1" name=""/>
        <p:cNvGrpSpPr/>
        <p:nvPr/>
      </p:nvGrpSpPr>
      <p:grpSpPr>
        <a:xfrm>
          <a:off x="0" y="0"/>
          <a:ext cx="0" cy="0"/>
          <a:chOff x="0" y="0"/>
          <a:chExt cx="0" cy="0"/>
        </a:xfrm>
      </p:grpSpPr>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p>
            <a:pPr algn="r"/>
            <a:fld id="{21D553A7-0B38-4DDE-A43B-423DAAAFD14C}" type="datetime1">
              <a:rPr lang="en-US" smtClean="0"/>
              <a:pPr algn="r"/>
              <a:t>5/20/2015</a:t>
            </a:fld>
            <a:endParaRPr lang="en-US"/>
          </a:p>
        </p:txBody>
      </p:sp>
      <p:sp>
        <p:nvSpPr>
          <p:cNvPr id="17" name="Rectangle 17"/>
          <p:cNvSpPr>
            <a:spLocks noGrp="1"/>
          </p:cNvSpPr>
          <p:nvPr>
            <p:ph type="sldNum" sz="quarter" idx="24"/>
          </p:nvPr>
        </p:nvSpPr>
        <p:spPr/>
        <p:txBody>
          <a:bodyPr/>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Up: 3 Left, 2 Right">
    <p:spTree>
      <p:nvGrpSpPr>
        <p:cNvPr id="1" name=""/>
        <p:cNvGrpSpPr/>
        <p:nvPr/>
      </p:nvGrpSpPr>
      <p:grpSpPr>
        <a:xfrm>
          <a:off x="0" y="0"/>
          <a:ext cx="0" cy="0"/>
          <a:chOff x="0" y="0"/>
          <a:chExt cx="0" cy="0"/>
        </a:xfrm>
      </p:grpSpPr>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p>
            <a:pPr algn="r"/>
            <a:fld id="{84FDF763-7B77-4701-B56A-279408D4186E}" type="datetime1">
              <a:rPr lang="en-US" smtClean="0"/>
              <a:pPr algn="r"/>
              <a:t>5/20/2015</a:t>
            </a:fld>
            <a:endParaRPr lang="en-US"/>
          </a:p>
        </p:txBody>
      </p:sp>
      <p:sp>
        <p:nvSpPr>
          <p:cNvPr id="18" name="Rectangle 18"/>
          <p:cNvSpPr>
            <a:spLocks noGrp="1"/>
          </p:cNvSpPr>
          <p:nvPr>
            <p:ph type="sldNum" sz="quarter" idx="26"/>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a:xfrm>
            <a:off x="8610600" y="381000"/>
            <a:ext cx="533400" cy="5867400"/>
          </a:xfrm>
          <a:prstGeom prst="rect">
            <a:avLst/>
          </a:prstGeom>
        </p:spPr>
        <p:txBody>
          <a:bodyPr/>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lstStyle>
          <a:p>
            <a:pPr lvl="0"/>
            <a:r>
              <a:rPr lang="en-US" smtClean="0"/>
              <a:t>Click to edit Master text styles</a:t>
            </a:r>
          </a:p>
        </p:txBody>
      </p:sp>
      <p:sp>
        <p:nvSpPr>
          <p:cNvPr id="42" name="Rectangle 42"/>
          <p:cNvSpPr>
            <a:spLocks noGrp="1"/>
          </p:cNvSpPr>
          <p:nvPr>
            <p:ph type="dt" sz="half" idx="47"/>
          </p:nvPr>
        </p:nvSpPr>
        <p:spPr/>
        <p:txBody>
          <a:bodyPr/>
          <a:lstStyle/>
          <a:p>
            <a:pPr algn="r"/>
            <a:fld id="{5405B3F0-2E3C-40BA-AAE8-6113945E045F}" type="datetime1">
              <a:rPr lang="en-US" smtClean="0"/>
              <a:pPr algn="r"/>
              <a:t>5/20/2015</a:t>
            </a:fld>
            <a:endParaRPr lang="en-US"/>
          </a:p>
        </p:txBody>
      </p:sp>
      <p:sp>
        <p:nvSpPr>
          <p:cNvPr id="43" name="Rectangle 43"/>
          <p:cNvSpPr>
            <a:spLocks noGrp="1"/>
          </p:cNvSpPr>
          <p:nvPr>
            <p:ph type="sldNum" sz="quarter" idx="48"/>
          </p:nvPr>
        </p:nvSpPr>
        <p:spPr/>
        <p:txBody>
          <a:bodyPr/>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lstStyle>
          <a:p>
            <a:pPr algn="r"/>
            <a:fld id="{19564F07-5306-44E0-A6A9-DEBCF31D1FEC}" type="datetime1">
              <a:rPr lang="en-US" sz="1100" smtClean="0"/>
              <a:pPr algn="r"/>
              <a:t>5/20/2015</a:t>
            </a:fld>
            <a:endParaRPr lang="en-US" sz="1100"/>
          </a:p>
        </p:txBody>
      </p:sp>
      <p:sp>
        <p:nvSpPr>
          <p:cNvPr id="33" name="Rectangle 33"/>
          <p:cNvSpPr>
            <a:spLocks noGrp="1"/>
          </p:cNvSpPr>
          <p:nvPr>
            <p:ph type="sldNum" sz="quarter" idx="40"/>
          </p:nvPr>
        </p:nvSpPr>
        <p:spPr/>
        <p:txBody>
          <a:bodyPr/>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4" name="Title 13"/>
          <p:cNvSpPr>
            <a:spLocks noGrp="1"/>
          </p:cNvSpPr>
          <p:nvPr>
            <p:ph type="ctrTitle"/>
          </p:nvPr>
        </p:nvSpPr>
        <p:spPr>
          <a:xfrm>
            <a:off x="228600" y="4114800"/>
            <a:ext cx="7239000" cy="533400"/>
          </a:xfrm>
          <a:prstGeom prst="rect">
            <a:avLst/>
          </a:prstGeom>
          <a:noFill/>
        </p:spPr>
        <p:txBody>
          <a:bodyPr vert="horz"/>
          <a:lstStyle>
            <a:lvl1pPr algn="l">
              <a:defRPr sz="2000" b="0" cap="all" spc="150" baseline="0">
                <a:solidFill>
                  <a:schemeClr val="bg1"/>
                </a:solidFill>
              </a:defRPr>
            </a:lvl1pPr>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lstStyle>
          <a:p>
            <a:fld id="{8933EB0E-2D6D-43E0-8CFD-8F54ECBBA6BB}" type="datetime1">
              <a:rPr lang="en-US" smtClean="0"/>
              <a:pPr/>
              <a:t>5/20/2015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sp>
        <p:nvSpPr>
          <p:cNvPr id="8" name="Rectangle 8" descr="Gold bar"/>
          <p:cNvSpPr>
            <a:spLocks noChangeArrowheads="1"/>
          </p:cNvSpPr>
          <p:nvPr userDrawn="1"/>
        </p:nvSpPr>
        <p:spPr bwMode="auto">
          <a:xfrm>
            <a:off x="228600" y="4648200"/>
            <a:ext cx="2870200" cy="201613"/>
          </a:xfrm>
          <a:prstGeom prst="rect">
            <a:avLst/>
          </a:prstGeom>
          <a:solidFill>
            <a:srgbClr val="0D94CF"/>
          </a:solidFill>
          <a:ln>
            <a:solidFill>
              <a:srgbClr val="0D94CF"/>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 name="Rectangle 9" descr="Orange bar"/>
          <p:cNvSpPr>
            <a:spLocks noChangeArrowheads="1"/>
          </p:cNvSpPr>
          <p:nvPr userDrawn="1"/>
        </p:nvSpPr>
        <p:spPr bwMode="auto">
          <a:xfrm>
            <a:off x="3098800" y="4648200"/>
            <a:ext cx="2870200" cy="201613"/>
          </a:xfrm>
          <a:prstGeom prst="rect">
            <a:avLst/>
          </a:prstGeom>
          <a:solidFill>
            <a:srgbClr val="58595B"/>
          </a:solidFill>
          <a:ln>
            <a:solidFill>
              <a:srgbClr val="58595B"/>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 name="Rectangle 10" descr="Slate bar"/>
          <p:cNvSpPr>
            <a:spLocks noChangeArrowheads="1"/>
          </p:cNvSpPr>
          <p:nvPr userDrawn="1"/>
        </p:nvSpPr>
        <p:spPr bwMode="auto">
          <a:xfrm>
            <a:off x="5943600" y="4648200"/>
            <a:ext cx="2870200" cy="201613"/>
          </a:xfrm>
          <a:prstGeom prst="rect">
            <a:avLst/>
          </a:prstGeom>
          <a:solidFill>
            <a:srgbClr val="89B30B"/>
          </a:solidFill>
          <a:ln>
            <a:solidFill>
              <a:srgbClr val="89B30B"/>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7" name="Rectangle 7"/>
          <p:cNvSpPr>
            <a:spLocks noGrp="1"/>
          </p:cNvSpPr>
          <p:nvPr>
            <p:ph type="dt" sz="half" idx="14"/>
          </p:nvPr>
        </p:nvSpPr>
        <p:spPr/>
        <p:txBody>
          <a:bodyPr/>
          <a:lstStyle/>
          <a:p>
            <a:pPr algn="r"/>
            <a:fld id="{97DDAB4E-A877-4350-9719-4A8D346CA204}" type="datetime1">
              <a:rPr lang="en-US" smtClean="0"/>
              <a:pPr algn="r"/>
              <a:t>5/20/2015</a:t>
            </a:fld>
            <a:endParaRPr lang="en-US"/>
          </a:p>
        </p:txBody>
      </p:sp>
      <p:sp>
        <p:nvSpPr>
          <p:cNvPr id="8" name="Rectangle 8"/>
          <p:cNvSpPr>
            <a:spLocks noGrp="1"/>
          </p:cNvSpPr>
          <p:nvPr>
            <p:ph type="sldNum" sz="quarter" idx="15"/>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6"/>
          <p:cNvSpPr>
            <a:spLocks noGrp="1"/>
          </p:cNvSpPr>
          <p:nvPr>
            <p:ph type="dt" sz="half" idx="10"/>
          </p:nvPr>
        </p:nvSpPr>
        <p:spPr/>
        <p:txBody>
          <a:bodyPr/>
          <a:lstStyle/>
          <a:p>
            <a:pPr algn="r"/>
            <a:fld id="{97B0973D-FE0F-44C9-9973-0344410E315A}" type="datetime1">
              <a:rPr lang="en-US" smtClean="0"/>
              <a:pPr algn="r"/>
              <a:t>5/20/2015</a:t>
            </a:fld>
            <a:endParaRPr lang="en-US"/>
          </a:p>
        </p:txBody>
      </p:sp>
      <p:sp>
        <p:nvSpPr>
          <p:cNvPr id="8" name="Rectangle 8"/>
          <p:cNvSpPr>
            <a:spLocks noGrp="1"/>
          </p:cNvSpPr>
          <p:nvPr>
            <p:ph type="sldNum" sz="quarter" idx="11"/>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Up">
    <p:spTree>
      <p:nvGrpSpPr>
        <p:cNvPr id="1" name=""/>
        <p:cNvGrpSpPr/>
        <p:nvPr/>
      </p:nvGrpSpPr>
      <p:grpSpPr>
        <a:xfrm>
          <a:off x="0" y="0"/>
          <a:ext cx="0" cy="0"/>
          <a:chOff x="0" y="0"/>
          <a:chExt cx="0" cy="0"/>
        </a:xfrm>
      </p:grpSpPr>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9"/>
          <p:cNvSpPr>
            <a:spLocks noGrp="1"/>
          </p:cNvSpPr>
          <p:nvPr>
            <p:ph type="dt" sz="half" idx="16"/>
          </p:nvPr>
        </p:nvSpPr>
        <p:spPr/>
        <p:txBody>
          <a:bodyPr/>
          <a:lstStyle/>
          <a:p>
            <a:pPr algn="r"/>
            <a:fld id="{52C6463A-A2B7-46A0-BDE3-35C108986D2D}" type="datetime1">
              <a:rPr lang="en-US" smtClean="0"/>
              <a:pPr algn="r"/>
              <a:t>5/20/2015</a:t>
            </a:fld>
            <a:endParaRPr lang="en-US"/>
          </a:p>
        </p:txBody>
      </p:sp>
      <p:sp>
        <p:nvSpPr>
          <p:cNvPr id="10" name="Rectangle 10"/>
          <p:cNvSpPr>
            <a:spLocks noGrp="1"/>
          </p:cNvSpPr>
          <p:nvPr>
            <p:ph type="sldNum" sz="quarter" idx="17"/>
          </p:nvPr>
        </p:nvSpPr>
        <p:spPr/>
        <p:txBody>
          <a:bodyPr/>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a:xfrm>
            <a:off x="8610600" y="381000"/>
            <a:ext cx="533400" cy="5867400"/>
          </a:xfrm>
          <a:prstGeom prst="rect">
            <a:avLst/>
          </a:prstGeom>
        </p:spPr>
        <p:txBody>
          <a:bodyPr/>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p>
            <a:pPr algn="r"/>
            <a:fld id="{B8E96419-8C7A-4A72-8C68-09CC16585C32}" type="datetime1">
              <a:rPr lang="en-US" smtClean="0"/>
              <a:pPr algn="r"/>
              <a:t>5/20/2015</a:t>
            </a:fld>
            <a:endParaRPr lang="en-US"/>
          </a:p>
        </p:txBody>
      </p:sp>
      <p:sp>
        <p:nvSpPr>
          <p:cNvPr id="16" name="Rectangle 16"/>
          <p:cNvSpPr>
            <a:spLocks noGrp="1"/>
          </p:cNvSpPr>
          <p:nvPr>
            <p:ph type="sldNum" sz="quarter" idx="19"/>
          </p:nvPr>
        </p:nvSpPr>
        <p:spPr/>
        <p:txBody>
          <a:bodyPr/>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a:xfrm>
            <a:off x="8610600" y="381000"/>
            <a:ext cx="533400" cy="5867400"/>
          </a:xfrm>
          <a:prstGeom prst="rect">
            <a:avLst/>
          </a:prstGeom>
        </p:spPr>
        <p:txBody>
          <a:bodyPr/>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p>
            <a:pPr algn="r"/>
            <a:fld id="{F23FC424-ADD9-4683-BBB1-CD2457C44C46}" type="datetime1">
              <a:rPr lang="en-US" smtClean="0"/>
              <a:pPr algn="r"/>
              <a:t>5/20/2015</a:t>
            </a:fld>
            <a:endParaRPr lang="en-US"/>
          </a:p>
        </p:txBody>
      </p:sp>
      <p:sp>
        <p:nvSpPr>
          <p:cNvPr id="19" name="Rectangle 19"/>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a:xfrm>
            <a:off x="8610600" y="381000"/>
            <a:ext cx="533400" cy="5867400"/>
          </a:xfrm>
          <a:prstGeom prst="rect">
            <a:avLst/>
          </a:prstGeom>
        </p:spPr>
        <p:txBody>
          <a:bodyPr/>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p>
            <a:pPr algn="r"/>
            <a:fld id="{A0BA1134-9DC6-4152-9300-5FB76A5F7CB9}" type="datetime1">
              <a:rPr lang="en-US" smtClean="0"/>
              <a:pPr algn="r"/>
              <a:t>5/20/2015</a:t>
            </a:fld>
            <a:endParaRPr lang="en-US"/>
          </a:p>
        </p:txBody>
      </p:sp>
      <p:sp>
        <p:nvSpPr>
          <p:cNvPr id="22" name="Rectangle 22"/>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3"/>
          <p:cNvSpPr>
            <a:spLocks noGrp="1"/>
          </p:cNvSpPr>
          <p:nvPr>
            <p:ph type="body" idx="1"/>
          </p:nvPr>
        </p:nvSpPr>
        <p:spPr>
          <a:xfrm>
            <a:off x="304800" y="381000"/>
            <a:ext cx="8077200" cy="586740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lstStyle>
          <a:p>
            <a:pPr algn="r"/>
            <a:fld id="{F32A1257-D8C8-45BE-AB88-46D0EB6E6E7B}" type="datetime1">
              <a:rPr lang="en-US" smtClean="0"/>
              <a:pPr algn="r"/>
              <a:t>5/20/2015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lstStyle>
          <a:p>
            <a:pPr algn="r"/>
            <a:fld id="{256D3EEF-DE4E-429D-8EC4-DDC531AFF587}" type="slidenum">
              <a:rPr lang="en-US" sz="1000" smtClean="0"/>
              <a:pPr algn="r"/>
              <a:t>‹#›</a:t>
            </a:fld>
            <a:endParaRPr lang="en-US" sz="1000"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lstStyle>
          <a:p>
            <a:endParaRPr lang="en-US" sz="1000" dirty="0">
              <a:solidFill>
                <a:sysClr val="windowText" lastClr="000000"/>
              </a:solidFill>
            </a:endParaRPr>
          </a:p>
        </p:txBody>
      </p:sp>
      <p:sp>
        <p:nvSpPr>
          <p:cNvPr id="9" name="Rectangle 7" descr="Gold bar"/>
          <p:cNvSpPr>
            <a:spLocks noChangeArrowheads="1"/>
          </p:cNvSpPr>
          <p:nvPr userDrawn="1"/>
        </p:nvSpPr>
        <p:spPr bwMode="auto">
          <a:xfrm>
            <a:off x="8915400" y="0"/>
            <a:ext cx="228600" cy="2286000"/>
          </a:xfrm>
          <a:prstGeom prst="rect">
            <a:avLst/>
          </a:prstGeom>
          <a:solidFill>
            <a:srgbClr val="0D94CF"/>
          </a:solidFill>
          <a:ln>
            <a:solidFill>
              <a:srgbClr val="0D94CF"/>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3" name="Rectangle 9" descr="Orange bar"/>
          <p:cNvSpPr>
            <a:spLocks noChangeArrowheads="1"/>
          </p:cNvSpPr>
          <p:nvPr userDrawn="1"/>
        </p:nvSpPr>
        <p:spPr bwMode="auto">
          <a:xfrm>
            <a:off x="8915400" y="2286000"/>
            <a:ext cx="228600" cy="2286000"/>
          </a:xfrm>
          <a:prstGeom prst="rect">
            <a:avLst/>
          </a:prstGeom>
          <a:solidFill>
            <a:srgbClr val="58595B"/>
          </a:solidFill>
          <a:ln>
            <a:solidFill>
              <a:srgbClr val="58595B"/>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4" name="Rectangle 10" descr="Slate bar"/>
          <p:cNvSpPr>
            <a:spLocks noChangeArrowheads="1"/>
          </p:cNvSpPr>
          <p:nvPr userDrawn="1"/>
        </p:nvSpPr>
        <p:spPr bwMode="auto">
          <a:xfrm>
            <a:off x="8915400" y="4572000"/>
            <a:ext cx="228600" cy="2286000"/>
          </a:xfrm>
          <a:prstGeom prst="rect">
            <a:avLst/>
          </a:prstGeom>
          <a:solidFill>
            <a:srgbClr val="89B30B"/>
          </a:solidFill>
          <a:ln>
            <a:solidFill>
              <a:srgbClr val="89B30B"/>
            </a:solidFill>
          </a:ln>
          <a:effectLst/>
          <a:extLs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8.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hyperlink" Target="mailto:nadine@bisg.org"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hyperlink" Target="http://www.bisg.org/publications" TargetMode="External"/><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5.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8.jpeg"/><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descr="Student2"/>
          <p:cNvPicPr>
            <a:picLocks noChangeAspect="1" noChangeArrowheads="1"/>
          </p:cNvPicPr>
          <p:nvPr/>
        </p:nvPicPr>
        <p:blipFill>
          <a:blip r:embed="rId2" cstate="print"/>
          <a:srcRect t="12230" b="2162"/>
          <a:stretch>
            <a:fillRect/>
          </a:stretch>
        </p:blipFill>
        <p:spPr bwMode="auto">
          <a:xfrm>
            <a:off x="99212400" y="100888800"/>
            <a:ext cx="9666514" cy="5638800"/>
          </a:xfrm>
          <a:prstGeom prst="rect">
            <a:avLst/>
          </a:prstGeom>
          <a:noFill/>
          <a:ln w="9525" algn="in">
            <a:noFill/>
            <a:miter lim="800000"/>
            <a:headEnd/>
            <a:tailEnd/>
          </a:ln>
          <a:effectLst/>
        </p:spPr>
      </p:pic>
      <p:pic>
        <p:nvPicPr>
          <p:cNvPr id="1028" name="Picture 4" descr="http://www.bisg.org/images/cengagelogo.jpg"/>
          <p:cNvPicPr>
            <a:picLocks noChangeAspect="1" noChangeArrowheads="1"/>
          </p:cNvPicPr>
          <p:nvPr/>
        </p:nvPicPr>
        <p:blipFill>
          <a:blip r:embed="rId3" cstate="print"/>
          <a:srcRect/>
          <a:stretch>
            <a:fillRect/>
          </a:stretch>
        </p:blipFill>
        <p:spPr bwMode="auto">
          <a:xfrm>
            <a:off x="2286000" y="5926974"/>
            <a:ext cx="2133600" cy="931026"/>
          </a:xfrm>
          <a:prstGeom prst="rect">
            <a:avLst/>
          </a:prstGeom>
          <a:noFill/>
        </p:spPr>
      </p:pic>
      <p:sp>
        <p:nvSpPr>
          <p:cNvPr id="9" name="TextBox 8"/>
          <p:cNvSpPr txBox="1"/>
          <p:nvPr/>
        </p:nvSpPr>
        <p:spPr>
          <a:xfrm>
            <a:off x="0" y="4953000"/>
            <a:ext cx="9144000" cy="507831"/>
          </a:xfrm>
          <a:prstGeom prst="rect">
            <a:avLst/>
          </a:prstGeom>
          <a:noFill/>
        </p:spPr>
        <p:txBody>
          <a:bodyPr wrap="square" rtlCol="0">
            <a:spAutoFit/>
          </a:bodyPr>
          <a:lstStyle/>
          <a:p>
            <a:pPr algn="ctr"/>
            <a:r>
              <a:rPr lang="en-US" sz="2700" b="1" i="1" dirty="0" smtClean="0">
                <a:solidFill>
                  <a:schemeClr val="bg1">
                    <a:lumMod val="65000"/>
                  </a:schemeClr>
                </a:solidFill>
              </a:rPr>
              <a:t>Thanks to our sponsors!</a:t>
            </a:r>
            <a:endParaRPr lang="en-US" sz="2700" b="1" i="1" dirty="0">
              <a:solidFill>
                <a:schemeClr val="bg1">
                  <a:lumMod val="65000"/>
                </a:schemeClr>
              </a:solidFill>
            </a:endParaRPr>
          </a:p>
        </p:txBody>
      </p:sp>
      <p:pic>
        <p:nvPicPr>
          <p:cNvPr id="21506" name="Picture 2" descr="https://www.bisg.org/sites/default/files/images/bn_college_logo_PMS.jpg"/>
          <p:cNvPicPr>
            <a:picLocks noChangeAspect="1" noChangeArrowheads="1"/>
          </p:cNvPicPr>
          <p:nvPr/>
        </p:nvPicPr>
        <p:blipFill>
          <a:blip r:embed="rId4" cstate="print"/>
          <a:srcRect/>
          <a:stretch>
            <a:fillRect/>
          </a:stretch>
        </p:blipFill>
        <p:spPr bwMode="auto">
          <a:xfrm>
            <a:off x="5105400" y="5410200"/>
            <a:ext cx="2005781" cy="631190"/>
          </a:xfrm>
          <a:prstGeom prst="rect">
            <a:avLst/>
          </a:prstGeom>
          <a:noFill/>
        </p:spPr>
      </p:pic>
      <p:pic>
        <p:nvPicPr>
          <p:cNvPr id="21514" name="Picture 10" descr="http://www.mhhe.com/biosci/ap/review_area/broyles/mghlogo.jpg"/>
          <p:cNvPicPr>
            <a:picLocks noChangeAspect="1" noChangeArrowheads="1"/>
          </p:cNvPicPr>
          <p:nvPr/>
        </p:nvPicPr>
        <p:blipFill>
          <a:blip r:embed="rId5" cstate="print"/>
          <a:srcRect/>
          <a:stretch>
            <a:fillRect/>
          </a:stretch>
        </p:blipFill>
        <p:spPr bwMode="auto">
          <a:xfrm>
            <a:off x="1828800" y="5438816"/>
            <a:ext cx="2819400" cy="529407"/>
          </a:xfrm>
          <a:prstGeom prst="rect">
            <a:avLst/>
          </a:prstGeom>
          <a:noFill/>
        </p:spPr>
      </p:pic>
      <p:pic>
        <p:nvPicPr>
          <p:cNvPr id="12" name="Picture 11" descr="Follett Logo Oct 2014.jpg"/>
          <p:cNvPicPr>
            <a:picLocks noChangeAspect="1"/>
          </p:cNvPicPr>
          <p:nvPr/>
        </p:nvPicPr>
        <p:blipFill>
          <a:blip r:embed="rId6" cstate="print"/>
          <a:stretch>
            <a:fillRect/>
          </a:stretch>
        </p:blipFill>
        <p:spPr>
          <a:xfrm>
            <a:off x="4572000" y="6019800"/>
            <a:ext cx="1828800" cy="684278"/>
          </a:xfrm>
          <a:prstGeom prst="rect">
            <a:avLst/>
          </a:prstGeom>
        </p:spPr>
      </p:pic>
      <p:pic>
        <p:nvPicPr>
          <p:cNvPr id="18" name="Picture 3" descr="S:\BISG\Marketing\Logos\NEW BISG logo\BISGlogo_large.JPG"/>
          <p:cNvPicPr>
            <a:picLocks noChangeAspect="1" noChangeArrowheads="1"/>
          </p:cNvPicPr>
          <p:nvPr/>
        </p:nvPicPr>
        <p:blipFill>
          <a:blip r:embed="rId7" cstate="print"/>
          <a:srcRect/>
          <a:stretch>
            <a:fillRect/>
          </a:stretch>
        </p:blipFill>
        <p:spPr bwMode="auto">
          <a:xfrm>
            <a:off x="2989766" y="304800"/>
            <a:ext cx="3164468" cy="2286000"/>
          </a:xfrm>
          <a:prstGeom prst="rect">
            <a:avLst/>
          </a:prstGeom>
          <a:noFill/>
        </p:spPr>
      </p:pic>
      <p:sp>
        <p:nvSpPr>
          <p:cNvPr id="19" name="TextBox 18"/>
          <p:cNvSpPr txBox="1"/>
          <p:nvPr/>
        </p:nvSpPr>
        <p:spPr>
          <a:xfrm>
            <a:off x="0" y="2819400"/>
            <a:ext cx="9144000" cy="1508105"/>
          </a:xfrm>
          <a:prstGeom prst="rect">
            <a:avLst/>
          </a:prstGeom>
          <a:noFill/>
        </p:spPr>
        <p:txBody>
          <a:bodyPr wrap="square" rtlCol="0">
            <a:spAutoFit/>
          </a:bodyPr>
          <a:lstStyle/>
          <a:p>
            <a:pPr algn="ctr"/>
            <a:r>
              <a:rPr lang="en-US" sz="4600" b="1" i="1" dirty="0" smtClean="0"/>
              <a:t>Student Attitudes Toward Content </a:t>
            </a:r>
          </a:p>
          <a:p>
            <a:pPr algn="ctr"/>
            <a:r>
              <a:rPr lang="en-US" sz="4600" b="1" i="1" dirty="0" smtClean="0"/>
              <a:t>in Higher Education</a:t>
            </a:r>
            <a:endParaRPr lang="en-US" sz="4600" b="1"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143000"/>
            <a:ext cx="7620000" cy="51816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ISG logo.gif"/>
          <p:cNvPicPr>
            <a:picLocks noChangeAspect="1"/>
          </p:cNvPicPr>
          <p:nvPr/>
        </p:nvPicPr>
        <p:blipFill>
          <a:blip r:embed="rId3" cstate="print"/>
          <a:stretch>
            <a:fillRect/>
          </a:stretch>
        </p:blipFill>
        <p:spPr>
          <a:xfrm>
            <a:off x="152400" y="5867400"/>
            <a:ext cx="1808086" cy="990600"/>
          </a:xfrm>
          <a:prstGeom prst="rect">
            <a:avLst/>
          </a:prstGeom>
        </p:spPr>
      </p:pic>
      <p:pic>
        <p:nvPicPr>
          <p:cNvPr id="8" name="Picture 7" descr="student_attitudes-2015 cover.jpg"/>
          <p:cNvPicPr>
            <a:picLocks noChangeAspect="1"/>
          </p:cNvPicPr>
          <p:nvPr/>
        </p:nvPicPr>
        <p:blipFill>
          <a:blip r:embed="rId4" cstate="print"/>
          <a:stretch>
            <a:fillRect/>
          </a:stretch>
        </p:blipFill>
        <p:spPr>
          <a:xfrm>
            <a:off x="7467600" y="5105400"/>
            <a:ext cx="1201882" cy="1555376"/>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28600" y="304800"/>
            <a:ext cx="8686800" cy="677108"/>
          </a:xfrm>
          <a:prstGeom prst="rect">
            <a:avLst/>
          </a:prstGeom>
          <a:noFill/>
        </p:spPr>
        <p:txBody>
          <a:bodyPr wrap="square" rtlCol="0">
            <a:spAutoFit/>
          </a:bodyPr>
          <a:lstStyle/>
          <a:p>
            <a:r>
              <a:rPr lang="en-US" sz="3800" b="1" dirty="0" smtClean="0"/>
              <a:t>Defining Value</a:t>
            </a:r>
            <a:endParaRPr lang="en-US" sz="3800" b="1" dirty="0"/>
          </a:p>
        </p:txBody>
      </p:sp>
      <p:graphicFrame>
        <p:nvGraphicFramePr>
          <p:cNvPr id="10" name="Chart 9"/>
          <p:cNvGraphicFramePr/>
          <p:nvPr/>
        </p:nvGraphicFramePr>
        <p:xfrm>
          <a:off x="533400" y="1143000"/>
          <a:ext cx="7772400" cy="51054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4343400"/>
            <a:ext cx="5257800" cy="2362200"/>
          </a:xfrm>
          <a:prstGeom prst="rect">
            <a:avLst/>
          </a:prstGeom>
        </p:spPr>
        <p:txBody>
          <a:bodyPr wrap="square">
            <a:spAutoFit/>
          </a:bodyPr>
          <a:lstStyle/>
          <a:p>
            <a:r>
              <a:rPr lang="en-US" sz="4300" b="1" dirty="0" smtClean="0"/>
              <a:t>Nadine Vassallo</a:t>
            </a:r>
          </a:p>
          <a:p>
            <a:r>
              <a:rPr lang="en-US" sz="2600" b="1" dirty="0" smtClean="0"/>
              <a:t>Project Manager, Research &amp; Information</a:t>
            </a:r>
          </a:p>
          <a:p>
            <a:r>
              <a:rPr lang="en-US" sz="2600" b="1" dirty="0" smtClean="0"/>
              <a:t>Book Industry Study Group</a:t>
            </a:r>
          </a:p>
          <a:p>
            <a:r>
              <a:rPr lang="en-US" sz="2600" b="1" dirty="0" smtClean="0">
                <a:hlinkClick r:id="rId3"/>
              </a:rPr>
              <a:t>nadine@bisg.org</a:t>
            </a:r>
            <a:endParaRPr lang="en-US" sz="2600" b="1" dirty="0" smtClean="0"/>
          </a:p>
        </p:txBody>
      </p:sp>
      <p:pic>
        <p:nvPicPr>
          <p:cNvPr id="18" name="Picture 17" descr="BISG logo.gif"/>
          <p:cNvPicPr>
            <a:picLocks noChangeAspect="1"/>
          </p:cNvPicPr>
          <p:nvPr/>
        </p:nvPicPr>
        <p:blipFill>
          <a:blip r:embed="rId4" cstate="print"/>
          <a:stretch>
            <a:fillRect/>
          </a:stretch>
        </p:blipFill>
        <p:spPr>
          <a:xfrm>
            <a:off x="6248400" y="5334000"/>
            <a:ext cx="2514600" cy="1377680"/>
          </a:xfrm>
          <a:prstGeom prst="rect">
            <a:avLst/>
          </a:prstGeom>
        </p:spPr>
      </p:pic>
      <p:sp>
        <p:nvSpPr>
          <p:cNvPr id="10" name="TextBox 9"/>
          <p:cNvSpPr txBox="1"/>
          <p:nvPr/>
        </p:nvSpPr>
        <p:spPr>
          <a:xfrm>
            <a:off x="3276600" y="609600"/>
            <a:ext cx="5105400" cy="2708434"/>
          </a:xfrm>
          <a:prstGeom prst="rect">
            <a:avLst/>
          </a:prstGeom>
          <a:noFill/>
        </p:spPr>
        <p:txBody>
          <a:bodyPr wrap="square" rtlCol="0">
            <a:spAutoFit/>
          </a:bodyPr>
          <a:lstStyle/>
          <a:p>
            <a:r>
              <a:rPr lang="en-US" sz="3400" b="1" dirty="0" smtClean="0"/>
              <a:t>Thanks for listening!</a:t>
            </a:r>
            <a:endParaRPr lang="en-US" sz="3400" b="1" dirty="0" smtClean="0"/>
          </a:p>
          <a:p>
            <a:r>
              <a:rPr lang="en-US" sz="3400" dirty="0" smtClean="0"/>
              <a:t>More information </a:t>
            </a:r>
          </a:p>
          <a:p>
            <a:r>
              <a:rPr lang="en-US" sz="3400" dirty="0" smtClean="0"/>
              <a:t>available at: </a:t>
            </a:r>
            <a:r>
              <a:rPr lang="en-US" sz="3400" b="1" dirty="0" smtClean="0">
                <a:hlinkClick r:id="rId5"/>
              </a:rPr>
              <a:t>www.bisg.org/publications</a:t>
            </a:r>
            <a:endParaRPr lang="en-US" sz="3400" b="1" dirty="0" smtClean="0"/>
          </a:p>
          <a:p>
            <a:r>
              <a:rPr lang="en-US" sz="3400" dirty="0" smtClean="0"/>
              <a:t>o</a:t>
            </a:r>
            <a:r>
              <a:rPr lang="en-US" sz="3400" dirty="0" smtClean="0"/>
              <a:t>r visit us in booth 864.</a:t>
            </a:r>
            <a:endParaRPr lang="en-US" sz="3400" dirty="0"/>
          </a:p>
        </p:txBody>
      </p:sp>
      <p:pic>
        <p:nvPicPr>
          <p:cNvPr id="6" name="Picture 5" descr="student_attitudes-2015 cover.jpg"/>
          <p:cNvPicPr>
            <a:picLocks noChangeAspect="1"/>
          </p:cNvPicPr>
          <p:nvPr/>
        </p:nvPicPr>
        <p:blipFill>
          <a:blip r:embed="rId6" cstate="print"/>
          <a:stretch>
            <a:fillRect/>
          </a:stretch>
        </p:blipFill>
        <p:spPr>
          <a:xfrm>
            <a:off x="533400" y="381000"/>
            <a:ext cx="2514600" cy="325418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1066800"/>
            <a:ext cx="8305800" cy="45720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304800"/>
            <a:ext cx="8686800" cy="677108"/>
          </a:xfrm>
          <a:prstGeom prst="rect">
            <a:avLst/>
          </a:prstGeom>
          <a:noFill/>
        </p:spPr>
        <p:txBody>
          <a:bodyPr wrap="square" rtlCol="0">
            <a:spAutoFit/>
          </a:bodyPr>
          <a:lstStyle/>
          <a:p>
            <a:r>
              <a:rPr lang="en-US" sz="3800" b="1" dirty="0" smtClean="0"/>
              <a:t>Textbook Requirement</a:t>
            </a:r>
            <a:endParaRPr lang="en-US" sz="3800" b="1" dirty="0"/>
          </a:p>
        </p:txBody>
      </p:sp>
      <p:pic>
        <p:nvPicPr>
          <p:cNvPr id="12" name="Picture 11" descr="BISG logo.gif"/>
          <p:cNvPicPr>
            <a:picLocks noChangeAspect="1"/>
          </p:cNvPicPr>
          <p:nvPr/>
        </p:nvPicPr>
        <p:blipFill>
          <a:blip r:embed="rId3" cstate="print"/>
          <a:stretch>
            <a:fillRect/>
          </a:stretch>
        </p:blipFill>
        <p:spPr>
          <a:xfrm>
            <a:off x="152400" y="5867400"/>
            <a:ext cx="1808086" cy="990600"/>
          </a:xfrm>
          <a:prstGeom prst="rect">
            <a:avLst/>
          </a:prstGeom>
        </p:spPr>
      </p:pic>
      <p:graphicFrame>
        <p:nvGraphicFramePr>
          <p:cNvPr id="6" name="Chart 5"/>
          <p:cNvGraphicFramePr/>
          <p:nvPr/>
        </p:nvGraphicFramePr>
        <p:xfrm>
          <a:off x="381000" y="1143000"/>
          <a:ext cx="8153400" cy="4419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381000" y="1066800"/>
          <a:ext cx="8153400" cy="4495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86800" cy="1261884"/>
          </a:xfrm>
          <a:prstGeom prst="rect">
            <a:avLst/>
          </a:prstGeom>
          <a:noFill/>
        </p:spPr>
        <p:txBody>
          <a:bodyPr wrap="square" rtlCol="0">
            <a:spAutoFit/>
          </a:bodyPr>
          <a:lstStyle/>
          <a:p>
            <a:r>
              <a:rPr lang="en-US" sz="3800" b="1" dirty="0" smtClean="0"/>
              <a:t>Going Digital</a:t>
            </a:r>
          </a:p>
          <a:p>
            <a:endParaRPr lang="en-US" sz="3800" b="1" dirty="0"/>
          </a:p>
        </p:txBody>
      </p:sp>
      <p:pic>
        <p:nvPicPr>
          <p:cNvPr id="11" name="Picture 10" descr="BISG logo.gif"/>
          <p:cNvPicPr>
            <a:picLocks noChangeAspect="1"/>
          </p:cNvPicPr>
          <p:nvPr/>
        </p:nvPicPr>
        <p:blipFill>
          <a:blip r:embed="rId3" cstate="print"/>
          <a:stretch>
            <a:fillRect/>
          </a:stretch>
        </p:blipFill>
        <p:spPr>
          <a:xfrm>
            <a:off x="152400" y="5867400"/>
            <a:ext cx="1808086" cy="990600"/>
          </a:xfrm>
          <a:prstGeom prst="rect">
            <a:avLst/>
          </a:prstGeom>
        </p:spPr>
      </p:pic>
      <p:sp>
        <p:nvSpPr>
          <p:cNvPr id="9" name="Rectangle 8"/>
          <p:cNvSpPr/>
          <p:nvPr/>
        </p:nvSpPr>
        <p:spPr>
          <a:xfrm>
            <a:off x="304800" y="1143000"/>
            <a:ext cx="8305800" cy="44196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p:cNvGraphicFramePr/>
          <p:nvPr/>
        </p:nvGraphicFramePr>
        <p:xfrm>
          <a:off x="381000" y="1219200"/>
          <a:ext cx="8153400" cy="4267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990600"/>
            <a:ext cx="8458200" cy="48768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304800"/>
            <a:ext cx="8686800" cy="677108"/>
          </a:xfrm>
          <a:prstGeom prst="rect">
            <a:avLst/>
          </a:prstGeom>
          <a:noFill/>
        </p:spPr>
        <p:txBody>
          <a:bodyPr wrap="square" rtlCol="0">
            <a:spAutoFit/>
          </a:bodyPr>
          <a:lstStyle/>
          <a:p>
            <a:r>
              <a:rPr lang="en-US" sz="3800" b="1" dirty="0" smtClean="0"/>
              <a:t>Going Digital</a:t>
            </a:r>
            <a:endParaRPr lang="en-US" sz="3800" b="1" dirty="0"/>
          </a:p>
        </p:txBody>
      </p:sp>
      <p:pic>
        <p:nvPicPr>
          <p:cNvPr id="17" name="Picture 16" descr="BISG logo.gif"/>
          <p:cNvPicPr>
            <a:picLocks noChangeAspect="1"/>
          </p:cNvPicPr>
          <p:nvPr/>
        </p:nvPicPr>
        <p:blipFill>
          <a:blip r:embed="rId3" cstate="print"/>
          <a:stretch>
            <a:fillRect/>
          </a:stretch>
        </p:blipFill>
        <p:spPr>
          <a:xfrm>
            <a:off x="152400" y="5867400"/>
            <a:ext cx="1808086" cy="990600"/>
          </a:xfrm>
          <a:prstGeom prst="rect">
            <a:avLst/>
          </a:prstGeom>
        </p:spPr>
      </p:pic>
      <p:pic>
        <p:nvPicPr>
          <p:cNvPr id="6" name="Picture 5" descr="student_attitudes-2015 cover.jpg"/>
          <p:cNvPicPr>
            <a:picLocks noChangeAspect="1"/>
          </p:cNvPicPr>
          <p:nvPr/>
        </p:nvPicPr>
        <p:blipFill>
          <a:blip r:embed="rId4" cstate="print"/>
          <a:stretch>
            <a:fillRect/>
          </a:stretch>
        </p:blipFill>
        <p:spPr>
          <a:xfrm>
            <a:off x="7467600" y="5105400"/>
            <a:ext cx="1201882" cy="1555376"/>
          </a:xfrm>
          <a:prstGeom prst="rect">
            <a:avLst/>
          </a:prstGeom>
          <a:ln>
            <a:noFill/>
          </a:ln>
          <a:effectLst>
            <a:outerShdw blurRad="292100" dist="139700" dir="2700000" algn="tl" rotWithShape="0">
              <a:srgbClr val="333333">
                <a:alpha val="65000"/>
              </a:srgbClr>
            </a:outerShdw>
          </a:effectLst>
        </p:spPr>
      </p:pic>
      <p:graphicFrame>
        <p:nvGraphicFramePr>
          <p:cNvPr id="8" name="Chart 7"/>
          <p:cNvGraphicFramePr/>
          <p:nvPr/>
        </p:nvGraphicFramePr>
        <p:xfrm>
          <a:off x="304800" y="1066800"/>
          <a:ext cx="8305800" cy="47244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990600"/>
            <a:ext cx="6553200" cy="47244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304800"/>
            <a:ext cx="8686800" cy="1261884"/>
          </a:xfrm>
          <a:prstGeom prst="rect">
            <a:avLst/>
          </a:prstGeom>
          <a:noFill/>
        </p:spPr>
        <p:txBody>
          <a:bodyPr wrap="square" rtlCol="0">
            <a:spAutoFit/>
          </a:bodyPr>
          <a:lstStyle/>
          <a:p>
            <a:r>
              <a:rPr lang="en-US" sz="3800" b="1" dirty="0" smtClean="0"/>
              <a:t>Integrated Learning Systems</a:t>
            </a:r>
          </a:p>
          <a:p>
            <a:endParaRPr lang="en-US" sz="3800" b="1" dirty="0"/>
          </a:p>
        </p:txBody>
      </p:sp>
      <p:pic>
        <p:nvPicPr>
          <p:cNvPr id="11" name="Picture 10" descr="BISG logo.gif"/>
          <p:cNvPicPr>
            <a:picLocks noChangeAspect="1"/>
          </p:cNvPicPr>
          <p:nvPr/>
        </p:nvPicPr>
        <p:blipFill>
          <a:blip r:embed="rId3" cstate="print"/>
          <a:stretch>
            <a:fillRect/>
          </a:stretch>
        </p:blipFill>
        <p:spPr>
          <a:xfrm>
            <a:off x="152400" y="5867400"/>
            <a:ext cx="1808086" cy="990600"/>
          </a:xfrm>
          <a:prstGeom prst="rect">
            <a:avLst/>
          </a:prstGeom>
        </p:spPr>
      </p:pic>
      <p:pic>
        <p:nvPicPr>
          <p:cNvPr id="7" name="Picture 6" descr="student_attitudes-2015 cover.jpg"/>
          <p:cNvPicPr>
            <a:picLocks noChangeAspect="1"/>
          </p:cNvPicPr>
          <p:nvPr/>
        </p:nvPicPr>
        <p:blipFill>
          <a:blip r:embed="rId4" cstate="print"/>
          <a:stretch>
            <a:fillRect/>
          </a:stretch>
        </p:blipFill>
        <p:spPr>
          <a:xfrm>
            <a:off x="7467600" y="5105400"/>
            <a:ext cx="1201882" cy="1555376"/>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1524000" y="1143000"/>
            <a:ext cx="5930021" cy="369332"/>
          </a:xfrm>
          <a:prstGeom prst="rect">
            <a:avLst/>
          </a:prstGeom>
          <a:noFill/>
        </p:spPr>
        <p:txBody>
          <a:bodyPr wrap="none" rtlCol="0">
            <a:spAutoFit/>
          </a:bodyPr>
          <a:lstStyle/>
          <a:p>
            <a:r>
              <a:rPr lang="en-US" b="1" dirty="0" smtClean="0"/>
              <a:t>Have you taken a class using an Integrated Learning System?</a:t>
            </a:r>
            <a:endParaRPr lang="en-US" b="1" dirty="0"/>
          </a:p>
        </p:txBody>
      </p:sp>
      <p:graphicFrame>
        <p:nvGraphicFramePr>
          <p:cNvPr id="12" name="Chart 11"/>
          <p:cNvGraphicFramePr/>
          <p:nvPr/>
        </p:nvGraphicFramePr>
        <p:xfrm>
          <a:off x="304800" y="1371600"/>
          <a:ext cx="7696200" cy="44196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9600" y="1066800"/>
            <a:ext cx="7843838" cy="5021567"/>
          </a:xfrm>
          <a:prstGeom prst="rect">
            <a:avLst/>
          </a:prstGeom>
          <a:noFill/>
          <a:ln w="9525">
            <a:noFill/>
            <a:miter lim="800000"/>
            <a:headEnd/>
            <a:tailEnd/>
          </a:ln>
        </p:spPr>
      </p:pic>
      <p:pic>
        <p:nvPicPr>
          <p:cNvPr id="6" name="Picture 5" descr="BISG logo.gif"/>
          <p:cNvPicPr>
            <a:picLocks noChangeAspect="1"/>
          </p:cNvPicPr>
          <p:nvPr/>
        </p:nvPicPr>
        <p:blipFill>
          <a:blip r:embed="rId4" cstate="print"/>
          <a:stretch>
            <a:fillRect/>
          </a:stretch>
        </p:blipFill>
        <p:spPr>
          <a:xfrm>
            <a:off x="152400" y="5867400"/>
            <a:ext cx="1808086" cy="990600"/>
          </a:xfrm>
          <a:prstGeom prst="rect">
            <a:avLst/>
          </a:prstGeom>
        </p:spPr>
      </p:pic>
      <p:pic>
        <p:nvPicPr>
          <p:cNvPr id="8" name="Picture 7" descr="student_attitudes-2015 cover.jpg"/>
          <p:cNvPicPr>
            <a:picLocks noChangeAspect="1"/>
          </p:cNvPicPr>
          <p:nvPr/>
        </p:nvPicPr>
        <p:blipFill>
          <a:blip r:embed="rId5" cstate="print"/>
          <a:stretch>
            <a:fillRect/>
          </a:stretch>
        </p:blipFill>
        <p:spPr>
          <a:xfrm>
            <a:off x="7467600" y="5105400"/>
            <a:ext cx="1201882" cy="1555376"/>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228600" y="304800"/>
            <a:ext cx="8686800" cy="677108"/>
          </a:xfrm>
          <a:prstGeom prst="rect">
            <a:avLst/>
          </a:prstGeom>
          <a:noFill/>
        </p:spPr>
        <p:txBody>
          <a:bodyPr wrap="square" rtlCol="0">
            <a:spAutoFit/>
          </a:bodyPr>
          <a:lstStyle/>
          <a:p>
            <a:r>
              <a:rPr lang="en-US" sz="3800" b="1" dirty="0" smtClean="0"/>
              <a:t>Integrated Learning Systems</a:t>
            </a:r>
            <a:endParaRPr lang="en-US" sz="3800" b="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990600"/>
            <a:ext cx="8534400" cy="51816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304800"/>
            <a:ext cx="8686800" cy="677108"/>
          </a:xfrm>
          <a:prstGeom prst="rect">
            <a:avLst/>
          </a:prstGeom>
          <a:noFill/>
        </p:spPr>
        <p:txBody>
          <a:bodyPr wrap="square" rtlCol="0">
            <a:spAutoFit/>
          </a:bodyPr>
          <a:lstStyle/>
          <a:p>
            <a:r>
              <a:rPr lang="en-US" sz="3800" b="1" dirty="0" smtClean="0"/>
              <a:t>Integrated Learning Systems</a:t>
            </a:r>
            <a:endParaRPr lang="en-US" sz="3800" b="1" dirty="0"/>
          </a:p>
        </p:txBody>
      </p:sp>
      <p:pic>
        <p:nvPicPr>
          <p:cNvPr id="6" name="Picture 5" descr="BISG logo.gif"/>
          <p:cNvPicPr>
            <a:picLocks noChangeAspect="1"/>
          </p:cNvPicPr>
          <p:nvPr/>
        </p:nvPicPr>
        <p:blipFill>
          <a:blip r:embed="rId3" cstate="print"/>
          <a:stretch>
            <a:fillRect/>
          </a:stretch>
        </p:blipFill>
        <p:spPr>
          <a:xfrm>
            <a:off x="152400" y="5867400"/>
            <a:ext cx="1808086" cy="990600"/>
          </a:xfrm>
          <a:prstGeom prst="rect">
            <a:avLst/>
          </a:prstGeom>
        </p:spPr>
      </p:pic>
      <p:pic>
        <p:nvPicPr>
          <p:cNvPr id="8" name="Picture 7" descr="student_attitudes-2015 cover.jpg"/>
          <p:cNvPicPr>
            <a:picLocks noChangeAspect="1"/>
          </p:cNvPicPr>
          <p:nvPr/>
        </p:nvPicPr>
        <p:blipFill>
          <a:blip r:embed="rId4" cstate="print"/>
          <a:stretch>
            <a:fillRect/>
          </a:stretch>
        </p:blipFill>
        <p:spPr>
          <a:xfrm>
            <a:off x="7467600" y="5105400"/>
            <a:ext cx="1201882" cy="1555376"/>
          </a:xfrm>
          <a:prstGeom prst="rect">
            <a:avLst/>
          </a:prstGeom>
          <a:ln>
            <a:noFill/>
          </a:ln>
          <a:effectLst>
            <a:outerShdw blurRad="292100" dist="139700" dir="2700000" algn="tl" rotWithShape="0">
              <a:srgbClr val="333333">
                <a:alpha val="65000"/>
              </a:srgbClr>
            </a:outerShdw>
          </a:effectLst>
        </p:spPr>
      </p:pic>
      <p:graphicFrame>
        <p:nvGraphicFramePr>
          <p:cNvPr id="11" name="Chart 10"/>
          <p:cNvGraphicFramePr/>
          <p:nvPr/>
        </p:nvGraphicFramePr>
        <p:xfrm>
          <a:off x="457200" y="1066800"/>
          <a:ext cx="8077200" cy="49530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1066800"/>
            <a:ext cx="8534400" cy="5105400"/>
          </a:xfrm>
          <a:prstGeom prst="rect">
            <a:avLst/>
          </a:prstGeom>
          <a:solidFill>
            <a:srgbClr val="E6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hart 8"/>
          <p:cNvGraphicFramePr/>
          <p:nvPr/>
        </p:nvGraphicFramePr>
        <p:xfrm>
          <a:off x="381000" y="1066800"/>
          <a:ext cx="8229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28600" y="304800"/>
            <a:ext cx="8686800" cy="677108"/>
          </a:xfrm>
          <a:prstGeom prst="rect">
            <a:avLst/>
          </a:prstGeom>
          <a:noFill/>
        </p:spPr>
        <p:txBody>
          <a:bodyPr wrap="square" rtlCol="0">
            <a:spAutoFit/>
          </a:bodyPr>
          <a:lstStyle/>
          <a:p>
            <a:r>
              <a:rPr lang="en-US" sz="3800" b="1" dirty="0" smtClean="0"/>
              <a:t>Active Learning</a:t>
            </a:r>
            <a:endParaRPr lang="en-US" sz="3800" b="1" dirty="0"/>
          </a:p>
        </p:txBody>
      </p:sp>
      <p:pic>
        <p:nvPicPr>
          <p:cNvPr id="6" name="Picture 5" descr="BISG logo.gif"/>
          <p:cNvPicPr>
            <a:picLocks noChangeAspect="1"/>
          </p:cNvPicPr>
          <p:nvPr/>
        </p:nvPicPr>
        <p:blipFill>
          <a:blip r:embed="rId4" cstate="print"/>
          <a:stretch>
            <a:fillRect/>
          </a:stretch>
        </p:blipFill>
        <p:spPr>
          <a:xfrm>
            <a:off x="152400" y="5867400"/>
            <a:ext cx="1808086" cy="990600"/>
          </a:xfrm>
          <a:prstGeom prst="rect">
            <a:avLst/>
          </a:prstGeom>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86800" cy="677108"/>
          </a:xfrm>
          <a:prstGeom prst="rect">
            <a:avLst/>
          </a:prstGeom>
          <a:noFill/>
        </p:spPr>
        <p:txBody>
          <a:bodyPr wrap="square" rtlCol="0">
            <a:spAutoFit/>
          </a:bodyPr>
          <a:lstStyle/>
          <a:p>
            <a:r>
              <a:rPr lang="en-US" sz="3800" b="1" dirty="0" smtClean="0"/>
              <a:t>Defining Value</a:t>
            </a:r>
            <a:endParaRPr lang="en-US" sz="3800" b="1" dirty="0"/>
          </a:p>
        </p:txBody>
      </p:sp>
      <p:pic>
        <p:nvPicPr>
          <p:cNvPr id="7" name="Picture 6" descr="BISG logo.gif"/>
          <p:cNvPicPr>
            <a:picLocks noChangeAspect="1"/>
          </p:cNvPicPr>
          <p:nvPr/>
        </p:nvPicPr>
        <p:blipFill>
          <a:blip r:embed="rId3" cstate="print"/>
          <a:stretch>
            <a:fillRect/>
          </a:stretch>
        </p:blipFill>
        <p:spPr>
          <a:xfrm>
            <a:off x="152400" y="5867400"/>
            <a:ext cx="1808086" cy="990600"/>
          </a:xfrm>
          <a:prstGeom prst="rect">
            <a:avLst/>
          </a:prstGeom>
        </p:spPr>
      </p:pic>
      <p:sp>
        <p:nvSpPr>
          <p:cNvPr id="8" name="TextBox 7"/>
          <p:cNvSpPr txBox="1"/>
          <p:nvPr/>
        </p:nvSpPr>
        <p:spPr>
          <a:xfrm>
            <a:off x="685800" y="1219200"/>
            <a:ext cx="7620000" cy="4247317"/>
          </a:xfrm>
          <a:prstGeom prst="rect">
            <a:avLst/>
          </a:prstGeom>
          <a:noFill/>
        </p:spPr>
        <p:txBody>
          <a:bodyPr wrap="square" rtlCol="0">
            <a:spAutoFit/>
          </a:bodyPr>
          <a:lstStyle/>
          <a:p>
            <a:pPr marL="742950" indent="-742950">
              <a:buClr>
                <a:schemeClr val="accent3"/>
              </a:buClr>
              <a:buFont typeface="+mj-lt"/>
              <a:buAutoNum type="arabicPeriod"/>
            </a:pPr>
            <a:r>
              <a:rPr lang="en-US" sz="3600" dirty="0" smtClean="0"/>
              <a:t>Preparing me for quizzes </a:t>
            </a:r>
            <a:r>
              <a:rPr lang="en-US" sz="3600" dirty="0" smtClean="0"/>
              <a:t>and exams</a:t>
            </a:r>
          </a:p>
          <a:p>
            <a:pPr marL="742950" indent="-742950">
              <a:buClr>
                <a:schemeClr val="accent3"/>
              </a:buClr>
              <a:buFont typeface="+mj-lt"/>
              <a:buAutoNum type="arabicPeriod"/>
            </a:pPr>
            <a:r>
              <a:rPr lang="en-US" sz="3600" dirty="0" smtClean="0"/>
              <a:t>Helping me completing assignments</a:t>
            </a:r>
          </a:p>
          <a:p>
            <a:pPr marL="742950" indent="-742950">
              <a:buClr>
                <a:schemeClr val="accent3"/>
              </a:buClr>
              <a:buFont typeface="+mj-lt"/>
              <a:buAutoNum type="arabicPeriod"/>
            </a:pPr>
            <a:r>
              <a:rPr lang="en-US" sz="3600" dirty="0" smtClean="0"/>
              <a:t>Helping me improve my grade</a:t>
            </a:r>
            <a:endParaRPr lang="en-US" sz="3600" dirty="0" smtClean="0"/>
          </a:p>
          <a:p>
            <a:pPr marL="742950" indent="-742950">
              <a:buClr>
                <a:schemeClr val="accent3"/>
              </a:buClr>
              <a:buFont typeface="+mj-lt"/>
              <a:buAutoNum type="arabicPeriod"/>
            </a:pPr>
            <a:r>
              <a:rPr lang="en-US" sz="3600" dirty="0" smtClean="0"/>
              <a:t>Guiding me in solving problems</a:t>
            </a:r>
            <a:endParaRPr lang="en-US" sz="3600" dirty="0" smtClean="0"/>
          </a:p>
          <a:p>
            <a:pPr marL="742950" indent="-742950">
              <a:buClr>
                <a:schemeClr val="accent3"/>
              </a:buClr>
              <a:buFont typeface="+mj-lt"/>
              <a:buAutoNum type="arabicPeriod"/>
            </a:pPr>
            <a:r>
              <a:rPr lang="en-US" sz="3600" dirty="0" smtClean="0"/>
              <a:t>Helping </a:t>
            </a:r>
            <a:r>
              <a:rPr lang="en-US" sz="3600" dirty="0" smtClean="0"/>
              <a:t>me master difficult concepts</a:t>
            </a:r>
          </a:p>
          <a:p>
            <a:endParaRPr lang="en-US" dirty="0"/>
          </a:p>
        </p:txBody>
      </p:sp>
      <p:pic>
        <p:nvPicPr>
          <p:cNvPr id="9" name="Picture 8" descr="student_attitudes-2015 cover.jpg"/>
          <p:cNvPicPr>
            <a:picLocks noChangeAspect="1"/>
          </p:cNvPicPr>
          <p:nvPr/>
        </p:nvPicPr>
        <p:blipFill>
          <a:blip r:embed="rId4" cstate="print"/>
          <a:stretch>
            <a:fillRect/>
          </a:stretch>
        </p:blipFill>
        <p:spPr>
          <a:xfrm>
            <a:off x="7467600" y="5105400"/>
            <a:ext cx="1201882" cy="155537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itchboo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740</Words>
  <Application>Microsoft Office PowerPoint</Application>
  <PresentationFormat>On-screen Show (4:3)</PresentationFormat>
  <Paragraphs>46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Pitchbook</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2012-06-05T17:06:07Z</dcterms:created>
  <dcterms:modified xsi:type="dcterms:W3CDTF">2015-05-20T19:56:31Z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