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charts/chart6.xml" ContentType="application/vnd.openxmlformats-officedocument.drawingml.chart+xml"/>
  <Override PartName="/ppt/drawings/drawing3.xml" ContentType="application/vnd.openxmlformats-officedocument.drawingml.chartshapes+xml"/>
  <Override PartName="/ppt/notesSlides/notesSlide10.xml" ContentType="application/vnd.openxmlformats-officedocument.presentationml.notesSlide+xml"/>
  <Override PartName="/ppt/charts/chart7.xml" ContentType="application/vnd.openxmlformats-officedocument.drawingml.chart+xml"/>
  <Override PartName="/ppt/drawings/drawing4.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15.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16.xml" ContentType="application/vnd.openxmlformats-officedocument.presentationml.notesSlide+xml"/>
  <Override PartName="/ppt/charts/chart13.xml" ContentType="application/vnd.openxmlformats-officedocument.drawingml.chart+xml"/>
  <Override PartName="/ppt/drawings/drawing5.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20.xml" ContentType="application/vnd.openxmlformats-officedocument.presentationml.notesSlide+xml"/>
  <Override PartName="/ppt/charts/chart19.xml" ContentType="application/vnd.openxmlformats-officedocument.drawingml.chart+xml"/>
  <Override PartName="/ppt/notesSlides/notesSlide21.xml" ContentType="application/vnd.openxmlformats-officedocument.presentationml.notesSlide+xml"/>
  <Override PartName="/ppt/charts/chart20.xml" ContentType="application/vnd.openxmlformats-officedocument.drawingml.chart+xml"/>
  <Override PartName="/ppt/notesSlides/notesSlide2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notesSlides/notesSlide24.xml" ContentType="application/vnd.openxmlformats-officedocument.presentationml.notesSlide+xml"/>
  <Override PartName="/ppt/charts/chart24.xml" ContentType="application/vnd.openxmlformats-officedocument.drawingml.chart+xml"/>
  <Override PartName="/ppt/notesSlides/notesSlide25.xml" ContentType="application/vnd.openxmlformats-officedocument.presentationml.notesSlide+xml"/>
  <Override PartName="/ppt/charts/chart2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6.xml" ContentType="application/vnd.openxmlformats-officedocument.drawingml.chart+xml"/>
  <Override PartName="/ppt/notesSlides/notesSlide30.xml" ContentType="application/vnd.openxmlformats-officedocument.presentationml.notesSlide+xml"/>
  <Override PartName="/ppt/charts/chart27.xml" ContentType="application/vnd.openxmlformats-officedocument.drawingml.chart+xml"/>
  <Override PartName="/ppt/notesSlides/notesSlide31.xml" ContentType="application/vnd.openxmlformats-officedocument.presentationml.notesSlide+xml"/>
  <Override PartName="/ppt/charts/chart28.xml" ContentType="application/vnd.openxmlformats-officedocument.drawingml.chart+xml"/>
  <Override PartName="/ppt/notesSlides/notesSlide32.xml" ContentType="application/vnd.openxmlformats-officedocument.presentationml.notesSlide+xml"/>
  <Override PartName="/ppt/charts/chart29.xml" ContentType="application/vnd.openxmlformats-officedocument.drawingml.chart+xml"/>
  <Override PartName="/ppt/drawings/drawing6.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0.xml" ContentType="application/vnd.openxmlformats-officedocument.drawingml.chart+xml"/>
  <Override PartName="/ppt/notesSlides/notesSlide37.xml" ContentType="application/vnd.openxmlformats-officedocument.presentationml.notesSlide+xml"/>
  <Override PartName="/ppt/charts/chart3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2.xml" ContentType="application/vnd.openxmlformats-officedocument.drawingml.chart+xml"/>
  <Override PartName="/ppt/notesSlides/notesSlide40.xml" ContentType="application/vnd.openxmlformats-officedocument.presentationml.notesSlide+xml"/>
  <Override PartName="/ppt/charts/chart33.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colors12.xml" ContentType="application/vnd.ms-office.chartcolorstyle+xml"/>
  <Override PartName="/ppt/charts/style12.xml" ContentType="application/vnd.ms-office.chartstyle+xml"/>
  <Override PartName="/ppt/charts/colors14.xml" ContentType="application/vnd.ms-office.chartcolorstyle+xml"/>
  <Override PartName="/ppt/charts/style14.xml" ContentType="application/vnd.ms-office.chartstyle+xml"/>
  <Override PartName="/ppt/charts/colors18.xml" ContentType="application/vnd.ms-office.chartcolorstyle+xml"/>
  <Override PartName="/ppt/charts/style18.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notesMasterIdLst>
    <p:notesMasterId r:id="rId53"/>
  </p:notesMasterIdLst>
  <p:handoutMasterIdLst>
    <p:handoutMasterId r:id="rId54"/>
  </p:handoutMasterIdLst>
  <p:sldIdLst>
    <p:sldId id="265" r:id="rId2"/>
    <p:sldId id="393" r:id="rId3"/>
    <p:sldId id="382" r:id="rId4"/>
    <p:sldId id="464" r:id="rId5"/>
    <p:sldId id="443" r:id="rId6"/>
    <p:sldId id="427" r:id="rId7"/>
    <p:sldId id="446" r:id="rId8"/>
    <p:sldId id="428" r:id="rId9"/>
    <p:sldId id="429" r:id="rId10"/>
    <p:sldId id="447" r:id="rId11"/>
    <p:sldId id="445" r:id="rId12"/>
    <p:sldId id="430" r:id="rId13"/>
    <p:sldId id="431" r:id="rId14"/>
    <p:sldId id="448" r:id="rId15"/>
    <p:sldId id="415" r:id="rId16"/>
    <p:sldId id="413" r:id="rId17"/>
    <p:sldId id="414" r:id="rId18"/>
    <p:sldId id="418" r:id="rId19"/>
    <p:sldId id="281" r:id="rId20"/>
    <p:sldId id="425" r:id="rId21"/>
    <p:sldId id="421" r:id="rId22"/>
    <p:sldId id="282" r:id="rId23"/>
    <p:sldId id="400" r:id="rId24"/>
    <p:sldId id="401" r:id="rId25"/>
    <p:sldId id="404" r:id="rId26"/>
    <p:sldId id="405" r:id="rId27"/>
    <p:sldId id="392" r:id="rId28"/>
    <p:sldId id="449" r:id="rId29"/>
    <p:sldId id="285" r:id="rId30"/>
    <p:sldId id="287" r:id="rId31"/>
    <p:sldId id="410" r:id="rId32"/>
    <p:sldId id="293" r:id="rId33"/>
    <p:sldId id="298" r:id="rId34"/>
    <p:sldId id="299" r:id="rId35"/>
    <p:sldId id="436" r:id="rId36"/>
    <p:sldId id="437" r:id="rId37"/>
    <p:sldId id="438" r:id="rId38"/>
    <p:sldId id="439" r:id="rId39"/>
    <p:sldId id="440" r:id="rId40"/>
    <p:sldId id="318" r:id="rId41"/>
    <p:sldId id="442" r:id="rId42"/>
    <p:sldId id="390" r:id="rId43"/>
    <p:sldId id="459" r:id="rId44"/>
    <p:sldId id="460" r:id="rId45"/>
    <p:sldId id="461" r:id="rId46"/>
    <p:sldId id="462" r:id="rId47"/>
    <p:sldId id="465" r:id="rId48"/>
    <p:sldId id="463" r:id="rId49"/>
    <p:sldId id="457" r:id="rId50"/>
    <p:sldId id="386" r:id="rId51"/>
    <p:sldId id="396" r:id="rId52"/>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8005"/>
    <a:srgbClr val="51D909"/>
    <a:srgbClr val="A53895"/>
    <a:srgbClr val="FFF0AF"/>
    <a:srgbClr val="802471"/>
    <a:srgbClr val="732C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41" autoAdjust="0"/>
  </p:normalViewPr>
  <p:slideViewPr>
    <p:cSldViewPr snapToGrid="0" snapToObjects="1">
      <p:cViewPr>
        <p:scale>
          <a:sx n="59" d="100"/>
          <a:sy n="59" d="100"/>
        </p:scale>
        <p:origin x="-1224" y="-12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moonke01\Desktop\Long%20term%20chart%20w%202014%20for%20KM.xlsx" TargetMode="Externa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_rels/chart13.xml.rels><?xml version="1.0" encoding="UTF-8" standalone="yes"?>
<Relationships xmlns="http://schemas.openxmlformats.org/package/2006/relationships"><Relationship Id="rId3" Type="http://schemas.microsoft.com/office/2011/relationships/chartColorStyle" Target="colors10.xml"/><Relationship Id="rId4" Type="http://schemas.microsoft.com/office/2011/relationships/chartStyle" Target="style10.xml"/><Relationship Id="rId1" Type="http://schemas.openxmlformats.org/officeDocument/2006/relationships/oleObject" Target="file:///C:\Users\moonke01\Desktop\Children%20SUmmit%20%20charts%20and%20tables.xlsx" TargetMode="External"/><Relationship Id="rId2" Type="http://schemas.openxmlformats.org/officeDocument/2006/relationships/chartUserShapes" Target="../drawings/drawing5.xml"/></Relationships>
</file>

<file path=ppt/charts/_rels/chart14.xml.rels><?xml version="1.0" encoding="UTF-8" standalone="yes"?>
<Relationships xmlns="http://schemas.openxmlformats.org/package/2006/relationships"><Relationship Id="rId1" Type="http://schemas.openxmlformats.org/officeDocument/2006/relationships/oleObject" Target="file:///C:\Users\Kuloca01\Documents\shifts%20in%20where%20bough%20kids%20books.xlsx" TargetMode="Externa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Sheet11.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Sheet12.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Sheet13.xlsx"/></Relationships>
</file>

<file path=ppt/charts/_rels/chart19.xml.rels><?xml version="1.0" encoding="UTF-8" standalone="yes"?>
<Relationships xmlns="http://schemas.openxmlformats.org/package/2006/relationships"><Relationship Id="rId1" Type="http://schemas.openxmlformats.org/officeDocument/2006/relationships/oleObject" Target="file:///C:\Users\Kuloca01\AppData\Local\Microsoft\Windows\Temporary%20Internet%20Files\Content.Outlook\XAKCUP13\JS%20Kids%20pres%20chart%2024%20device%20trend.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Sheet14.xlsx"/><Relationship Id="rId2" Type="http://schemas.microsoft.com/office/2011/relationships/chartColorStyle" Target="colors11.xml"/><Relationship Id="rId3" Type="http://schemas.microsoft.com/office/2011/relationships/chartStyle" Target="style11.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Sheet15.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Sheet16.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Sheet17.xlsx"/><Relationship Id="rId2" Type="http://schemas.microsoft.com/office/2011/relationships/chartColorStyle" Target="colors12.xml"/><Relationship Id="rId3" Type="http://schemas.microsoft.com/office/2011/relationships/chartStyle" Target="style12.xml"/></Relationships>
</file>

<file path=ppt/charts/_rels/chart24.xml.rels><?xml version="1.0" encoding="UTF-8" standalone="yes"?>
<Relationships xmlns="http://schemas.openxmlformats.org/package/2006/relationships"><Relationship Id="rId1" Type="http://schemas.openxmlformats.org/officeDocument/2006/relationships/oleObject" Target="file:///C:\Users\Kuloca01\Documents\Children's%20survey%20Fall%2014%20initial%20results.xlsx" TargetMode="Externa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Sheet18.xlsx"/><Relationship Id="rId2" Type="http://schemas.microsoft.com/office/2011/relationships/chartColorStyle" Target="colors14.xml"/><Relationship Id="rId3" Type="http://schemas.microsoft.com/office/2011/relationships/chartStyle" Target="style14.xml"/></Relationships>
</file>

<file path=ppt/charts/_rels/chart26.xml.rels><?xml version="1.0" encoding="UTF-8" standalone="yes"?>
<Relationships xmlns="http://schemas.openxmlformats.org/package/2006/relationships"><Relationship Id="rId1" Type="http://schemas.openxmlformats.org/officeDocument/2006/relationships/oleObject" Target="file:///C:\Users\moonke01\Desktop\Juv%20Bestseller%20List%20History.xlsx" TargetMode="Externa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Sheet19.xlsx"/></Relationships>
</file>

<file path=ppt/charts/_rels/chart28.xml.rels><?xml version="1.0" encoding="UTF-8" standalone="yes"?>
<Relationships xmlns="http://schemas.openxmlformats.org/package/2006/relationships"><Relationship Id="rId1" Type="http://schemas.openxmlformats.org/officeDocument/2006/relationships/oleObject" Target="file:///W:\Kempton%20Mooney\TiHE\JNF\Books%20and%20Consumer%20data%20-%20Juv%20NonFict%20profile%20for%20TIHE.xlsx" TargetMode="External"/><Relationship Id="rId2" Type="http://schemas.microsoft.com/office/2011/relationships/chartColorStyle" Target="colors18.xml"/><Relationship Id="rId3" Type="http://schemas.microsoft.com/office/2011/relationships/chartStyle" Target="style18.xml"/></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Sheet20.xlsx"/><Relationship Id="rId2" Type="http://schemas.openxmlformats.org/officeDocument/2006/relationships/chartUserShapes" Target="../drawings/drawing6.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Sheet21.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Sheet22.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Sheet23.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Sheet24.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 Id="rId2"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 Id="rId2"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 Id="rId2"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1" Type="http://schemas.openxmlformats.org/officeDocument/2006/relationships/oleObject" Target="file:///C:\Users\moonke01\Desktop\Long%20term%20chart%20w%202014%20for%20KM.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moonke01\Desktop\Long%20term%20chart%20w%202014%20for%20K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20345341002"/>
          <c:y val="0.054359076526062"/>
          <c:w val="0.817249715254805"/>
          <c:h val="0.815921926352054"/>
        </c:manualLayout>
      </c:layout>
      <c:barChart>
        <c:barDir val="col"/>
        <c:grouping val="stacked"/>
        <c:varyColors val="0"/>
        <c:ser>
          <c:idx val="0"/>
          <c:order val="0"/>
          <c:tx>
            <c:strRef>
              <c:f>Sheet1!$B$1</c:f>
              <c:strCache>
                <c:ptCount val="1"/>
                <c:pt idx="0">
                  <c:v>5 to 7 Days</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c:v>
                </c:pt>
                <c:pt idx="1">
                  <c:v>5 to 6</c:v>
                </c:pt>
                <c:pt idx="2">
                  <c:v>7 to 8</c:v>
                </c:pt>
                <c:pt idx="3">
                  <c:v>9 to 10</c:v>
                </c:pt>
                <c:pt idx="4">
                  <c:v>11 to 12</c:v>
                </c:pt>
              </c:strCache>
            </c:strRef>
          </c:cat>
          <c:val>
            <c:numRef>
              <c:f>Sheet1!$B$2:$B$6</c:f>
              <c:numCache>
                <c:formatCode>General</c:formatCode>
                <c:ptCount val="5"/>
                <c:pt idx="0">
                  <c:v>0.47</c:v>
                </c:pt>
                <c:pt idx="1">
                  <c:v>0.46</c:v>
                </c:pt>
                <c:pt idx="2">
                  <c:v>0.51</c:v>
                </c:pt>
                <c:pt idx="3">
                  <c:v>0.46</c:v>
                </c:pt>
                <c:pt idx="4">
                  <c:v>0.41</c:v>
                </c:pt>
              </c:numCache>
            </c:numRef>
          </c:val>
        </c:ser>
        <c:ser>
          <c:idx val="1"/>
          <c:order val="1"/>
          <c:tx>
            <c:strRef>
              <c:f>Sheet1!$C$1</c:f>
              <c:strCache>
                <c:ptCount val="1"/>
                <c:pt idx="0">
                  <c:v>3 to 4 Days</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c:v>
                </c:pt>
                <c:pt idx="1">
                  <c:v>5 to 6</c:v>
                </c:pt>
                <c:pt idx="2">
                  <c:v>7 to 8</c:v>
                </c:pt>
                <c:pt idx="3">
                  <c:v>9 to 10</c:v>
                </c:pt>
                <c:pt idx="4">
                  <c:v>11 to 12</c:v>
                </c:pt>
              </c:strCache>
            </c:strRef>
          </c:cat>
          <c:val>
            <c:numRef>
              <c:f>Sheet1!$C$2:$C$6</c:f>
              <c:numCache>
                <c:formatCode>General</c:formatCode>
                <c:ptCount val="5"/>
                <c:pt idx="0">
                  <c:v>0.23</c:v>
                </c:pt>
                <c:pt idx="1">
                  <c:v>0.29</c:v>
                </c:pt>
                <c:pt idx="2">
                  <c:v>0.28</c:v>
                </c:pt>
                <c:pt idx="3">
                  <c:v>0.31</c:v>
                </c:pt>
                <c:pt idx="4">
                  <c:v>0.25</c:v>
                </c:pt>
              </c:numCache>
            </c:numRef>
          </c:val>
        </c:ser>
        <c:dLbls>
          <c:dLblPos val="ctr"/>
          <c:showLegendKey val="0"/>
          <c:showVal val="1"/>
          <c:showCatName val="0"/>
          <c:showSerName val="0"/>
          <c:showPercent val="0"/>
          <c:showBubbleSize val="0"/>
        </c:dLbls>
        <c:gapWidth val="88"/>
        <c:overlap val="100"/>
        <c:axId val="-2028764360"/>
        <c:axId val="-2028360520"/>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1 to 2 Days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Sheet1!$A$2:$A$6</c15:sqref>
                        </c15:formulaRef>
                      </c:ext>
                    </c:extLst>
                    <c:strCache>
                      <c:ptCount val="5"/>
                      <c:pt idx="0">
                        <c:v>3 to 4</c:v>
                      </c:pt>
                      <c:pt idx="1">
                        <c:v>5 to 6</c:v>
                      </c:pt>
                      <c:pt idx="2">
                        <c:v>7 to 8</c:v>
                      </c:pt>
                      <c:pt idx="3">
                        <c:v>9 to 10</c:v>
                      </c:pt>
                      <c:pt idx="4">
                        <c:v>11 to 12</c:v>
                      </c:pt>
                    </c:strCache>
                  </c:strRef>
                </c:cat>
                <c:val>
                  <c:numRef>
                    <c:extLst>
                      <c:ext uri="{02D57815-91ED-43cb-92C2-25804820EDAC}">
                        <c15:formulaRef>
                          <c15:sqref>Sheet1!$D$2:$D$6</c15:sqref>
                        </c15:formulaRef>
                      </c:ext>
                    </c:extLst>
                    <c:numCache>
                      <c:formatCode>General</c:formatCode>
                      <c:ptCount val="5"/>
                      <c:pt idx="0">
                        <c:v>0.2</c:v>
                      </c:pt>
                      <c:pt idx="1">
                        <c:v>0.22</c:v>
                      </c:pt>
                      <c:pt idx="2">
                        <c:v>0.15</c:v>
                      </c:pt>
                      <c:pt idx="3">
                        <c:v>0.17</c:v>
                      </c:pt>
                      <c:pt idx="4">
                        <c:v>0.19</c:v>
                      </c:pt>
                    </c:numCache>
                  </c:numRef>
                </c:val>
              </c15:ser>
            </c15:filteredBarSeries>
            <c15:filteredBarSeries>
              <c15:ser>
                <c:idx val="3"/>
                <c:order val="3"/>
                <c:tx>
                  <c:strRef>
                    <c:extLst>
                      <c:ext xmlns:c15="http://schemas.microsoft.com/office/drawing/2012/chart" uri="{02D57815-91ED-43cb-92C2-25804820EDAC}">
                        <c15:formulaRef>
                          <c15:sqref>Sheet1!$E$1</c15:sqref>
                        </c15:formulaRef>
                      </c:ext>
                    </c:extLst>
                    <c:strCache>
                      <c:ptCount val="1"/>
                      <c:pt idx="0">
                        <c:v>Less Than 1 Day</c:v>
                      </c:pt>
                    </c:strCache>
                  </c:strRef>
                </c:tx>
                <c:spPr>
                  <a:solidFill>
                    <a:srgbClr val="8DC63F"/>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ormulaRef>
                          <c15:sqref>Sheet1!$A$2:$A$6</c15:sqref>
                        </c15:formulaRef>
                      </c:ext>
                    </c:extLst>
                    <c:strCache>
                      <c:ptCount val="5"/>
                      <c:pt idx="0">
                        <c:v>3 to 4</c:v>
                      </c:pt>
                      <c:pt idx="1">
                        <c:v>5 to 6</c:v>
                      </c:pt>
                      <c:pt idx="2">
                        <c:v>7 to 8</c:v>
                      </c:pt>
                      <c:pt idx="3">
                        <c:v>9 to 10</c:v>
                      </c:pt>
                      <c:pt idx="4">
                        <c:v>11 to 12</c:v>
                      </c:pt>
                    </c:strCache>
                  </c:strRef>
                </c:cat>
                <c:val>
                  <c:numRef>
                    <c:extLst>
                      <c:ext xmlns:c15="http://schemas.microsoft.com/office/drawing/2012/chart" uri="{02D57815-91ED-43cb-92C2-25804820EDAC}">
                        <c15:formulaRef>
                          <c15:sqref>Sheet1!$E$2:$E$6</c15:sqref>
                        </c15:formulaRef>
                      </c:ext>
                    </c:extLst>
                    <c:numCache>
                      <c:formatCode>General</c:formatCode>
                      <c:ptCount val="5"/>
                      <c:pt idx="0">
                        <c:v>0.1</c:v>
                      </c:pt>
                      <c:pt idx="1">
                        <c:v>0.03</c:v>
                      </c:pt>
                      <c:pt idx="2">
                        <c:v>7.0000000000000007E-2</c:v>
                      </c:pt>
                      <c:pt idx="3">
                        <c:v>7.0000000000000007E-2</c:v>
                      </c:pt>
                      <c:pt idx="4">
                        <c:v>0.14000000000000001</c:v>
                      </c:pt>
                    </c:numCache>
                  </c:numRef>
                </c:val>
              </c15:ser>
            </c15:filteredBarSeries>
          </c:ext>
        </c:extLst>
      </c:barChart>
      <c:catAx>
        <c:axId val="-2028764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2028360520"/>
        <c:crosses val="autoZero"/>
        <c:auto val="1"/>
        <c:lblAlgn val="ctr"/>
        <c:lblOffset val="100"/>
        <c:noMultiLvlLbl val="0"/>
      </c:catAx>
      <c:valAx>
        <c:axId val="-2028360520"/>
        <c:scaling>
          <c:orientation val="minMax"/>
          <c:max val="0.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28764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Sheet1!$A$4</c:f>
              <c:strCache>
                <c:ptCount val="1"/>
                <c:pt idx="0">
                  <c:v>All Adult</c:v>
                </c:pt>
              </c:strCache>
            </c:strRef>
          </c:tx>
          <c:spPr>
            <a:solidFill>
              <a:schemeClr val="accent1"/>
            </a:solidFill>
            <a:ln>
              <a:noFill/>
            </a:ln>
            <a:effectLst/>
          </c:spPr>
          <c:invertIfNegative val="0"/>
          <c:dLbls>
            <c:dLbl>
              <c:idx val="0"/>
              <c:layout/>
              <c:dLblPos val="outEnd"/>
              <c:showLegendKey val="0"/>
              <c:showVal val="1"/>
              <c:showCatName val="0"/>
              <c:showSerName val="0"/>
              <c:showPercent val="0"/>
              <c:showBubbleSize val="0"/>
            </c:dLbl>
            <c:dLbl>
              <c:idx val="4"/>
              <c:layout/>
              <c:dLblPos val="outEnd"/>
              <c:showLegendKey val="0"/>
              <c:showVal val="1"/>
              <c:showCatName val="0"/>
              <c:showSerName val="0"/>
              <c:showPercent val="0"/>
              <c:showBubbleSize val="0"/>
            </c:dLbl>
            <c:dLbl>
              <c:idx val="10"/>
              <c:layout/>
              <c:dLblPos val="outEnd"/>
              <c:showLegendKey val="0"/>
              <c:showVal val="1"/>
              <c:showCatName val="0"/>
              <c:showSerName val="0"/>
              <c:showPercent val="0"/>
              <c:showBubbleSize val="0"/>
            </c:dLbl>
            <c:txPr>
              <a:bodyPr/>
              <a:lstStyle/>
              <a:p>
                <a:pPr>
                  <a:defRPr sz="1400" b="1" i="0"/>
                </a:pPr>
                <a:endParaRPr lang="en-US"/>
              </a:p>
            </c:txPr>
            <c:showLegendKey val="0"/>
            <c:showVal val="0"/>
            <c:showCatName val="0"/>
            <c:showSerName val="0"/>
            <c:showPercent val="0"/>
            <c:showBubbleSize val="0"/>
          </c:dLbls>
          <c:trendline>
            <c:spPr>
              <a:ln w="38100" cmpd="sng">
                <a:solidFill>
                  <a:schemeClr val="accent2"/>
                </a:solidFill>
                <a:prstDash val="solid"/>
              </a:ln>
            </c:spPr>
            <c:trendlineType val="linear"/>
            <c:dispRSqr val="0"/>
            <c:dispEq val="0"/>
          </c:trendline>
          <c:cat>
            <c:numRef>
              <c:f>Sheet1!$B$2:$L$2</c:f>
              <c:numCache>
                <c:formatCode>General</c:formatCode>
                <c:ptCount val="11"/>
                <c:pt idx="0">
                  <c:v>2004.0</c:v>
                </c:pt>
                <c:pt idx="1">
                  <c:v>2005.0</c:v>
                </c:pt>
                <c:pt idx="2">
                  <c:v>2006.0</c:v>
                </c:pt>
                <c:pt idx="3">
                  <c:v>2007.0</c:v>
                </c:pt>
                <c:pt idx="4">
                  <c:v>2008.0</c:v>
                </c:pt>
                <c:pt idx="5">
                  <c:v>2009.0</c:v>
                </c:pt>
                <c:pt idx="6">
                  <c:v>2010.0</c:v>
                </c:pt>
                <c:pt idx="7">
                  <c:v>2011.0</c:v>
                </c:pt>
                <c:pt idx="8">
                  <c:v>2012.0</c:v>
                </c:pt>
                <c:pt idx="9">
                  <c:v>2013.0</c:v>
                </c:pt>
                <c:pt idx="10">
                  <c:v>2014.0</c:v>
                </c:pt>
              </c:numCache>
            </c:numRef>
          </c:cat>
          <c:val>
            <c:numRef>
              <c:f>Sheet1!$B$4:$L$4</c:f>
              <c:numCache>
                <c:formatCode>#,##0</c:formatCode>
                <c:ptCount val="11"/>
                <c:pt idx="0">
                  <c:v>4.56453671E8</c:v>
                </c:pt>
                <c:pt idx="1">
                  <c:v>4.80677198E8</c:v>
                </c:pt>
                <c:pt idx="2">
                  <c:v>4.98890448E8</c:v>
                </c:pt>
                <c:pt idx="3">
                  <c:v>5.14310203E8</c:v>
                </c:pt>
                <c:pt idx="4">
                  <c:v>5.14353449E8</c:v>
                </c:pt>
                <c:pt idx="5">
                  <c:v>4.96556943E8</c:v>
                </c:pt>
                <c:pt idx="6">
                  <c:v>4.75213264E8</c:v>
                </c:pt>
                <c:pt idx="7">
                  <c:v>4.2998E8</c:v>
                </c:pt>
                <c:pt idx="8">
                  <c:v>3.7798E8</c:v>
                </c:pt>
                <c:pt idx="9">
                  <c:v>3.87423E8</c:v>
                </c:pt>
                <c:pt idx="10">
                  <c:v>3.78842E8</c:v>
                </c:pt>
              </c:numCache>
            </c:numRef>
          </c:val>
        </c:ser>
        <c:dLbls>
          <c:showLegendKey val="0"/>
          <c:showVal val="0"/>
          <c:showCatName val="0"/>
          <c:showSerName val="0"/>
          <c:showPercent val="0"/>
          <c:showBubbleSize val="0"/>
        </c:dLbls>
        <c:gapWidth val="219"/>
        <c:overlap val="-27"/>
        <c:axId val="-2121736696"/>
        <c:axId val="-2121733320"/>
      </c:barChart>
      <c:catAx>
        <c:axId val="-2121736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1733320"/>
        <c:crosses val="autoZero"/>
        <c:auto val="1"/>
        <c:lblAlgn val="ctr"/>
        <c:lblOffset val="100"/>
        <c:noMultiLvlLbl val="0"/>
      </c:catAx>
      <c:valAx>
        <c:axId val="-21217333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1736696"/>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Juvenile</c:v>
                </c:pt>
              </c:strCache>
            </c:strRef>
          </c:tx>
          <c:spPr>
            <a:solidFill>
              <a:schemeClr val="accent3"/>
            </a:solidFill>
          </c:spPr>
          <c:invertIfNegative val="0"/>
          <c:dLbls>
            <c:txPr>
              <a:bodyPr/>
              <a:lstStyle/>
              <a:p>
                <a:pPr>
                  <a:defRPr>
                    <a:solidFill>
                      <a:schemeClr val="bg1"/>
                    </a:solidFill>
                  </a:defRPr>
                </a:pPr>
                <a:endParaRPr lang="en-US"/>
              </a:p>
            </c:txPr>
            <c:dLblPos val="inEnd"/>
            <c:showLegendKey val="0"/>
            <c:showVal val="1"/>
            <c:showCatName val="0"/>
            <c:showSerName val="0"/>
            <c:showPercent val="0"/>
            <c:showBubbleSize val="0"/>
            <c:showLeaderLines val="0"/>
          </c:dLbls>
          <c:cat>
            <c:numRef>
              <c:f>Sheet1!$A$2:$A$3</c:f>
              <c:numCache>
                <c:formatCode>General</c:formatCode>
                <c:ptCount val="2"/>
                <c:pt idx="0">
                  <c:v>2013.0</c:v>
                </c:pt>
                <c:pt idx="1">
                  <c:v>2014.0</c:v>
                </c:pt>
              </c:numCache>
            </c:numRef>
          </c:cat>
          <c:val>
            <c:numRef>
              <c:f>Sheet1!$B$2:$B$3</c:f>
              <c:numCache>
                <c:formatCode>#,##0</c:formatCode>
                <c:ptCount val="2"/>
                <c:pt idx="0">
                  <c:v>1.99999E8</c:v>
                </c:pt>
                <c:pt idx="1">
                  <c:v>2.25567E8</c:v>
                </c:pt>
              </c:numCache>
            </c:numRef>
          </c:val>
        </c:ser>
        <c:dLbls>
          <c:showLegendKey val="0"/>
          <c:showVal val="0"/>
          <c:showCatName val="0"/>
          <c:showSerName val="0"/>
          <c:showPercent val="0"/>
          <c:showBubbleSize val="0"/>
        </c:dLbls>
        <c:gapWidth val="150"/>
        <c:axId val="-2122681016"/>
        <c:axId val="-2122597112"/>
      </c:barChart>
      <c:catAx>
        <c:axId val="-2122681016"/>
        <c:scaling>
          <c:orientation val="minMax"/>
        </c:scaling>
        <c:delete val="0"/>
        <c:axPos val="b"/>
        <c:numFmt formatCode="General" sourceLinked="1"/>
        <c:majorTickMark val="out"/>
        <c:minorTickMark val="none"/>
        <c:tickLblPos val="nextTo"/>
        <c:crossAx val="-2122597112"/>
        <c:crosses val="autoZero"/>
        <c:auto val="1"/>
        <c:lblAlgn val="ctr"/>
        <c:lblOffset val="100"/>
        <c:noMultiLvlLbl val="0"/>
      </c:catAx>
      <c:valAx>
        <c:axId val="-2122597112"/>
        <c:scaling>
          <c:orientation val="minMax"/>
          <c:max val="2.5E8"/>
          <c:min val="0.0"/>
        </c:scaling>
        <c:delete val="0"/>
        <c:axPos val="l"/>
        <c:numFmt formatCode="#,##0" sourceLinked="1"/>
        <c:majorTickMark val="out"/>
        <c:minorTickMark val="none"/>
        <c:tickLblPos val="nextTo"/>
        <c:crossAx val="-2122681016"/>
        <c:crosses val="autoZero"/>
        <c:crossBetween val="between"/>
        <c:dispUnits>
          <c:builtInUnit val="millions"/>
          <c:dispUnitsLbl>
            <c:layout/>
          </c:dispUnitsLbl>
        </c:dispUnits>
      </c:valAx>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Adult</c:v>
                </c:pt>
              </c:strCache>
            </c:strRef>
          </c:tx>
          <c:spPr>
            <a:solidFill>
              <a:schemeClr val="accent1"/>
            </a:solidFill>
          </c:spPr>
          <c:invertIfNegative val="0"/>
          <c:dLbls>
            <c:txPr>
              <a:bodyPr/>
              <a:lstStyle/>
              <a:p>
                <a:pPr>
                  <a:defRPr>
                    <a:solidFill>
                      <a:srgbClr val="FFFFFF"/>
                    </a:solidFill>
                  </a:defRPr>
                </a:pPr>
                <a:endParaRPr lang="en-US"/>
              </a:p>
            </c:txPr>
            <c:dLblPos val="inEnd"/>
            <c:showLegendKey val="0"/>
            <c:showVal val="1"/>
            <c:showCatName val="0"/>
            <c:showSerName val="0"/>
            <c:showPercent val="0"/>
            <c:showBubbleSize val="0"/>
            <c:showLeaderLines val="0"/>
          </c:dLbls>
          <c:cat>
            <c:numRef>
              <c:f>Sheet1!$A$2:$A$3</c:f>
              <c:numCache>
                <c:formatCode>General</c:formatCode>
                <c:ptCount val="2"/>
                <c:pt idx="0">
                  <c:v>2013.0</c:v>
                </c:pt>
                <c:pt idx="1">
                  <c:v>2014.0</c:v>
                </c:pt>
              </c:numCache>
            </c:numRef>
          </c:cat>
          <c:val>
            <c:numRef>
              <c:f>Sheet1!$B$2:$B$3</c:f>
              <c:numCache>
                <c:formatCode>#,##0</c:formatCode>
                <c:ptCount val="2"/>
                <c:pt idx="0">
                  <c:v>3.87423E8</c:v>
                </c:pt>
                <c:pt idx="1">
                  <c:v>3.78842E8</c:v>
                </c:pt>
              </c:numCache>
            </c:numRef>
          </c:val>
        </c:ser>
        <c:dLbls>
          <c:showLegendKey val="0"/>
          <c:showVal val="0"/>
          <c:showCatName val="0"/>
          <c:showSerName val="0"/>
          <c:showPercent val="0"/>
          <c:showBubbleSize val="0"/>
        </c:dLbls>
        <c:gapWidth val="150"/>
        <c:axId val="2036590888"/>
        <c:axId val="-2123239704"/>
      </c:barChart>
      <c:catAx>
        <c:axId val="2036590888"/>
        <c:scaling>
          <c:orientation val="minMax"/>
        </c:scaling>
        <c:delete val="0"/>
        <c:axPos val="b"/>
        <c:numFmt formatCode="General" sourceLinked="1"/>
        <c:majorTickMark val="out"/>
        <c:minorTickMark val="none"/>
        <c:tickLblPos val="nextTo"/>
        <c:crossAx val="-2123239704"/>
        <c:crosses val="autoZero"/>
        <c:auto val="1"/>
        <c:lblAlgn val="ctr"/>
        <c:lblOffset val="100"/>
        <c:noMultiLvlLbl val="0"/>
      </c:catAx>
      <c:valAx>
        <c:axId val="-2123239704"/>
        <c:scaling>
          <c:orientation val="minMax"/>
          <c:max val="4.0E8"/>
          <c:min val="0.0"/>
        </c:scaling>
        <c:delete val="0"/>
        <c:axPos val="l"/>
        <c:numFmt formatCode="#,##0" sourceLinked="1"/>
        <c:majorTickMark val="out"/>
        <c:minorTickMark val="none"/>
        <c:tickLblPos val="nextTo"/>
        <c:crossAx val="2036590888"/>
        <c:crosses val="autoZero"/>
        <c:crossBetween val="between"/>
        <c:dispUnits>
          <c:builtInUnit val="millions"/>
          <c:dispUnitsLbl>
            <c:layout/>
          </c:dispUnitsLbl>
        </c:dispUnits>
      </c:val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7928785454131"/>
          <c:y val="0.0299267661472386"/>
          <c:w val="0.820656705715873"/>
          <c:h val="0.835869866135614"/>
        </c:manualLayout>
      </c:layout>
      <c:barChart>
        <c:barDir val="col"/>
        <c:grouping val="stacked"/>
        <c:varyColors val="0"/>
        <c:ser>
          <c:idx val="0"/>
          <c:order val="0"/>
          <c:tx>
            <c:strRef>
              <c:f>Sheet1!$BB$3</c:f>
              <c:strCache>
                <c:ptCount val="1"/>
                <c:pt idx="0">
                  <c:v> Adult Non-Fiction</c:v>
                </c:pt>
              </c:strCache>
            </c:strRef>
          </c:tx>
          <c:spPr>
            <a:solidFill>
              <a:schemeClr val="accent1"/>
            </a:solidFill>
            <a:ln>
              <a:noFill/>
            </a:ln>
            <a:effectLst/>
          </c:spPr>
          <c:invertIfNegative val="0"/>
          <c:cat>
            <c:strRef>
              <c:f>Sheet1!$BC$2:$BE$2</c:f>
              <c:strCache>
                <c:ptCount val="3"/>
                <c:pt idx="0">
                  <c:v>2011-2012</c:v>
                </c:pt>
                <c:pt idx="1">
                  <c:v>2012-2013</c:v>
                </c:pt>
                <c:pt idx="2">
                  <c:v>2013-2014</c:v>
                </c:pt>
              </c:strCache>
            </c:strRef>
          </c:cat>
          <c:val>
            <c:numRef>
              <c:f>Sheet1!$BC$3:$BE$3</c:f>
              <c:numCache>
                <c:formatCode>_(* #,##0_);_(* \(#,##0\);_(* \-_)</c:formatCode>
                <c:ptCount val="3"/>
                <c:pt idx="0">
                  <c:v>2.33697E8</c:v>
                </c:pt>
                <c:pt idx="1">
                  <c:v>2.33746E8</c:v>
                </c:pt>
                <c:pt idx="2">
                  <c:v>2.36787E8</c:v>
                </c:pt>
              </c:numCache>
            </c:numRef>
          </c:val>
        </c:ser>
        <c:ser>
          <c:idx val="1"/>
          <c:order val="1"/>
          <c:tx>
            <c:strRef>
              <c:f>Sheet1!$BB$4</c:f>
              <c:strCache>
                <c:ptCount val="1"/>
                <c:pt idx="0">
                  <c:v> Adult Fiction</c:v>
                </c:pt>
              </c:strCache>
            </c:strRef>
          </c:tx>
          <c:spPr>
            <a:solidFill>
              <a:schemeClr val="accent2"/>
            </a:solidFill>
            <a:ln>
              <a:noFill/>
            </a:ln>
            <a:effectLst/>
          </c:spPr>
          <c:invertIfNegative val="0"/>
          <c:cat>
            <c:strRef>
              <c:f>Sheet1!$BC$2:$BE$2</c:f>
              <c:strCache>
                <c:ptCount val="3"/>
                <c:pt idx="0">
                  <c:v>2011-2012</c:v>
                </c:pt>
                <c:pt idx="1">
                  <c:v>2012-2013</c:v>
                </c:pt>
                <c:pt idx="2">
                  <c:v>2013-2014</c:v>
                </c:pt>
              </c:strCache>
            </c:strRef>
          </c:cat>
          <c:val>
            <c:numRef>
              <c:f>Sheet1!$BC$4:$BE$4</c:f>
              <c:numCache>
                <c:formatCode>_(* #,##0_);_(* \(#,##0\);_(* \-_)</c:formatCode>
                <c:ptCount val="3"/>
                <c:pt idx="0">
                  <c:v>1.44067E8</c:v>
                </c:pt>
                <c:pt idx="1">
                  <c:v>1.49599E8</c:v>
                </c:pt>
                <c:pt idx="2">
                  <c:v>1.39026E8</c:v>
                </c:pt>
              </c:numCache>
            </c:numRef>
          </c:val>
        </c:ser>
        <c:ser>
          <c:idx val="2"/>
          <c:order val="2"/>
          <c:tx>
            <c:strRef>
              <c:f>Sheet1!$BB$5</c:f>
              <c:strCache>
                <c:ptCount val="1"/>
                <c:pt idx="0">
                  <c:v> Juvenile Fiction</c:v>
                </c:pt>
              </c:strCache>
            </c:strRef>
          </c:tx>
          <c:spPr>
            <a:solidFill>
              <a:schemeClr val="accent3"/>
            </a:solidFill>
            <a:ln>
              <a:noFill/>
            </a:ln>
            <a:effectLst/>
          </c:spPr>
          <c:invertIfNegative val="0"/>
          <c:cat>
            <c:strRef>
              <c:f>Sheet1!$BC$2:$BE$2</c:f>
              <c:strCache>
                <c:ptCount val="3"/>
                <c:pt idx="0">
                  <c:v>2011-2012</c:v>
                </c:pt>
                <c:pt idx="1">
                  <c:v>2012-2013</c:v>
                </c:pt>
                <c:pt idx="2">
                  <c:v>2013-2014</c:v>
                </c:pt>
              </c:strCache>
            </c:strRef>
          </c:cat>
          <c:val>
            <c:numRef>
              <c:f>Sheet1!$BC$5:$BE$5</c:f>
              <c:numCache>
                <c:formatCode>_(* #,##0_);_(* \(#,##0\);_(* \-_)</c:formatCode>
                <c:ptCount val="3"/>
                <c:pt idx="0">
                  <c:v>1.42827E8</c:v>
                </c:pt>
                <c:pt idx="1">
                  <c:v>1.46392E8</c:v>
                </c:pt>
                <c:pt idx="2">
                  <c:v>1.724E8</c:v>
                </c:pt>
              </c:numCache>
            </c:numRef>
          </c:val>
        </c:ser>
        <c:ser>
          <c:idx val="3"/>
          <c:order val="3"/>
          <c:tx>
            <c:strRef>
              <c:f>Sheet1!$BB$6</c:f>
              <c:strCache>
                <c:ptCount val="1"/>
                <c:pt idx="0">
                  <c:v> Juvenile Non-Fiction</c:v>
                </c:pt>
              </c:strCache>
            </c:strRef>
          </c:tx>
          <c:spPr>
            <a:solidFill>
              <a:schemeClr val="accent4"/>
            </a:solidFill>
            <a:ln>
              <a:noFill/>
            </a:ln>
            <a:effectLst/>
          </c:spPr>
          <c:invertIfNegative val="0"/>
          <c:cat>
            <c:strRef>
              <c:f>Sheet1!$BC$2:$BE$2</c:f>
              <c:strCache>
                <c:ptCount val="3"/>
                <c:pt idx="0">
                  <c:v>2011-2012</c:v>
                </c:pt>
                <c:pt idx="1">
                  <c:v>2012-2013</c:v>
                </c:pt>
                <c:pt idx="2">
                  <c:v>2013-2014</c:v>
                </c:pt>
              </c:strCache>
            </c:strRef>
          </c:cat>
          <c:val>
            <c:numRef>
              <c:f>Sheet1!$BC$6:$BE$6</c:f>
              <c:numCache>
                <c:formatCode>_(* #,##0_);_(* \(#,##0\);_(* \-_)</c:formatCode>
                <c:ptCount val="3"/>
                <c:pt idx="0">
                  <c:v>3.6935E7</c:v>
                </c:pt>
                <c:pt idx="1">
                  <c:v>4.0661E7</c:v>
                </c:pt>
                <c:pt idx="2">
                  <c:v>4.5718E7</c:v>
                </c:pt>
              </c:numCache>
            </c:numRef>
          </c:val>
        </c:ser>
        <c:ser>
          <c:idx val="4"/>
          <c:order val="4"/>
          <c:tx>
            <c:strRef>
              <c:f>Sheet1!$BB$7</c:f>
              <c:strCache>
                <c:ptCount val="1"/>
                <c:pt idx="0">
                  <c:v> Other</c:v>
                </c:pt>
              </c:strCache>
            </c:strRef>
          </c:tx>
          <c:spPr>
            <a:solidFill>
              <a:schemeClr val="accent5"/>
            </a:solidFill>
            <a:ln>
              <a:noFill/>
            </a:ln>
            <a:effectLst/>
          </c:spPr>
          <c:invertIfNegative val="0"/>
          <c:cat>
            <c:strRef>
              <c:f>Sheet1!$BC$2:$BE$2</c:f>
              <c:strCache>
                <c:ptCount val="3"/>
                <c:pt idx="0">
                  <c:v>2011-2012</c:v>
                </c:pt>
                <c:pt idx="1">
                  <c:v>2012-2013</c:v>
                </c:pt>
                <c:pt idx="2">
                  <c:v>2013-2014</c:v>
                </c:pt>
              </c:strCache>
            </c:strRef>
          </c:cat>
          <c:val>
            <c:numRef>
              <c:f>Sheet1!$BC$7:$BE$7</c:f>
              <c:numCache>
                <c:formatCode>_(* #,##0_);_(* \(#,##0\);_(* \-_)</c:formatCode>
                <c:ptCount val="3"/>
                <c:pt idx="0">
                  <c:v>3.184E7</c:v>
                </c:pt>
                <c:pt idx="1">
                  <c:v>3.2731E7</c:v>
                </c:pt>
                <c:pt idx="2">
                  <c:v>3.2106E7</c:v>
                </c:pt>
              </c:numCache>
            </c:numRef>
          </c:val>
        </c:ser>
        <c:dLbls>
          <c:showLegendKey val="0"/>
          <c:showVal val="0"/>
          <c:showCatName val="0"/>
          <c:showSerName val="0"/>
          <c:showPercent val="0"/>
          <c:showBubbleSize val="0"/>
        </c:dLbls>
        <c:gapWidth val="150"/>
        <c:overlap val="100"/>
        <c:axId val="-2119578072"/>
        <c:axId val="-2119574312"/>
      </c:barChart>
      <c:catAx>
        <c:axId val="-2119578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9574312"/>
        <c:crosses val="autoZero"/>
        <c:auto val="1"/>
        <c:lblAlgn val="ctr"/>
        <c:lblOffset val="100"/>
        <c:noMultiLvlLbl val="0"/>
      </c:catAx>
      <c:valAx>
        <c:axId val="-2119574312"/>
        <c:scaling>
          <c:orientation val="minMax"/>
        </c:scaling>
        <c:delete val="0"/>
        <c:axPos val="l"/>
        <c:numFmt formatCode="_(* #,##0_);_(* \(#,##0\);_(* \-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9578072"/>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28575">
      <a:noFill/>
    </a:ln>
    <a:effectLst/>
  </c:spPr>
  <c:txPr>
    <a:bodyPr/>
    <a:lstStyle/>
    <a:p>
      <a:pPr>
        <a:defRPr sz="12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'[shifts in where bough kids books.xlsx]T1'!$B$7</c:f>
              <c:strCache>
                <c:ptCount val="1"/>
                <c:pt idx="0">
                  <c:v>Book clubs/Fairs</c:v>
                </c:pt>
              </c:strCache>
            </c:strRef>
          </c:tx>
          <c:marker>
            <c:symbol val="none"/>
          </c:marker>
          <c:cat>
            <c:strRef>
              <c:f>'[shifts in where bough kids books.xlsx]T1'!$C$6:$H$6</c:f>
              <c:strCache>
                <c:ptCount val="6"/>
                <c:pt idx="0">
                  <c:v>2009</c:v>
                </c:pt>
                <c:pt idx="1">
                  <c:v>2010</c:v>
                </c:pt>
                <c:pt idx="2">
                  <c:v>2011</c:v>
                </c:pt>
                <c:pt idx="3">
                  <c:v>2012</c:v>
                </c:pt>
                <c:pt idx="4">
                  <c:v>2013</c:v>
                </c:pt>
                <c:pt idx="5">
                  <c:v>1H 2014</c:v>
                </c:pt>
              </c:strCache>
            </c:strRef>
          </c:cat>
          <c:val>
            <c:numRef>
              <c:f>'[shifts in where bough kids books.xlsx]T1'!$C$7:$H$7</c:f>
              <c:numCache>
                <c:formatCode>0%</c:formatCode>
                <c:ptCount val="6"/>
                <c:pt idx="0">
                  <c:v>0.19</c:v>
                </c:pt>
                <c:pt idx="1">
                  <c:v>0.19</c:v>
                </c:pt>
                <c:pt idx="2">
                  <c:v>0.12</c:v>
                </c:pt>
                <c:pt idx="3">
                  <c:v>0.1</c:v>
                </c:pt>
                <c:pt idx="4">
                  <c:v>0.12</c:v>
                </c:pt>
                <c:pt idx="5">
                  <c:v>0.14</c:v>
                </c:pt>
              </c:numCache>
            </c:numRef>
          </c:val>
          <c:smooth val="0"/>
        </c:ser>
        <c:ser>
          <c:idx val="1"/>
          <c:order val="1"/>
          <c:tx>
            <c:strRef>
              <c:f>'[shifts in where bough kids books.xlsx]T1'!$B$8</c:f>
              <c:strCache>
                <c:ptCount val="1"/>
                <c:pt idx="0">
                  <c:v>E-tailers</c:v>
                </c:pt>
              </c:strCache>
            </c:strRef>
          </c:tx>
          <c:spPr>
            <a:ln w="50800">
              <a:solidFill>
                <a:schemeClr val="accent2"/>
              </a:solidFill>
            </a:ln>
            <a:effectLst/>
          </c:spPr>
          <c:marker>
            <c:symbol val="none"/>
          </c:marker>
          <c:cat>
            <c:strRef>
              <c:f>'[shifts in where bough kids books.xlsx]T1'!$C$6:$H$6</c:f>
              <c:strCache>
                <c:ptCount val="6"/>
                <c:pt idx="0">
                  <c:v>2009</c:v>
                </c:pt>
                <c:pt idx="1">
                  <c:v>2010</c:v>
                </c:pt>
                <c:pt idx="2">
                  <c:v>2011</c:v>
                </c:pt>
                <c:pt idx="3">
                  <c:v>2012</c:v>
                </c:pt>
                <c:pt idx="4">
                  <c:v>2013</c:v>
                </c:pt>
                <c:pt idx="5">
                  <c:v>1H 2014</c:v>
                </c:pt>
              </c:strCache>
            </c:strRef>
          </c:cat>
          <c:val>
            <c:numRef>
              <c:f>'[shifts in where bough kids books.xlsx]T1'!$C$8:$H$8</c:f>
              <c:numCache>
                <c:formatCode>0%</c:formatCode>
                <c:ptCount val="6"/>
                <c:pt idx="0">
                  <c:v>0.12</c:v>
                </c:pt>
                <c:pt idx="1">
                  <c:v>0.15</c:v>
                </c:pt>
                <c:pt idx="2">
                  <c:v>0.2</c:v>
                </c:pt>
                <c:pt idx="3">
                  <c:v>0.26</c:v>
                </c:pt>
                <c:pt idx="4">
                  <c:v>0.26</c:v>
                </c:pt>
                <c:pt idx="5">
                  <c:v>0.26</c:v>
                </c:pt>
              </c:numCache>
            </c:numRef>
          </c:val>
          <c:smooth val="0"/>
        </c:ser>
        <c:ser>
          <c:idx val="2"/>
          <c:order val="2"/>
          <c:tx>
            <c:strRef>
              <c:f>'[shifts in where bough kids books.xlsx]T1'!$B$9</c:f>
              <c:strCache>
                <c:ptCount val="1"/>
                <c:pt idx="0">
                  <c:v>Chain Bookstores</c:v>
                </c:pt>
              </c:strCache>
            </c:strRef>
          </c:tx>
          <c:marker>
            <c:symbol val="none"/>
          </c:marker>
          <c:cat>
            <c:strRef>
              <c:f>'[shifts in where bough kids books.xlsx]T1'!$C$6:$H$6</c:f>
              <c:strCache>
                <c:ptCount val="6"/>
                <c:pt idx="0">
                  <c:v>2009</c:v>
                </c:pt>
                <c:pt idx="1">
                  <c:v>2010</c:v>
                </c:pt>
                <c:pt idx="2">
                  <c:v>2011</c:v>
                </c:pt>
                <c:pt idx="3">
                  <c:v>2012</c:v>
                </c:pt>
                <c:pt idx="4">
                  <c:v>2013</c:v>
                </c:pt>
                <c:pt idx="5">
                  <c:v>1H 2014</c:v>
                </c:pt>
              </c:strCache>
            </c:strRef>
          </c:cat>
          <c:val>
            <c:numRef>
              <c:f>'[shifts in where bough kids books.xlsx]T1'!$C$9:$H$9</c:f>
              <c:numCache>
                <c:formatCode>0%</c:formatCode>
                <c:ptCount val="6"/>
                <c:pt idx="0">
                  <c:v>0.29</c:v>
                </c:pt>
                <c:pt idx="1">
                  <c:v>0.29</c:v>
                </c:pt>
                <c:pt idx="2">
                  <c:v>0.29</c:v>
                </c:pt>
                <c:pt idx="3">
                  <c:v>0.22</c:v>
                </c:pt>
                <c:pt idx="4">
                  <c:v>0.22</c:v>
                </c:pt>
                <c:pt idx="5">
                  <c:v>0.19</c:v>
                </c:pt>
              </c:numCache>
            </c:numRef>
          </c:val>
          <c:smooth val="0"/>
        </c:ser>
        <c:ser>
          <c:idx val="3"/>
          <c:order val="3"/>
          <c:tx>
            <c:strRef>
              <c:f>'[shifts in where bough kids books.xlsx]T1'!$B$10</c:f>
              <c:strCache>
                <c:ptCount val="1"/>
                <c:pt idx="0">
                  <c:v>Indie Bookstores</c:v>
                </c:pt>
              </c:strCache>
            </c:strRef>
          </c:tx>
          <c:marker>
            <c:symbol val="none"/>
          </c:marker>
          <c:cat>
            <c:strRef>
              <c:f>'[shifts in where bough kids books.xlsx]T1'!$C$6:$H$6</c:f>
              <c:strCache>
                <c:ptCount val="6"/>
                <c:pt idx="0">
                  <c:v>2009</c:v>
                </c:pt>
                <c:pt idx="1">
                  <c:v>2010</c:v>
                </c:pt>
                <c:pt idx="2">
                  <c:v>2011</c:v>
                </c:pt>
                <c:pt idx="3">
                  <c:v>2012</c:v>
                </c:pt>
                <c:pt idx="4">
                  <c:v>2013</c:v>
                </c:pt>
                <c:pt idx="5">
                  <c:v>1H 2014</c:v>
                </c:pt>
              </c:strCache>
            </c:strRef>
          </c:cat>
          <c:val>
            <c:numRef>
              <c:f>'[shifts in where bough kids books.xlsx]T1'!$C$10:$H$10</c:f>
              <c:numCache>
                <c:formatCode>0%</c:formatCode>
                <c:ptCount val="6"/>
                <c:pt idx="0">
                  <c:v>0.03</c:v>
                </c:pt>
                <c:pt idx="1">
                  <c:v>0.02</c:v>
                </c:pt>
                <c:pt idx="2">
                  <c:v>0.04</c:v>
                </c:pt>
                <c:pt idx="3">
                  <c:v>0.04</c:v>
                </c:pt>
                <c:pt idx="4">
                  <c:v>0.03</c:v>
                </c:pt>
                <c:pt idx="5">
                  <c:v>0.03</c:v>
                </c:pt>
              </c:numCache>
            </c:numRef>
          </c:val>
          <c:smooth val="0"/>
        </c:ser>
        <c:ser>
          <c:idx val="4"/>
          <c:order val="4"/>
          <c:tx>
            <c:strRef>
              <c:f>'[shifts in where bough kids books.xlsx]T1'!$B$11</c:f>
              <c:strCache>
                <c:ptCount val="1"/>
                <c:pt idx="0">
                  <c:v>Mass Merch</c:v>
                </c:pt>
              </c:strCache>
            </c:strRef>
          </c:tx>
          <c:spPr>
            <a:ln>
              <a:solidFill>
                <a:srgbClr val="8DC63F"/>
              </a:solidFill>
            </a:ln>
          </c:spPr>
          <c:marker>
            <c:symbol val="none"/>
          </c:marker>
          <c:cat>
            <c:strRef>
              <c:f>'[shifts in where bough kids books.xlsx]T1'!$C$6:$H$6</c:f>
              <c:strCache>
                <c:ptCount val="6"/>
                <c:pt idx="0">
                  <c:v>2009</c:v>
                </c:pt>
                <c:pt idx="1">
                  <c:v>2010</c:v>
                </c:pt>
                <c:pt idx="2">
                  <c:v>2011</c:v>
                </c:pt>
                <c:pt idx="3">
                  <c:v>2012</c:v>
                </c:pt>
                <c:pt idx="4">
                  <c:v>2013</c:v>
                </c:pt>
                <c:pt idx="5">
                  <c:v>1H 2014</c:v>
                </c:pt>
              </c:strCache>
            </c:strRef>
          </c:cat>
          <c:val>
            <c:numRef>
              <c:f>'[shifts in where bough kids books.xlsx]T1'!$C$11:$H$11</c:f>
              <c:numCache>
                <c:formatCode>0%</c:formatCode>
                <c:ptCount val="6"/>
                <c:pt idx="0">
                  <c:v>0.13</c:v>
                </c:pt>
                <c:pt idx="1">
                  <c:v>0.12</c:v>
                </c:pt>
                <c:pt idx="2">
                  <c:v>0.12</c:v>
                </c:pt>
                <c:pt idx="3">
                  <c:v>0.12</c:v>
                </c:pt>
                <c:pt idx="4">
                  <c:v>0.14</c:v>
                </c:pt>
                <c:pt idx="5">
                  <c:v>0.12</c:v>
                </c:pt>
              </c:numCache>
            </c:numRef>
          </c:val>
          <c:smooth val="0"/>
        </c:ser>
        <c:dLbls>
          <c:showLegendKey val="0"/>
          <c:showVal val="0"/>
          <c:showCatName val="0"/>
          <c:showSerName val="0"/>
          <c:showPercent val="0"/>
          <c:showBubbleSize val="0"/>
        </c:dLbls>
        <c:marker val="1"/>
        <c:smooth val="0"/>
        <c:axId val="-2119523544"/>
        <c:axId val="-2119520392"/>
      </c:lineChart>
      <c:catAx>
        <c:axId val="-2119523544"/>
        <c:scaling>
          <c:orientation val="minMax"/>
        </c:scaling>
        <c:delete val="0"/>
        <c:axPos val="b"/>
        <c:numFmt formatCode="General" sourceLinked="0"/>
        <c:majorTickMark val="out"/>
        <c:minorTickMark val="none"/>
        <c:tickLblPos val="nextTo"/>
        <c:crossAx val="-2119520392"/>
        <c:crosses val="autoZero"/>
        <c:auto val="1"/>
        <c:lblAlgn val="ctr"/>
        <c:lblOffset val="100"/>
        <c:noMultiLvlLbl val="0"/>
      </c:catAx>
      <c:valAx>
        <c:axId val="-2119520392"/>
        <c:scaling>
          <c:orientation val="minMax"/>
        </c:scaling>
        <c:delete val="0"/>
        <c:axPos val="l"/>
        <c:numFmt formatCode="0%" sourceLinked="1"/>
        <c:majorTickMark val="out"/>
        <c:minorTickMark val="none"/>
        <c:tickLblPos val="nextTo"/>
        <c:crossAx val="-2119523544"/>
        <c:crosses val="autoZero"/>
        <c:crossBetween val="between"/>
      </c:valAx>
    </c:plotArea>
    <c:legend>
      <c:legendPos val="r"/>
      <c:layout/>
      <c:overlay val="0"/>
    </c:legend>
    <c:plotVisOnly val="1"/>
    <c:dispBlanksAs val="gap"/>
    <c:showDLblsOverMax val="0"/>
  </c:chart>
  <c:txPr>
    <a:bodyPr/>
    <a:lstStyle/>
    <a:p>
      <a:pPr>
        <a:defRPr sz="12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49777912376338"/>
          <c:y val="0.00649775405386945"/>
          <c:w val="0.653415943199408"/>
          <c:h val="0.99350224594613"/>
        </c:manualLayout>
      </c:layout>
      <c:doughnutChart>
        <c:varyColors val="1"/>
        <c:ser>
          <c:idx val="0"/>
          <c:order val="0"/>
          <c:tx>
            <c:strRef>
              <c:f>Sheet1!$B$1</c:f>
              <c:strCache>
                <c:ptCount val="1"/>
                <c:pt idx="0">
                  <c:v>Column1</c:v>
                </c:pt>
              </c:strCache>
            </c:strRef>
          </c:tx>
          <c:explosion val="5"/>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1"/>
              <c:layout>
                <c:manualLayout>
                  <c:x val="-0.00358015344235817"/>
                  <c:y val="-0.002230725013769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410020862776768"/>
                  <c:y val="-9.74663108080418E-5"/>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0248317518002557"/>
                  <c:y val="0.0042670290401001"/>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
                  <c:y val="-0.0190329179561344"/>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4"/>
                <c:pt idx="0">
                  <c:v>In Store (in person)</c:v>
                </c:pt>
                <c:pt idx="1">
                  <c:v>Online Website</c:v>
                </c:pt>
                <c:pt idx="2">
                  <c:v>App/Direct Download</c:v>
                </c:pt>
                <c:pt idx="3">
                  <c:v>Other </c:v>
                </c:pt>
              </c:strCache>
            </c:strRef>
          </c:cat>
          <c:val>
            <c:numRef>
              <c:f>Sheet1!$B$2:$B$5</c:f>
              <c:numCache>
                <c:formatCode>0.00%</c:formatCode>
                <c:ptCount val="4"/>
                <c:pt idx="0">
                  <c:v>0.56</c:v>
                </c:pt>
                <c:pt idx="1">
                  <c:v>0.27</c:v>
                </c:pt>
                <c:pt idx="2">
                  <c:v>0.13</c:v>
                </c:pt>
                <c:pt idx="3">
                  <c:v>0.04</c:v>
                </c:pt>
              </c:numCache>
            </c:numRef>
          </c:val>
        </c:ser>
        <c:dLbls>
          <c:showLegendKey val="0"/>
          <c:showVal val="0"/>
          <c:showCatName val="0"/>
          <c:showSerName val="0"/>
          <c:showPercent val="0"/>
          <c:showBubbleSize val="0"/>
          <c:showLeaderLines val="1"/>
        </c:dLbls>
        <c:firstSliceAng val="238"/>
        <c:holeSize val="5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Sheet6!$B$7</c:f>
              <c:strCache>
                <c:ptCount val="1"/>
                <c:pt idx="0">
                  <c:v>Unweighted Base</c:v>
                </c:pt>
              </c:strCache>
            </c:strRef>
          </c:tx>
          <c:spPr>
            <a:solidFill>
              <a:schemeClr val="accent1"/>
            </a:solidFill>
            <a:ln>
              <a:noFill/>
            </a:ln>
            <a:effectLst/>
          </c:spPr>
          <c:invertIfNegative val="0"/>
          <c:cat>
            <c:strRef>
              <c:f>Sheet6!$C$6:$L$6</c:f>
              <c:strCache>
                <c:ptCount val="8"/>
                <c:pt idx="0">
                  <c:v>Q1 '13</c:v>
                </c:pt>
                <c:pt idx="1">
                  <c:v>Q2 '13</c:v>
                </c:pt>
                <c:pt idx="2">
                  <c:v>Q3 '13</c:v>
                </c:pt>
                <c:pt idx="3">
                  <c:v>Q4 '13</c:v>
                </c:pt>
                <c:pt idx="4">
                  <c:v>Q1 '14</c:v>
                </c:pt>
                <c:pt idx="5">
                  <c:v>Q2 '14</c:v>
                </c:pt>
                <c:pt idx="6">
                  <c:v>Q3 '14</c:v>
                </c:pt>
                <c:pt idx="7">
                  <c:v>Q4 '14</c:v>
                </c:pt>
              </c:strCache>
            </c:strRef>
          </c:cat>
          <c:val>
            <c:numRef>
              <c:f>Sheet6!$C$7:$L$7</c:f>
            </c:numRef>
          </c:val>
        </c:ser>
        <c:ser>
          <c:idx val="1"/>
          <c:order val="1"/>
          <c:tx>
            <c:strRef>
              <c:f>Sheet6!$B$8</c:f>
              <c:strCache>
                <c:ptCount val="1"/>
                <c:pt idx="0">
                  <c:v>Base</c:v>
                </c:pt>
              </c:strCache>
            </c:strRef>
          </c:tx>
          <c:spPr>
            <a:solidFill>
              <a:schemeClr val="accent2"/>
            </a:solidFill>
            <a:ln>
              <a:noFill/>
            </a:ln>
            <a:effectLst/>
          </c:spPr>
          <c:invertIfNegative val="0"/>
          <c:cat>
            <c:strRef>
              <c:f>Sheet6!$C$6:$L$6</c:f>
              <c:strCache>
                <c:ptCount val="8"/>
                <c:pt idx="0">
                  <c:v>Q1 '13</c:v>
                </c:pt>
                <c:pt idx="1">
                  <c:v>Q2 '13</c:v>
                </c:pt>
                <c:pt idx="2">
                  <c:v>Q3 '13</c:v>
                </c:pt>
                <c:pt idx="3">
                  <c:v>Q4 '13</c:v>
                </c:pt>
                <c:pt idx="4">
                  <c:v>Q1 '14</c:v>
                </c:pt>
                <c:pt idx="5">
                  <c:v>Q2 '14</c:v>
                </c:pt>
                <c:pt idx="6">
                  <c:v>Q3 '14</c:v>
                </c:pt>
                <c:pt idx="7">
                  <c:v>Q4 '14</c:v>
                </c:pt>
              </c:strCache>
            </c:strRef>
          </c:cat>
          <c:val>
            <c:numRef>
              <c:f>Sheet6!$C$8:$L$8</c:f>
            </c:numRef>
          </c:val>
        </c:ser>
        <c:ser>
          <c:idx val="2"/>
          <c:order val="2"/>
          <c:tx>
            <c:strRef>
              <c:f>Sheet6!$B$9</c:f>
              <c:strCache>
                <c:ptCount val="1"/>
                <c:pt idx="0">
                  <c:v>In store (in-person)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Sheet6!$C$6:$L$6</c:f>
              <c:strCache>
                <c:ptCount val="8"/>
                <c:pt idx="0">
                  <c:v>Q1 '13</c:v>
                </c:pt>
                <c:pt idx="1">
                  <c:v>Q2 '13</c:v>
                </c:pt>
                <c:pt idx="2">
                  <c:v>Q3 '13</c:v>
                </c:pt>
                <c:pt idx="3">
                  <c:v>Q4 '13</c:v>
                </c:pt>
                <c:pt idx="4">
                  <c:v>Q1 '14</c:v>
                </c:pt>
                <c:pt idx="5">
                  <c:v>Q2 '14</c:v>
                </c:pt>
                <c:pt idx="6">
                  <c:v>Q3 '14</c:v>
                </c:pt>
                <c:pt idx="7">
                  <c:v>Q4 '14</c:v>
                </c:pt>
              </c:strCache>
            </c:strRef>
          </c:cat>
          <c:val>
            <c:numRef>
              <c:f>Sheet6!$C$9:$L$9</c:f>
              <c:numCache>
                <c:formatCode>0%</c:formatCode>
                <c:ptCount val="8"/>
                <c:pt idx="0">
                  <c:v>0.63</c:v>
                </c:pt>
                <c:pt idx="1">
                  <c:v>0.62</c:v>
                </c:pt>
                <c:pt idx="2">
                  <c:v>0.63</c:v>
                </c:pt>
                <c:pt idx="3">
                  <c:v>0.61</c:v>
                </c:pt>
                <c:pt idx="4">
                  <c:v>0.57</c:v>
                </c:pt>
                <c:pt idx="5">
                  <c:v>0.59</c:v>
                </c:pt>
                <c:pt idx="6">
                  <c:v>0.54</c:v>
                </c:pt>
                <c:pt idx="7">
                  <c:v>0.56</c:v>
                </c:pt>
              </c:numCache>
            </c:numRef>
          </c:val>
        </c:ser>
        <c:ser>
          <c:idx val="3"/>
          <c:order val="3"/>
          <c:tx>
            <c:strRef>
              <c:f>Sheet6!$B$10</c:f>
              <c:strCache>
                <c:ptCount val="1"/>
                <c:pt idx="0">
                  <c:v>Online Website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Sheet6!$C$6:$L$6</c:f>
              <c:strCache>
                <c:ptCount val="8"/>
                <c:pt idx="0">
                  <c:v>Q1 '13</c:v>
                </c:pt>
                <c:pt idx="1">
                  <c:v>Q2 '13</c:v>
                </c:pt>
                <c:pt idx="2">
                  <c:v>Q3 '13</c:v>
                </c:pt>
                <c:pt idx="3">
                  <c:v>Q4 '13</c:v>
                </c:pt>
                <c:pt idx="4">
                  <c:v>Q1 '14</c:v>
                </c:pt>
                <c:pt idx="5">
                  <c:v>Q2 '14</c:v>
                </c:pt>
                <c:pt idx="6">
                  <c:v>Q3 '14</c:v>
                </c:pt>
                <c:pt idx="7">
                  <c:v>Q4 '14</c:v>
                </c:pt>
              </c:strCache>
            </c:strRef>
          </c:cat>
          <c:val>
            <c:numRef>
              <c:f>Sheet6!$C$10:$L$10</c:f>
              <c:numCache>
                <c:formatCode>0%</c:formatCode>
                <c:ptCount val="8"/>
                <c:pt idx="0">
                  <c:v>0.22</c:v>
                </c:pt>
                <c:pt idx="1">
                  <c:v>0.25</c:v>
                </c:pt>
                <c:pt idx="2">
                  <c:v>0.22</c:v>
                </c:pt>
                <c:pt idx="3">
                  <c:v>0.23</c:v>
                </c:pt>
                <c:pt idx="4">
                  <c:v>0.23</c:v>
                </c:pt>
                <c:pt idx="5">
                  <c:v>0.22</c:v>
                </c:pt>
                <c:pt idx="6">
                  <c:v>0.27</c:v>
                </c:pt>
                <c:pt idx="7">
                  <c:v>0.27</c:v>
                </c:pt>
              </c:numCache>
            </c:numRef>
          </c:val>
        </c:ser>
        <c:ser>
          <c:idx val="4"/>
          <c:order val="4"/>
          <c:tx>
            <c:strRef>
              <c:f>Sheet6!$B$11</c:f>
              <c:strCache>
                <c:ptCount val="1"/>
                <c:pt idx="0">
                  <c:v>App/Direct Download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Sheet6!$C$6:$L$6</c:f>
              <c:strCache>
                <c:ptCount val="8"/>
                <c:pt idx="0">
                  <c:v>Q1 '13</c:v>
                </c:pt>
                <c:pt idx="1">
                  <c:v>Q2 '13</c:v>
                </c:pt>
                <c:pt idx="2">
                  <c:v>Q3 '13</c:v>
                </c:pt>
                <c:pt idx="3">
                  <c:v>Q4 '13</c:v>
                </c:pt>
                <c:pt idx="4">
                  <c:v>Q1 '14</c:v>
                </c:pt>
                <c:pt idx="5">
                  <c:v>Q2 '14</c:v>
                </c:pt>
                <c:pt idx="6">
                  <c:v>Q3 '14</c:v>
                </c:pt>
                <c:pt idx="7">
                  <c:v>Q4 '14</c:v>
                </c:pt>
              </c:strCache>
            </c:strRef>
          </c:cat>
          <c:val>
            <c:numRef>
              <c:f>Sheet6!$C$11:$L$11</c:f>
              <c:numCache>
                <c:formatCode>0%</c:formatCode>
                <c:ptCount val="8"/>
                <c:pt idx="0">
                  <c:v>0.09</c:v>
                </c:pt>
                <c:pt idx="1">
                  <c:v>0.08</c:v>
                </c:pt>
                <c:pt idx="2">
                  <c:v>0.11</c:v>
                </c:pt>
                <c:pt idx="3">
                  <c:v>0.11</c:v>
                </c:pt>
                <c:pt idx="4">
                  <c:v>0.15</c:v>
                </c:pt>
                <c:pt idx="5">
                  <c:v>0.15</c:v>
                </c:pt>
                <c:pt idx="6">
                  <c:v>0.14</c:v>
                </c:pt>
                <c:pt idx="7">
                  <c:v>0.13</c:v>
                </c:pt>
              </c:numCache>
            </c:numRef>
          </c:val>
        </c:ser>
        <c:ser>
          <c:idx val="5"/>
          <c:order val="5"/>
          <c:tx>
            <c:strRef>
              <c:f>Sheet6!$B$12</c:f>
              <c:strCache>
                <c:ptCount val="1"/>
                <c:pt idx="0">
                  <c:v>Other</c:v>
                </c:pt>
              </c:strCache>
            </c:strRef>
          </c:tx>
          <c:spPr>
            <a:solidFill>
              <a:schemeClr val="accent4"/>
            </a:solidFill>
            <a:ln>
              <a:noFill/>
            </a:ln>
            <a:effectLst/>
          </c:spPr>
          <c:invertIfNegative val="0"/>
          <c:dLbls>
            <c:dLbl>
              <c:idx val="2"/>
              <c:layout>
                <c:manualLayout>
                  <c:x val="3.70183311467415E-17"/>
                  <c:y val="0.00354007363353157"/>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Sheet6!$C$6:$L$6</c:f>
              <c:strCache>
                <c:ptCount val="8"/>
                <c:pt idx="0">
                  <c:v>Q1 '13</c:v>
                </c:pt>
                <c:pt idx="1">
                  <c:v>Q2 '13</c:v>
                </c:pt>
                <c:pt idx="2">
                  <c:v>Q3 '13</c:v>
                </c:pt>
                <c:pt idx="3">
                  <c:v>Q4 '13</c:v>
                </c:pt>
                <c:pt idx="4">
                  <c:v>Q1 '14</c:v>
                </c:pt>
                <c:pt idx="5">
                  <c:v>Q2 '14</c:v>
                </c:pt>
                <c:pt idx="6">
                  <c:v>Q3 '14</c:v>
                </c:pt>
                <c:pt idx="7">
                  <c:v>Q4 '14</c:v>
                </c:pt>
              </c:strCache>
            </c:strRef>
          </c:cat>
          <c:val>
            <c:numRef>
              <c:f>Sheet6!$C$12:$L$12</c:f>
              <c:numCache>
                <c:formatCode>0%</c:formatCode>
                <c:ptCount val="8"/>
                <c:pt idx="0">
                  <c:v>0.06</c:v>
                </c:pt>
                <c:pt idx="1">
                  <c:v>0.05</c:v>
                </c:pt>
                <c:pt idx="2">
                  <c:v>0.04</c:v>
                </c:pt>
                <c:pt idx="3">
                  <c:v>0.05</c:v>
                </c:pt>
                <c:pt idx="4">
                  <c:v>0.05</c:v>
                </c:pt>
                <c:pt idx="5">
                  <c:v>0.04</c:v>
                </c:pt>
                <c:pt idx="6">
                  <c:v>0.05</c:v>
                </c:pt>
                <c:pt idx="7">
                  <c:v>0.04</c:v>
                </c:pt>
              </c:numCache>
            </c:numRef>
          </c:val>
        </c:ser>
        <c:dLbls>
          <c:showLegendKey val="0"/>
          <c:showVal val="0"/>
          <c:showCatName val="0"/>
          <c:showSerName val="0"/>
          <c:showPercent val="0"/>
          <c:showBubbleSize val="0"/>
        </c:dLbls>
        <c:gapWidth val="100"/>
        <c:overlap val="100"/>
        <c:axId val="-2121137128"/>
        <c:axId val="-2121140776"/>
      </c:barChart>
      <c:catAx>
        <c:axId val="-2121137128"/>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2121140776"/>
        <c:crosses val="autoZero"/>
        <c:auto val="1"/>
        <c:lblAlgn val="ctr"/>
        <c:lblOffset val="100"/>
        <c:noMultiLvlLbl val="0"/>
      </c:catAx>
      <c:valAx>
        <c:axId val="-2121140776"/>
        <c:scaling>
          <c:orientation val="minMax"/>
          <c:max val="1.0"/>
        </c:scaling>
        <c:delete val="1"/>
        <c:axPos val="l"/>
        <c:numFmt formatCode="0%" sourceLinked="1"/>
        <c:majorTickMark val="none"/>
        <c:minorTickMark val="none"/>
        <c:tickLblPos val="nextTo"/>
        <c:crossAx val="-2121137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49777912376338"/>
          <c:y val="0.00649775405386945"/>
          <c:w val="0.653415943199408"/>
          <c:h val="0.99350224594613"/>
        </c:manualLayout>
      </c:layout>
      <c:doughnutChart>
        <c:varyColors val="1"/>
        <c:ser>
          <c:idx val="0"/>
          <c:order val="0"/>
          <c:tx>
            <c:strRef>
              <c:f>Sheet1!$B$1</c:f>
              <c:strCache>
                <c:ptCount val="1"/>
                <c:pt idx="0">
                  <c:v>Column1</c:v>
                </c:pt>
              </c:strCache>
            </c:strRef>
          </c:tx>
          <c:explosion val="5"/>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rgbClr val="218535"/>
              </a:solidFill>
              <a:ln w="19050">
                <a:solidFill>
                  <a:schemeClr val="lt1"/>
                </a:solidFill>
              </a:ln>
              <a:effectLst/>
            </c:spPr>
          </c:dPt>
          <c:dPt>
            <c:idx val="5"/>
            <c:bubble3D val="0"/>
            <c:spPr>
              <a:solidFill>
                <a:schemeClr val="bg2"/>
              </a:solidFill>
            </c:spPr>
          </c:dPt>
          <c:dPt>
            <c:idx val="6"/>
            <c:bubble3D val="0"/>
            <c:spPr>
              <a:solidFill>
                <a:srgbClr val="002060"/>
              </a:solidFill>
            </c:spPr>
          </c:dPt>
          <c:dPt>
            <c:idx val="7"/>
            <c:bubble3D val="0"/>
            <c:spPr>
              <a:solidFill>
                <a:schemeClr val="accent4">
                  <a:lumMod val="60000"/>
                  <a:lumOff val="40000"/>
                </a:schemeClr>
              </a:solidFill>
            </c:spPr>
          </c:dPt>
          <c:dLbls>
            <c:dLbl>
              <c:idx val="1"/>
              <c:layout>
                <c:manualLayout>
                  <c:x val="-0.0164007093629649"/>
                  <c:y val="-0.0152263343649075"/>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410017734074135"/>
                  <c:y val="-0.022839501547361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0606366511878323"/>
                  <c:y val="0.0010181520131653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641025641025637"/>
                  <c:y val="-0.00278840626721169"/>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0213675213675214"/>
                  <c:y val="0.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
                  <c:y val="-1.19124114855667E-16"/>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Sheet1!$A$2:$A$9</c:f>
              <c:strCache>
                <c:ptCount val="8"/>
                <c:pt idx="0">
                  <c:v>Barnes &amp; Noble</c:v>
                </c:pt>
                <c:pt idx="1">
                  <c:v>Amazon.com</c:v>
                </c:pt>
                <c:pt idx="2">
                  <c:v>Wal-Mart</c:v>
                </c:pt>
                <c:pt idx="3">
                  <c:v>Target Stores</c:v>
                </c:pt>
                <c:pt idx="4">
                  <c:v>Books-A-Million</c:v>
                </c:pt>
                <c:pt idx="5">
                  <c:v>Costco</c:v>
                </c:pt>
                <c:pt idx="6">
                  <c:v>Apple</c:v>
                </c:pt>
                <c:pt idx="7">
                  <c:v>Other </c:v>
                </c:pt>
              </c:strCache>
            </c:strRef>
          </c:cat>
          <c:val>
            <c:numRef>
              <c:f>Sheet1!$B$2:$B$9</c:f>
              <c:numCache>
                <c:formatCode>0.00%</c:formatCode>
                <c:ptCount val="8"/>
                <c:pt idx="0">
                  <c:v>0.14</c:v>
                </c:pt>
                <c:pt idx="1">
                  <c:v>0.19</c:v>
                </c:pt>
                <c:pt idx="2">
                  <c:v>0.1</c:v>
                </c:pt>
                <c:pt idx="3">
                  <c:v>0.03</c:v>
                </c:pt>
                <c:pt idx="4">
                  <c:v>0.02</c:v>
                </c:pt>
                <c:pt idx="5" formatCode="0%">
                  <c:v>0.01</c:v>
                </c:pt>
                <c:pt idx="6" formatCode="0%">
                  <c:v>0.01</c:v>
                </c:pt>
                <c:pt idx="7" formatCode="0%">
                  <c:v>0.5</c:v>
                </c:pt>
              </c:numCache>
            </c:numRef>
          </c:val>
        </c:ser>
        <c:dLbls>
          <c:showLegendKey val="0"/>
          <c:showVal val="0"/>
          <c:showCatName val="0"/>
          <c:showSerName val="0"/>
          <c:showPercent val="0"/>
          <c:showBubbleSize val="0"/>
          <c:showLeaderLines val="1"/>
        </c:dLbls>
        <c:firstSliceAng val="266"/>
        <c:holeSize val="5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2060723514212"/>
          <c:y val="0.0389739229024943"/>
          <c:w val="0.955587855297157"/>
          <c:h val="0.86566969307408"/>
        </c:manualLayout>
      </c:layout>
      <c:barChart>
        <c:barDir val="col"/>
        <c:grouping val="stacked"/>
        <c:varyColors val="0"/>
        <c:ser>
          <c:idx val="8"/>
          <c:order val="0"/>
          <c:tx>
            <c:strRef>
              <c:f>'Book Retailers Trended'!$B$15</c:f>
              <c:strCache>
                <c:ptCount val="1"/>
                <c:pt idx="0">
                  <c:v>Amazon/Kindle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'Book Retailers Trended'!$C$6:$J$6</c:f>
              <c:strCache>
                <c:ptCount val="8"/>
                <c:pt idx="0">
                  <c:v>Q1 '13</c:v>
                </c:pt>
                <c:pt idx="1">
                  <c:v>Q2 '13</c:v>
                </c:pt>
                <c:pt idx="2">
                  <c:v>Q3 '13</c:v>
                </c:pt>
                <c:pt idx="3">
                  <c:v>Q4 '13</c:v>
                </c:pt>
                <c:pt idx="4">
                  <c:v>Q1 '14</c:v>
                </c:pt>
                <c:pt idx="5">
                  <c:v>Q2 '14</c:v>
                </c:pt>
                <c:pt idx="6">
                  <c:v>Q3 '14</c:v>
                </c:pt>
                <c:pt idx="7">
                  <c:v>Q4 '14</c:v>
                </c:pt>
              </c:strCache>
            </c:strRef>
          </c:cat>
          <c:val>
            <c:numRef>
              <c:f>'Book Retailers Trended'!$C$15:$J$15</c:f>
              <c:numCache>
                <c:formatCode>0%</c:formatCode>
                <c:ptCount val="8"/>
                <c:pt idx="0">
                  <c:v>0.17</c:v>
                </c:pt>
                <c:pt idx="1">
                  <c:v>0.19</c:v>
                </c:pt>
                <c:pt idx="2">
                  <c:v>0.18</c:v>
                </c:pt>
                <c:pt idx="3">
                  <c:v>0.18</c:v>
                </c:pt>
                <c:pt idx="4">
                  <c:v>0.18</c:v>
                </c:pt>
                <c:pt idx="5">
                  <c:v>0.18</c:v>
                </c:pt>
                <c:pt idx="6">
                  <c:v>0.21</c:v>
                </c:pt>
                <c:pt idx="7">
                  <c:v>0.19</c:v>
                </c:pt>
              </c:numCache>
            </c:numRef>
          </c:val>
        </c:ser>
        <c:ser>
          <c:idx val="7"/>
          <c:order val="1"/>
          <c:tx>
            <c:strRef>
              <c:f>'Book Retailers Trended'!$B$14</c:f>
              <c:strCache>
                <c:ptCount val="1"/>
                <c:pt idx="0">
                  <c:v>Barnes &amp; Noble/Nook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'Book Retailers Trended'!$C$6:$J$6</c:f>
              <c:strCache>
                <c:ptCount val="8"/>
                <c:pt idx="0">
                  <c:v>Q1 '13</c:v>
                </c:pt>
                <c:pt idx="1">
                  <c:v>Q2 '13</c:v>
                </c:pt>
                <c:pt idx="2">
                  <c:v>Q3 '13</c:v>
                </c:pt>
                <c:pt idx="3">
                  <c:v>Q4 '13</c:v>
                </c:pt>
                <c:pt idx="4">
                  <c:v>Q1 '14</c:v>
                </c:pt>
                <c:pt idx="5">
                  <c:v>Q2 '14</c:v>
                </c:pt>
                <c:pt idx="6">
                  <c:v>Q3 '14</c:v>
                </c:pt>
                <c:pt idx="7">
                  <c:v>Q4 '14</c:v>
                </c:pt>
              </c:strCache>
            </c:strRef>
          </c:cat>
          <c:val>
            <c:numRef>
              <c:f>'Book Retailers Trended'!$C$14:$J$14</c:f>
              <c:numCache>
                <c:formatCode>0%</c:formatCode>
                <c:ptCount val="8"/>
                <c:pt idx="0">
                  <c:v>0.21</c:v>
                </c:pt>
                <c:pt idx="1">
                  <c:v>0.22</c:v>
                </c:pt>
                <c:pt idx="2">
                  <c:v>0.22</c:v>
                </c:pt>
                <c:pt idx="3">
                  <c:v>0.2</c:v>
                </c:pt>
                <c:pt idx="4">
                  <c:v>0.19</c:v>
                </c:pt>
                <c:pt idx="5">
                  <c:v>0.18</c:v>
                </c:pt>
                <c:pt idx="6">
                  <c:v>0.17</c:v>
                </c:pt>
                <c:pt idx="7">
                  <c:v>0.14</c:v>
                </c:pt>
              </c:numCache>
            </c:numRef>
          </c:val>
        </c:ser>
        <c:ser>
          <c:idx val="6"/>
          <c:order val="2"/>
          <c:tx>
            <c:strRef>
              <c:f>'Book Retailers Trended'!$B$13</c:f>
              <c:strCache>
                <c:ptCount val="1"/>
                <c:pt idx="0">
                  <c:v>Walmart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'Book Retailers Trended'!$C$6:$J$6</c:f>
              <c:strCache>
                <c:ptCount val="8"/>
                <c:pt idx="0">
                  <c:v>Q1 '13</c:v>
                </c:pt>
                <c:pt idx="1">
                  <c:v>Q2 '13</c:v>
                </c:pt>
                <c:pt idx="2">
                  <c:v>Q3 '13</c:v>
                </c:pt>
                <c:pt idx="3">
                  <c:v>Q4 '13</c:v>
                </c:pt>
                <c:pt idx="4">
                  <c:v>Q1 '14</c:v>
                </c:pt>
                <c:pt idx="5">
                  <c:v>Q2 '14</c:v>
                </c:pt>
                <c:pt idx="6">
                  <c:v>Q3 '14</c:v>
                </c:pt>
                <c:pt idx="7">
                  <c:v>Q4 '14</c:v>
                </c:pt>
              </c:strCache>
            </c:strRef>
          </c:cat>
          <c:val>
            <c:numRef>
              <c:f>'Book Retailers Trended'!$C$13:$J$13</c:f>
              <c:numCache>
                <c:formatCode>0%</c:formatCode>
                <c:ptCount val="8"/>
                <c:pt idx="0">
                  <c:v>0.08</c:v>
                </c:pt>
                <c:pt idx="1">
                  <c:v>0.06</c:v>
                </c:pt>
                <c:pt idx="2">
                  <c:v>0.08</c:v>
                </c:pt>
                <c:pt idx="3">
                  <c:v>0.12</c:v>
                </c:pt>
                <c:pt idx="4">
                  <c:v>0.09</c:v>
                </c:pt>
                <c:pt idx="5">
                  <c:v>0.1</c:v>
                </c:pt>
                <c:pt idx="6">
                  <c:v>0.09</c:v>
                </c:pt>
                <c:pt idx="7">
                  <c:v>0.1</c:v>
                </c:pt>
              </c:numCache>
            </c:numRef>
          </c:val>
        </c:ser>
        <c:ser>
          <c:idx val="5"/>
          <c:order val="3"/>
          <c:tx>
            <c:strRef>
              <c:f>'Book Retailers Trended'!$B$12</c:f>
              <c:strCache>
                <c:ptCount val="1"/>
                <c:pt idx="0">
                  <c:v>Target</c:v>
                </c:pt>
              </c:strCache>
            </c:strRef>
          </c:tx>
          <c:spPr>
            <a:solidFill>
              <a:schemeClr val="accent4"/>
            </a:solidFill>
            <a:ln>
              <a:noFill/>
            </a:ln>
            <a:effectLst/>
          </c:spPr>
          <c:invertIfNegative val="0"/>
          <c:dLbls>
            <c:dLbl>
              <c:idx val="4"/>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'Book Retailers Trended'!$C$6:$J$6</c:f>
              <c:strCache>
                <c:ptCount val="8"/>
                <c:pt idx="0">
                  <c:v>Q1 '13</c:v>
                </c:pt>
                <c:pt idx="1">
                  <c:v>Q2 '13</c:v>
                </c:pt>
                <c:pt idx="2">
                  <c:v>Q3 '13</c:v>
                </c:pt>
                <c:pt idx="3">
                  <c:v>Q4 '13</c:v>
                </c:pt>
                <c:pt idx="4">
                  <c:v>Q1 '14</c:v>
                </c:pt>
                <c:pt idx="5">
                  <c:v>Q2 '14</c:v>
                </c:pt>
                <c:pt idx="6">
                  <c:v>Q3 '14</c:v>
                </c:pt>
                <c:pt idx="7">
                  <c:v>Q4 '14</c:v>
                </c:pt>
              </c:strCache>
            </c:strRef>
          </c:cat>
          <c:val>
            <c:numRef>
              <c:f>'Book Retailers Trended'!$C$12:$J$12</c:f>
              <c:numCache>
                <c:formatCode>0%</c:formatCode>
                <c:ptCount val="8"/>
                <c:pt idx="0">
                  <c:v>0.04</c:v>
                </c:pt>
                <c:pt idx="1">
                  <c:v>0.03</c:v>
                </c:pt>
                <c:pt idx="2">
                  <c:v>0.03</c:v>
                </c:pt>
                <c:pt idx="3">
                  <c:v>0.03</c:v>
                </c:pt>
                <c:pt idx="4">
                  <c:v>0.02</c:v>
                </c:pt>
                <c:pt idx="5">
                  <c:v>0.03</c:v>
                </c:pt>
                <c:pt idx="6">
                  <c:v>0.04</c:v>
                </c:pt>
                <c:pt idx="7">
                  <c:v>0.03</c:v>
                </c:pt>
              </c:numCache>
            </c:numRef>
          </c:val>
        </c:ser>
        <c:ser>
          <c:idx val="4"/>
          <c:order val="4"/>
          <c:tx>
            <c:strRef>
              <c:f>'Book Retailers Trended'!$B$11</c:f>
              <c:strCache>
                <c:ptCount val="1"/>
                <c:pt idx="0">
                  <c:v>Books-A-Million</c:v>
                </c:pt>
              </c:strCache>
            </c:strRef>
          </c:tx>
          <c:spPr>
            <a:solidFill>
              <a:srgbClr val="00B050"/>
            </a:solidFill>
            <a:ln>
              <a:noFill/>
            </a:ln>
            <a:effectLst/>
          </c:spPr>
          <c:invertIfNegative val="0"/>
          <c:dLbls>
            <c:dLbl>
              <c:idx val="0"/>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'Book Retailers Trended'!$C$6:$J$6</c:f>
              <c:strCache>
                <c:ptCount val="8"/>
                <c:pt idx="0">
                  <c:v>Q1 '13</c:v>
                </c:pt>
                <c:pt idx="1">
                  <c:v>Q2 '13</c:v>
                </c:pt>
                <c:pt idx="2">
                  <c:v>Q3 '13</c:v>
                </c:pt>
                <c:pt idx="3">
                  <c:v>Q4 '13</c:v>
                </c:pt>
                <c:pt idx="4">
                  <c:v>Q1 '14</c:v>
                </c:pt>
                <c:pt idx="5">
                  <c:v>Q2 '14</c:v>
                </c:pt>
                <c:pt idx="6">
                  <c:v>Q3 '14</c:v>
                </c:pt>
                <c:pt idx="7">
                  <c:v>Q4 '14</c:v>
                </c:pt>
              </c:strCache>
            </c:strRef>
          </c:cat>
          <c:val>
            <c:numRef>
              <c:f>'Book Retailers Trended'!$C$11:$J$11</c:f>
              <c:numCache>
                <c:formatCode>0%</c:formatCode>
                <c:ptCount val="8"/>
                <c:pt idx="0">
                  <c:v>0.02</c:v>
                </c:pt>
                <c:pt idx="1">
                  <c:v>0.03</c:v>
                </c:pt>
                <c:pt idx="2">
                  <c:v>0.03</c:v>
                </c:pt>
                <c:pt idx="3">
                  <c:v>0.02</c:v>
                </c:pt>
                <c:pt idx="4">
                  <c:v>0.02</c:v>
                </c:pt>
                <c:pt idx="5">
                  <c:v>0.02</c:v>
                </c:pt>
                <c:pt idx="6">
                  <c:v>0.02</c:v>
                </c:pt>
                <c:pt idx="7">
                  <c:v>0.02</c:v>
                </c:pt>
              </c:numCache>
            </c:numRef>
          </c:val>
        </c:ser>
        <c:ser>
          <c:idx val="0"/>
          <c:order val="5"/>
          <c:tx>
            <c:strRef>
              <c:f>'Book Retailers Trended'!$B$7</c:f>
              <c:strCache>
                <c:ptCount val="1"/>
                <c:pt idx="0">
                  <c:v>Unweighted Base</c:v>
                </c:pt>
              </c:strCache>
            </c:strRef>
          </c:tx>
          <c:spPr>
            <a:solidFill>
              <a:schemeClr val="accent1"/>
            </a:solidFill>
            <a:ln>
              <a:noFill/>
            </a:ln>
            <a:effectLst/>
          </c:spPr>
          <c:invertIfNegative val="0"/>
          <c:cat>
            <c:strRef>
              <c:f>'Book Retailers Trended'!$C$6:$J$6</c:f>
              <c:strCache>
                <c:ptCount val="8"/>
                <c:pt idx="0">
                  <c:v>Q1 '13</c:v>
                </c:pt>
                <c:pt idx="1">
                  <c:v>Q2 '13</c:v>
                </c:pt>
                <c:pt idx="2">
                  <c:v>Q3 '13</c:v>
                </c:pt>
                <c:pt idx="3">
                  <c:v>Q4 '13</c:v>
                </c:pt>
                <c:pt idx="4">
                  <c:v>Q1 '14</c:v>
                </c:pt>
                <c:pt idx="5">
                  <c:v>Q2 '14</c:v>
                </c:pt>
                <c:pt idx="6">
                  <c:v>Q3 '14</c:v>
                </c:pt>
                <c:pt idx="7">
                  <c:v>Q4 '14</c:v>
                </c:pt>
              </c:strCache>
            </c:strRef>
          </c:cat>
          <c:val>
            <c:numRef>
              <c:f>'Book Retailers Trended'!$C$7:$J$7</c:f>
            </c:numRef>
          </c:val>
        </c:ser>
        <c:ser>
          <c:idx val="3"/>
          <c:order val="6"/>
          <c:tx>
            <c:strRef>
              <c:f>'Book Retailers Trended'!$B$10</c:f>
              <c:strCache>
                <c:ptCount val="1"/>
                <c:pt idx="0">
                  <c:v>Costco</c:v>
                </c:pt>
              </c:strCache>
            </c:strRef>
          </c:tx>
          <c:spPr>
            <a:solidFill>
              <a:schemeClr val="bg2"/>
            </a:solidFill>
            <a:ln>
              <a:noFill/>
            </a:ln>
            <a:effectLst/>
          </c:spPr>
          <c:invertIfNegative val="0"/>
          <c:cat>
            <c:strRef>
              <c:f>'Book Retailers Trended'!$C$6:$J$6</c:f>
              <c:strCache>
                <c:ptCount val="8"/>
                <c:pt idx="0">
                  <c:v>Q1 '13</c:v>
                </c:pt>
                <c:pt idx="1">
                  <c:v>Q2 '13</c:v>
                </c:pt>
                <c:pt idx="2">
                  <c:v>Q3 '13</c:v>
                </c:pt>
                <c:pt idx="3">
                  <c:v>Q4 '13</c:v>
                </c:pt>
                <c:pt idx="4">
                  <c:v>Q1 '14</c:v>
                </c:pt>
                <c:pt idx="5">
                  <c:v>Q2 '14</c:v>
                </c:pt>
                <c:pt idx="6">
                  <c:v>Q3 '14</c:v>
                </c:pt>
                <c:pt idx="7">
                  <c:v>Q4 '14</c:v>
                </c:pt>
              </c:strCache>
            </c:strRef>
          </c:cat>
          <c:val>
            <c:numRef>
              <c:f>'Book Retailers Trended'!$C$10:$J$10</c:f>
              <c:numCache>
                <c:formatCode>0%</c:formatCode>
                <c:ptCount val="8"/>
                <c:pt idx="0">
                  <c:v>0.01</c:v>
                </c:pt>
                <c:pt idx="1">
                  <c:v>0.02</c:v>
                </c:pt>
                <c:pt idx="2">
                  <c:v>0.02</c:v>
                </c:pt>
                <c:pt idx="3">
                  <c:v>0.01</c:v>
                </c:pt>
                <c:pt idx="4">
                  <c:v>0.01</c:v>
                </c:pt>
                <c:pt idx="5">
                  <c:v>0.02</c:v>
                </c:pt>
                <c:pt idx="6">
                  <c:v>0.01</c:v>
                </c:pt>
                <c:pt idx="7">
                  <c:v>0.01</c:v>
                </c:pt>
              </c:numCache>
            </c:numRef>
          </c:val>
        </c:ser>
        <c:ser>
          <c:idx val="2"/>
          <c:order val="7"/>
          <c:tx>
            <c:strRef>
              <c:f>'Book Retailers Trended'!$B$9</c:f>
              <c:strCache>
                <c:ptCount val="1"/>
                <c:pt idx="0">
                  <c:v>Apple</c:v>
                </c:pt>
              </c:strCache>
            </c:strRef>
          </c:tx>
          <c:spPr>
            <a:solidFill>
              <a:srgbClr val="002060"/>
            </a:solidFill>
            <a:ln>
              <a:noFill/>
            </a:ln>
            <a:effectLst/>
          </c:spPr>
          <c:invertIfNegative val="0"/>
          <c:cat>
            <c:strRef>
              <c:f>'Book Retailers Trended'!$C$6:$J$6</c:f>
              <c:strCache>
                <c:ptCount val="8"/>
                <c:pt idx="0">
                  <c:v>Q1 '13</c:v>
                </c:pt>
                <c:pt idx="1">
                  <c:v>Q2 '13</c:v>
                </c:pt>
                <c:pt idx="2">
                  <c:v>Q3 '13</c:v>
                </c:pt>
                <c:pt idx="3">
                  <c:v>Q4 '13</c:v>
                </c:pt>
                <c:pt idx="4">
                  <c:v>Q1 '14</c:v>
                </c:pt>
                <c:pt idx="5">
                  <c:v>Q2 '14</c:v>
                </c:pt>
                <c:pt idx="6">
                  <c:v>Q3 '14</c:v>
                </c:pt>
                <c:pt idx="7">
                  <c:v>Q4 '14</c:v>
                </c:pt>
              </c:strCache>
            </c:strRef>
          </c:cat>
          <c:val>
            <c:numRef>
              <c:f>'Book Retailers Trended'!$C$9:$J$9</c:f>
              <c:numCache>
                <c:formatCode>0%</c:formatCode>
                <c:ptCount val="8"/>
                <c:pt idx="0">
                  <c:v>0.0</c:v>
                </c:pt>
                <c:pt idx="1">
                  <c:v>0.01</c:v>
                </c:pt>
                <c:pt idx="2">
                  <c:v>0.02</c:v>
                </c:pt>
                <c:pt idx="3">
                  <c:v>0.01</c:v>
                </c:pt>
                <c:pt idx="4">
                  <c:v>0.01</c:v>
                </c:pt>
                <c:pt idx="5">
                  <c:v>0.01</c:v>
                </c:pt>
                <c:pt idx="6">
                  <c:v>0.0</c:v>
                </c:pt>
                <c:pt idx="7">
                  <c:v>0.01</c:v>
                </c:pt>
              </c:numCache>
            </c:numRef>
          </c:val>
        </c:ser>
        <c:ser>
          <c:idx val="1"/>
          <c:order val="8"/>
          <c:tx>
            <c:strRef>
              <c:f>'Book Retailers Trended'!$B$8</c:f>
              <c:strCache>
                <c:ptCount val="1"/>
                <c:pt idx="0">
                  <c:v>Base</c:v>
                </c:pt>
              </c:strCache>
            </c:strRef>
          </c:tx>
          <c:spPr>
            <a:solidFill>
              <a:schemeClr val="accent2"/>
            </a:solidFill>
            <a:ln>
              <a:noFill/>
            </a:ln>
            <a:effectLst/>
          </c:spPr>
          <c:invertIfNegative val="0"/>
          <c:cat>
            <c:strRef>
              <c:f>'Book Retailers Trended'!$C$6:$J$6</c:f>
              <c:strCache>
                <c:ptCount val="8"/>
                <c:pt idx="0">
                  <c:v>Q1 '13</c:v>
                </c:pt>
                <c:pt idx="1">
                  <c:v>Q2 '13</c:v>
                </c:pt>
                <c:pt idx="2">
                  <c:v>Q3 '13</c:v>
                </c:pt>
                <c:pt idx="3">
                  <c:v>Q4 '13</c:v>
                </c:pt>
                <c:pt idx="4">
                  <c:v>Q1 '14</c:v>
                </c:pt>
                <c:pt idx="5">
                  <c:v>Q2 '14</c:v>
                </c:pt>
                <c:pt idx="6">
                  <c:v>Q3 '14</c:v>
                </c:pt>
                <c:pt idx="7">
                  <c:v>Q4 '14</c:v>
                </c:pt>
              </c:strCache>
            </c:strRef>
          </c:cat>
          <c:val>
            <c:numRef>
              <c:f>'Book Retailers Trended'!$C$8:$J$8</c:f>
            </c:numRef>
          </c:val>
        </c:ser>
        <c:dLbls>
          <c:showLegendKey val="0"/>
          <c:showVal val="0"/>
          <c:showCatName val="0"/>
          <c:showSerName val="0"/>
          <c:showPercent val="0"/>
          <c:showBubbleSize val="0"/>
        </c:dLbls>
        <c:gapWidth val="100"/>
        <c:overlap val="100"/>
        <c:axId val="-2118654280"/>
        <c:axId val="-2118650664"/>
      </c:barChart>
      <c:catAx>
        <c:axId val="-2118654280"/>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2118650664"/>
        <c:crosses val="autoZero"/>
        <c:auto val="1"/>
        <c:lblAlgn val="ctr"/>
        <c:lblOffset val="100"/>
        <c:noMultiLvlLbl val="0"/>
      </c:catAx>
      <c:valAx>
        <c:axId val="-2118650664"/>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118654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'T1'!$B$7</c:f>
              <c:strCache>
                <c:ptCount val="1"/>
                <c:pt idx="0">
                  <c:v>TABLET</c:v>
                </c:pt>
              </c:strCache>
            </c:strRef>
          </c:tx>
          <c:spPr>
            <a:ln w="50800">
              <a:solidFill>
                <a:schemeClr val="accent3"/>
              </a:solidFill>
            </a:ln>
            <a:effectLst/>
          </c:spPr>
          <c:marker>
            <c:symbol val="none"/>
          </c:marker>
          <c:cat>
            <c:strRef>
              <c:f>'T1'!$C$6:$Q$6</c:f>
              <c:strCache>
                <c:ptCount val="15"/>
                <c:pt idx="0">
                  <c:v>Q 1 2011</c:v>
                </c:pt>
                <c:pt idx="1">
                  <c:v>Q 2 2011</c:v>
                </c:pt>
                <c:pt idx="2">
                  <c:v>Q 3 2011</c:v>
                </c:pt>
                <c:pt idx="3">
                  <c:v>Q 4 2011</c:v>
                </c:pt>
                <c:pt idx="4">
                  <c:v>Q 1 2012</c:v>
                </c:pt>
                <c:pt idx="5">
                  <c:v>Q 2 2012</c:v>
                </c:pt>
                <c:pt idx="6">
                  <c:v>Q 3 2012</c:v>
                </c:pt>
                <c:pt idx="7">
                  <c:v>Q 4 2012</c:v>
                </c:pt>
                <c:pt idx="8">
                  <c:v>Q 1 2013</c:v>
                </c:pt>
                <c:pt idx="9">
                  <c:v>Q 2 2013</c:v>
                </c:pt>
                <c:pt idx="10">
                  <c:v>Q 3 2013</c:v>
                </c:pt>
                <c:pt idx="11">
                  <c:v>Q 4 2013</c:v>
                </c:pt>
                <c:pt idx="12">
                  <c:v>Q 1 2014</c:v>
                </c:pt>
                <c:pt idx="13">
                  <c:v>Q 2 2014</c:v>
                </c:pt>
                <c:pt idx="14">
                  <c:v>Q 3 2014</c:v>
                </c:pt>
              </c:strCache>
            </c:strRef>
          </c:cat>
          <c:val>
            <c:numRef>
              <c:f>'T1'!$C$7:$Q$7</c:f>
              <c:numCache>
                <c:formatCode>0%</c:formatCode>
                <c:ptCount val="15"/>
                <c:pt idx="0">
                  <c:v>0.05</c:v>
                </c:pt>
                <c:pt idx="1">
                  <c:v>0.06</c:v>
                </c:pt>
                <c:pt idx="2">
                  <c:v>0.07</c:v>
                </c:pt>
                <c:pt idx="3">
                  <c:v>0.09</c:v>
                </c:pt>
                <c:pt idx="4">
                  <c:v>0.2</c:v>
                </c:pt>
                <c:pt idx="5">
                  <c:v>0.23</c:v>
                </c:pt>
                <c:pt idx="6">
                  <c:v>0.24</c:v>
                </c:pt>
                <c:pt idx="7">
                  <c:v>0.26</c:v>
                </c:pt>
                <c:pt idx="8">
                  <c:v>0.36</c:v>
                </c:pt>
                <c:pt idx="9">
                  <c:v>0.37</c:v>
                </c:pt>
                <c:pt idx="10">
                  <c:v>0.44</c:v>
                </c:pt>
                <c:pt idx="11">
                  <c:v>0.44</c:v>
                </c:pt>
                <c:pt idx="12">
                  <c:v>0.56</c:v>
                </c:pt>
                <c:pt idx="13">
                  <c:v>0.56</c:v>
                </c:pt>
                <c:pt idx="14">
                  <c:v>0.58</c:v>
                </c:pt>
              </c:numCache>
            </c:numRef>
          </c:val>
          <c:smooth val="0"/>
        </c:ser>
        <c:ser>
          <c:idx val="1"/>
          <c:order val="1"/>
          <c:tx>
            <c:strRef>
              <c:f>'T1'!$B$8</c:f>
              <c:strCache>
                <c:ptCount val="1"/>
                <c:pt idx="0">
                  <c:v>SMARTPHONE</c:v>
                </c:pt>
              </c:strCache>
            </c:strRef>
          </c:tx>
          <c:marker>
            <c:symbol val="none"/>
          </c:marker>
          <c:cat>
            <c:strRef>
              <c:f>'T1'!$C$6:$Q$6</c:f>
              <c:strCache>
                <c:ptCount val="15"/>
                <c:pt idx="0">
                  <c:v>Q 1 2011</c:v>
                </c:pt>
                <c:pt idx="1">
                  <c:v>Q 2 2011</c:v>
                </c:pt>
                <c:pt idx="2">
                  <c:v>Q 3 2011</c:v>
                </c:pt>
                <c:pt idx="3">
                  <c:v>Q 4 2011</c:v>
                </c:pt>
                <c:pt idx="4">
                  <c:v>Q 1 2012</c:v>
                </c:pt>
                <c:pt idx="5">
                  <c:v>Q 2 2012</c:v>
                </c:pt>
                <c:pt idx="6">
                  <c:v>Q 3 2012</c:v>
                </c:pt>
                <c:pt idx="7">
                  <c:v>Q 4 2012</c:v>
                </c:pt>
                <c:pt idx="8">
                  <c:v>Q 1 2013</c:v>
                </c:pt>
                <c:pt idx="9">
                  <c:v>Q 2 2013</c:v>
                </c:pt>
                <c:pt idx="10">
                  <c:v>Q 3 2013</c:v>
                </c:pt>
                <c:pt idx="11">
                  <c:v>Q 4 2013</c:v>
                </c:pt>
                <c:pt idx="12">
                  <c:v>Q 1 2014</c:v>
                </c:pt>
                <c:pt idx="13">
                  <c:v>Q 2 2014</c:v>
                </c:pt>
                <c:pt idx="14">
                  <c:v>Q 3 2014</c:v>
                </c:pt>
              </c:strCache>
            </c:strRef>
          </c:cat>
          <c:val>
            <c:numRef>
              <c:f>'T1'!$C$8:$Q$8</c:f>
              <c:numCache>
                <c:formatCode>0%</c:formatCode>
                <c:ptCount val="15"/>
                <c:pt idx="0">
                  <c:v>0.53</c:v>
                </c:pt>
                <c:pt idx="1">
                  <c:v>0.51</c:v>
                </c:pt>
                <c:pt idx="2">
                  <c:v>0.5</c:v>
                </c:pt>
                <c:pt idx="3">
                  <c:v>0.54</c:v>
                </c:pt>
                <c:pt idx="4">
                  <c:v>0.45</c:v>
                </c:pt>
                <c:pt idx="5">
                  <c:v>0.42</c:v>
                </c:pt>
                <c:pt idx="6">
                  <c:v>0.43</c:v>
                </c:pt>
                <c:pt idx="7">
                  <c:v>0.41</c:v>
                </c:pt>
                <c:pt idx="8">
                  <c:v>0.48</c:v>
                </c:pt>
                <c:pt idx="9">
                  <c:v>0.48</c:v>
                </c:pt>
                <c:pt idx="10">
                  <c:v>0.54</c:v>
                </c:pt>
                <c:pt idx="11">
                  <c:v>0.55</c:v>
                </c:pt>
                <c:pt idx="12">
                  <c:v>0.61</c:v>
                </c:pt>
                <c:pt idx="13">
                  <c:v>0.62</c:v>
                </c:pt>
                <c:pt idx="14">
                  <c:v>0.63</c:v>
                </c:pt>
              </c:numCache>
            </c:numRef>
          </c:val>
          <c:smooth val="0"/>
        </c:ser>
        <c:ser>
          <c:idx val="3"/>
          <c:order val="2"/>
          <c:tx>
            <c:strRef>
              <c:f>'T1'!$B$10</c:f>
              <c:strCache>
                <c:ptCount val="1"/>
                <c:pt idx="0">
                  <c:v>EREADER</c:v>
                </c:pt>
              </c:strCache>
            </c:strRef>
          </c:tx>
          <c:marker>
            <c:symbol val="none"/>
          </c:marker>
          <c:cat>
            <c:strRef>
              <c:f>'T1'!$C$6:$Q$6</c:f>
              <c:strCache>
                <c:ptCount val="15"/>
                <c:pt idx="0">
                  <c:v>Q 1 2011</c:v>
                </c:pt>
                <c:pt idx="1">
                  <c:v>Q 2 2011</c:v>
                </c:pt>
                <c:pt idx="2">
                  <c:v>Q 3 2011</c:v>
                </c:pt>
                <c:pt idx="3">
                  <c:v>Q 4 2011</c:v>
                </c:pt>
                <c:pt idx="4">
                  <c:v>Q 1 2012</c:v>
                </c:pt>
                <c:pt idx="5">
                  <c:v>Q 2 2012</c:v>
                </c:pt>
                <c:pt idx="6">
                  <c:v>Q 3 2012</c:v>
                </c:pt>
                <c:pt idx="7">
                  <c:v>Q 4 2012</c:v>
                </c:pt>
                <c:pt idx="8">
                  <c:v>Q 1 2013</c:v>
                </c:pt>
                <c:pt idx="9">
                  <c:v>Q 2 2013</c:v>
                </c:pt>
                <c:pt idx="10">
                  <c:v>Q 3 2013</c:v>
                </c:pt>
                <c:pt idx="11">
                  <c:v>Q 4 2013</c:v>
                </c:pt>
                <c:pt idx="12">
                  <c:v>Q 1 2014</c:v>
                </c:pt>
                <c:pt idx="13">
                  <c:v>Q 2 2014</c:v>
                </c:pt>
                <c:pt idx="14">
                  <c:v>Q 3 2014</c:v>
                </c:pt>
              </c:strCache>
            </c:strRef>
          </c:cat>
          <c:val>
            <c:numRef>
              <c:f>'T1'!$C$10:$Q$10</c:f>
              <c:numCache>
                <c:formatCode>0%</c:formatCode>
                <c:ptCount val="15"/>
                <c:pt idx="0">
                  <c:v>0.12</c:v>
                </c:pt>
                <c:pt idx="1">
                  <c:v>0.14</c:v>
                </c:pt>
                <c:pt idx="2">
                  <c:v>0.15</c:v>
                </c:pt>
                <c:pt idx="3">
                  <c:v>0.18</c:v>
                </c:pt>
                <c:pt idx="4">
                  <c:v>0.25</c:v>
                </c:pt>
                <c:pt idx="5">
                  <c:v>0.26</c:v>
                </c:pt>
                <c:pt idx="6">
                  <c:v>0.27</c:v>
                </c:pt>
                <c:pt idx="7">
                  <c:v>0.26</c:v>
                </c:pt>
                <c:pt idx="8">
                  <c:v>0.21</c:v>
                </c:pt>
                <c:pt idx="9">
                  <c:v>0.19</c:v>
                </c:pt>
                <c:pt idx="10">
                  <c:v>0.23</c:v>
                </c:pt>
                <c:pt idx="11">
                  <c:v>0.23</c:v>
                </c:pt>
                <c:pt idx="12">
                  <c:v>0.24</c:v>
                </c:pt>
                <c:pt idx="13">
                  <c:v>0.25</c:v>
                </c:pt>
                <c:pt idx="14">
                  <c:v>0.26</c:v>
                </c:pt>
              </c:numCache>
            </c:numRef>
          </c:val>
          <c:smooth val="0"/>
        </c:ser>
        <c:dLbls>
          <c:showLegendKey val="0"/>
          <c:showVal val="0"/>
          <c:showCatName val="0"/>
          <c:showSerName val="0"/>
          <c:showPercent val="0"/>
          <c:showBubbleSize val="0"/>
        </c:dLbls>
        <c:marker val="1"/>
        <c:smooth val="0"/>
        <c:axId val="-2138240104"/>
        <c:axId val="-2094464872"/>
      </c:lineChart>
      <c:catAx>
        <c:axId val="-2138240104"/>
        <c:scaling>
          <c:orientation val="minMax"/>
        </c:scaling>
        <c:delete val="0"/>
        <c:axPos val="b"/>
        <c:numFmt formatCode="General" sourceLinked="0"/>
        <c:majorTickMark val="out"/>
        <c:minorTickMark val="none"/>
        <c:tickLblPos val="nextTo"/>
        <c:crossAx val="-2094464872"/>
        <c:crosses val="autoZero"/>
        <c:auto val="1"/>
        <c:lblAlgn val="ctr"/>
        <c:lblOffset val="100"/>
        <c:noMultiLvlLbl val="0"/>
      </c:catAx>
      <c:valAx>
        <c:axId val="-2094464872"/>
        <c:scaling>
          <c:orientation val="minMax"/>
        </c:scaling>
        <c:delete val="0"/>
        <c:axPos val="l"/>
        <c:numFmt formatCode="0%" sourceLinked="1"/>
        <c:majorTickMark val="out"/>
        <c:minorTickMark val="none"/>
        <c:tickLblPos val="nextTo"/>
        <c:crossAx val="-2138240104"/>
        <c:crosses val="autoZero"/>
        <c:crossBetween val="between"/>
      </c:valAx>
    </c:plotArea>
    <c:legend>
      <c:legendPos val="r"/>
      <c:layout/>
      <c:overlay val="0"/>
    </c:legend>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12053082898072"/>
          <c:y val="0.02480818957656"/>
          <c:w val="0.883644122695126"/>
          <c:h val="0.830881548320273"/>
        </c:manualLayout>
      </c:layout>
      <c:barChart>
        <c:barDir val="col"/>
        <c:grouping val="stacked"/>
        <c:varyColors val="0"/>
        <c:ser>
          <c:idx val="0"/>
          <c:order val="0"/>
          <c:tx>
            <c:strRef>
              <c:f>Sheet1!$B$1</c:f>
              <c:strCache>
                <c:ptCount val="1"/>
                <c:pt idx="0">
                  <c:v>5 to 7 Days</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c:v>
                </c:pt>
                <c:pt idx="1">
                  <c:v>5 to 6</c:v>
                </c:pt>
                <c:pt idx="2">
                  <c:v>7 to 8</c:v>
                </c:pt>
                <c:pt idx="3">
                  <c:v>9 to 10</c:v>
                </c:pt>
                <c:pt idx="4">
                  <c:v>11 to 12</c:v>
                </c:pt>
              </c:strCache>
            </c:strRef>
          </c:cat>
          <c:val>
            <c:numRef>
              <c:f>Sheet1!$B$2:$B$6</c:f>
              <c:numCache>
                <c:formatCode>General</c:formatCode>
                <c:ptCount val="5"/>
                <c:pt idx="0">
                  <c:v>0.51</c:v>
                </c:pt>
                <c:pt idx="1">
                  <c:v>0.58</c:v>
                </c:pt>
                <c:pt idx="2">
                  <c:v>0.57</c:v>
                </c:pt>
                <c:pt idx="3">
                  <c:v>0.57</c:v>
                </c:pt>
                <c:pt idx="4">
                  <c:v>0.48</c:v>
                </c:pt>
              </c:numCache>
            </c:numRef>
          </c:val>
        </c:ser>
        <c:ser>
          <c:idx val="1"/>
          <c:order val="1"/>
          <c:tx>
            <c:strRef>
              <c:f>Sheet1!$C$1</c:f>
              <c:strCache>
                <c:ptCount val="1"/>
                <c:pt idx="0">
                  <c:v>3 to 4 Days</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c:v>
                </c:pt>
                <c:pt idx="1">
                  <c:v>5 to 6</c:v>
                </c:pt>
                <c:pt idx="2">
                  <c:v>7 to 8</c:v>
                </c:pt>
                <c:pt idx="3">
                  <c:v>9 to 10</c:v>
                </c:pt>
                <c:pt idx="4">
                  <c:v>11 to 12</c:v>
                </c:pt>
              </c:strCache>
            </c:strRef>
          </c:cat>
          <c:val>
            <c:numRef>
              <c:f>Sheet1!$C$2:$C$6</c:f>
              <c:numCache>
                <c:formatCode>General</c:formatCode>
                <c:ptCount val="5"/>
                <c:pt idx="0">
                  <c:v>0.25</c:v>
                </c:pt>
                <c:pt idx="1">
                  <c:v>0.31</c:v>
                </c:pt>
                <c:pt idx="2">
                  <c:v>0.32</c:v>
                </c:pt>
                <c:pt idx="3">
                  <c:v>0.29</c:v>
                </c:pt>
                <c:pt idx="4">
                  <c:v>0.27</c:v>
                </c:pt>
              </c:numCache>
            </c:numRef>
          </c:val>
        </c:ser>
        <c:dLbls>
          <c:dLblPos val="ctr"/>
          <c:showLegendKey val="0"/>
          <c:showVal val="1"/>
          <c:showCatName val="0"/>
          <c:showSerName val="0"/>
          <c:showPercent val="0"/>
          <c:showBubbleSize val="0"/>
        </c:dLbls>
        <c:gapWidth val="88"/>
        <c:overlap val="100"/>
        <c:axId val="-2062687544"/>
        <c:axId val="-2058620760"/>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1 to 2 Days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Sheet1!$A$2:$A$6</c15:sqref>
                        </c15:formulaRef>
                      </c:ext>
                    </c:extLst>
                    <c:strCache>
                      <c:ptCount val="5"/>
                      <c:pt idx="0">
                        <c:v>3 to 4</c:v>
                      </c:pt>
                      <c:pt idx="1">
                        <c:v>5 to 6</c:v>
                      </c:pt>
                      <c:pt idx="2">
                        <c:v>7 to 8</c:v>
                      </c:pt>
                      <c:pt idx="3">
                        <c:v>9 to 10</c:v>
                      </c:pt>
                      <c:pt idx="4">
                        <c:v>11 to 12</c:v>
                      </c:pt>
                    </c:strCache>
                  </c:strRef>
                </c:cat>
                <c:val>
                  <c:numRef>
                    <c:extLst>
                      <c:ext uri="{02D57815-91ED-43cb-92C2-25804820EDAC}">
                        <c15:formulaRef>
                          <c15:sqref>Sheet1!$D$2:$D$6</c15:sqref>
                        </c15:formulaRef>
                      </c:ext>
                    </c:extLst>
                    <c:numCache>
                      <c:formatCode>General</c:formatCode>
                      <c:ptCount val="5"/>
                      <c:pt idx="0">
                        <c:v>0.13</c:v>
                      </c:pt>
                      <c:pt idx="1">
                        <c:v>0.09</c:v>
                      </c:pt>
                      <c:pt idx="2">
                        <c:v>0.09</c:v>
                      </c:pt>
                      <c:pt idx="3">
                        <c:v>0.11</c:v>
                      </c:pt>
                      <c:pt idx="4">
                        <c:v>0.19</c:v>
                      </c:pt>
                    </c:numCache>
                  </c:numRef>
                </c:val>
              </c15:ser>
            </c15:filteredBarSeries>
            <c15:filteredBarSeries>
              <c15:ser>
                <c:idx val="3"/>
                <c:order val="3"/>
                <c:tx>
                  <c:strRef>
                    <c:extLst>
                      <c:ext xmlns:c15="http://schemas.microsoft.com/office/drawing/2012/chart" uri="{02D57815-91ED-43cb-92C2-25804820EDAC}">
                        <c15:formulaRef>
                          <c15:sqref>Sheet1!$E$1</c15:sqref>
                        </c15:formulaRef>
                      </c:ext>
                    </c:extLst>
                    <c:strCache>
                      <c:ptCount val="1"/>
                      <c:pt idx="0">
                        <c:v>Less Than 1 Day</c:v>
                      </c:pt>
                    </c:strCache>
                  </c:strRef>
                </c:tx>
                <c:spPr>
                  <a:solidFill>
                    <a:srgbClr val="8DC63F"/>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ormulaRef>
                          <c15:sqref>Sheet1!$A$2:$A$6</c15:sqref>
                        </c15:formulaRef>
                      </c:ext>
                    </c:extLst>
                    <c:strCache>
                      <c:ptCount val="5"/>
                      <c:pt idx="0">
                        <c:v>3 to 4</c:v>
                      </c:pt>
                      <c:pt idx="1">
                        <c:v>5 to 6</c:v>
                      </c:pt>
                      <c:pt idx="2">
                        <c:v>7 to 8</c:v>
                      </c:pt>
                      <c:pt idx="3">
                        <c:v>9 to 10</c:v>
                      </c:pt>
                      <c:pt idx="4">
                        <c:v>11 to 12</c:v>
                      </c:pt>
                    </c:strCache>
                  </c:strRef>
                </c:cat>
                <c:val>
                  <c:numRef>
                    <c:extLst>
                      <c:ext xmlns:c15="http://schemas.microsoft.com/office/drawing/2012/chart" uri="{02D57815-91ED-43cb-92C2-25804820EDAC}">
                        <c15:formulaRef>
                          <c15:sqref>Sheet1!$E$2:$E$6</c15:sqref>
                        </c15:formulaRef>
                      </c:ext>
                    </c:extLst>
                    <c:numCache>
                      <c:formatCode>General</c:formatCode>
                      <c:ptCount val="5"/>
                      <c:pt idx="0">
                        <c:v>0.11</c:v>
                      </c:pt>
                      <c:pt idx="1">
                        <c:v>0.02</c:v>
                      </c:pt>
                      <c:pt idx="2">
                        <c:v>0.03</c:v>
                      </c:pt>
                      <c:pt idx="3">
                        <c:v>0.02</c:v>
                      </c:pt>
                      <c:pt idx="4">
                        <c:v>0.06</c:v>
                      </c:pt>
                    </c:numCache>
                  </c:numRef>
                </c:val>
              </c15:ser>
            </c15:filteredBarSeries>
          </c:ext>
        </c:extLst>
      </c:barChart>
      <c:catAx>
        <c:axId val="-20626875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2058620760"/>
        <c:crosses val="autoZero"/>
        <c:auto val="1"/>
        <c:lblAlgn val="ctr"/>
        <c:lblOffset val="100"/>
        <c:noMultiLvlLbl val="0"/>
      </c:catAx>
      <c:valAx>
        <c:axId val="-2058620760"/>
        <c:scaling>
          <c:orientation val="minMax"/>
          <c:max val="0.9"/>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2062687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Sheet2!$B$1</c:f>
              <c:strCache>
                <c:ptCount val="1"/>
                <c:pt idx="0">
                  <c:v>Child 0-6</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Sheet2!$A$3:$A$8</c:f>
              <c:strCache>
                <c:ptCount val="6"/>
                <c:pt idx="0">
                  <c:v>1 - 2</c:v>
                </c:pt>
                <c:pt idx="1">
                  <c:v>3 - 4</c:v>
                </c:pt>
                <c:pt idx="2">
                  <c:v>5 - 6</c:v>
                </c:pt>
                <c:pt idx="3">
                  <c:v>7 - 8</c:v>
                </c:pt>
                <c:pt idx="4">
                  <c:v>9 - 10</c:v>
                </c:pt>
                <c:pt idx="5">
                  <c:v>11 - 12</c:v>
                </c:pt>
              </c:strCache>
              <c:extLst>
                <c:ext xmlns:c15="http://schemas.microsoft.com/office/drawing/2012/chart" uri="{02D57815-91ED-43cb-92C2-25804820EDAC}">
                  <c15:fullRef>
                    <c15:sqref>Sheet2!$A$2:$A$8</c15:sqref>
                  </c15:fullRef>
                </c:ext>
              </c:extLst>
            </c:strRef>
          </c:cat>
          <c:val>
            <c:numRef>
              <c:f>Sheet2!$B$3:$B$8</c:f>
              <c:numCache>
                <c:formatCode>0.0%</c:formatCode>
                <c:ptCount val="6"/>
                <c:pt idx="0">
                  <c:v>0.187</c:v>
                </c:pt>
                <c:pt idx="1">
                  <c:v>0.289</c:v>
                </c:pt>
                <c:pt idx="2">
                  <c:v>0.298</c:v>
                </c:pt>
                <c:pt idx="3">
                  <c:v>0.129</c:v>
                </c:pt>
                <c:pt idx="4">
                  <c:v>0.073</c:v>
                </c:pt>
                <c:pt idx="5">
                  <c:v>0.022</c:v>
                </c:pt>
              </c:numCache>
              <c:extLst>
                <c:ext xmlns:c15="http://schemas.microsoft.com/office/drawing/2012/chart" uri="{02D57815-91ED-43cb-92C2-25804820EDAC}">
                  <c15:fullRef>
                    <c15:sqref>Sheet2!$B$2:$B$8</c15:sqref>
                  </c15:fullRef>
                </c:ext>
              </c:extLst>
            </c:numRef>
          </c:val>
        </c:ser>
        <c:ser>
          <c:idx val="1"/>
          <c:order val="1"/>
          <c:tx>
            <c:strRef>
              <c:f>Sheet2!$C$1</c:f>
              <c:strCache>
                <c:ptCount val="1"/>
                <c:pt idx="0">
                  <c:v>Child 7-12 </c:v>
                </c:pt>
              </c:strCache>
            </c:strRef>
          </c:tx>
          <c:spPr>
            <a:solidFill>
              <a:schemeClr val="accent2"/>
            </a:solidFill>
            <a:ln>
              <a:noFill/>
            </a:ln>
            <a:effectLst/>
          </c:spPr>
          <c:invertIfNegative val="0"/>
          <c:dLbls>
            <c:dLbl>
              <c:idx val="0"/>
              <c:layout>
                <c:manualLayout>
                  <c:x val="0.0229445506692161"/>
                  <c:y val="0.0"/>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Sheet2!$A$3:$A$8</c:f>
              <c:strCache>
                <c:ptCount val="6"/>
                <c:pt idx="0">
                  <c:v>1 - 2</c:v>
                </c:pt>
                <c:pt idx="1">
                  <c:v>3 - 4</c:v>
                </c:pt>
                <c:pt idx="2">
                  <c:v>5 - 6</c:v>
                </c:pt>
                <c:pt idx="3">
                  <c:v>7 - 8</c:v>
                </c:pt>
                <c:pt idx="4">
                  <c:v>9 - 10</c:v>
                </c:pt>
                <c:pt idx="5">
                  <c:v>11 - 12</c:v>
                </c:pt>
              </c:strCache>
              <c:extLst>
                <c:ext xmlns:c15="http://schemas.microsoft.com/office/drawing/2012/chart" uri="{02D57815-91ED-43cb-92C2-25804820EDAC}">
                  <c15:fullRef>
                    <c15:sqref>Sheet2!$A$2:$A$8</c15:sqref>
                  </c15:fullRef>
                </c:ext>
              </c:extLst>
            </c:strRef>
          </c:cat>
          <c:val>
            <c:numRef>
              <c:f>Sheet2!$C$3:$C$8</c:f>
              <c:numCache>
                <c:formatCode>0.0%</c:formatCode>
                <c:ptCount val="6"/>
                <c:pt idx="0">
                  <c:v>0.034</c:v>
                </c:pt>
                <c:pt idx="1">
                  <c:v>0.094</c:v>
                </c:pt>
                <c:pt idx="2">
                  <c:v>0.264</c:v>
                </c:pt>
                <c:pt idx="3">
                  <c:v>0.291</c:v>
                </c:pt>
                <c:pt idx="4">
                  <c:v>0.252</c:v>
                </c:pt>
                <c:pt idx="5">
                  <c:v>0.065</c:v>
                </c:pt>
              </c:numCache>
              <c:extLst>
                <c:ext xmlns:c15="http://schemas.microsoft.com/office/drawing/2012/chart" uri="{02D57815-91ED-43cb-92C2-25804820EDAC}">
                  <c15:fullRef>
                    <c15:sqref>Sheet2!$C$2:$C$8</c15:sqref>
                  </c15:fullRef>
                </c:ext>
              </c:extLst>
            </c:numRef>
          </c:val>
          <c:extLst/>
        </c:ser>
        <c:dLbls>
          <c:showLegendKey val="0"/>
          <c:showVal val="0"/>
          <c:showCatName val="0"/>
          <c:showSerName val="0"/>
          <c:showPercent val="0"/>
          <c:showBubbleSize val="0"/>
        </c:dLbls>
        <c:gapWidth val="219"/>
        <c:overlap val="-27"/>
        <c:axId val="-2117011416"/>
        <c:axId val="-2117007992"/>
      </c:barChart>
      <c:catAx>
        <c:axId val="-2117011416"/>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bg1">
                <a:lumMod val="65000"/>
              </a:schemeClr>
            </a:solidFill>
            <a:round/>
          </a:ln>
          <a:effectLst/>
        </c:spPr>
        <c:txPr>
          <a:bodyPr rot="-60000000" spcFirstLastPara="1" vertOverflow="ellipsis" vert="horz" wrap="square" anchor="ctr" anchorCtr="1"/>
          <a:lstStyle/>
          <a:p>
            <a:pPr algn="ctr">
              <a:defRPr lang="en-US" sz="1200" b="0" i="0" u="none" strike="noStrike" kern="1200" baseline="0">
                <a:solidFill>
                  <a:schemeClr val="tx1">
                    <a:lumMod val="65000"/>
                    <a:lumOff val="35000"/>
                  </a:schemeClr>
                </a:solidFill>
                <a:latin typeface="+mn-lt"/>
                <a:ea typeface="+mn-ea"/>
                <a:cs typeface="+mn-cs"/>
              </a:defRPr>
            </a:pPr>
            <a:endParaRPr lang="en-US"/>
          </a:p>
        </c:txPr>
        <c:crossAx val="-2117007992"/>
        <c:crosses val="autoZero"/>
        <c:auto val="1"/>
        <c:lblAlgn val="ctr"/>
        <c:lblOffset val="100"/>
        <c:noMultiLvlLbl val="0"/>
      </c:catAx>
      <c:valAx>
        <c:axId val="-211700799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lgn="ctr">
              <a:defRPr lang="en-US" sz="1200" b="0" i="0" u="none" strike="noStrike" kern="1200" baseline="0">
                <a:solidFill>
                  <a:schemeClr val="tx1">
                    <a:lumMod val="65000"/>
                    <a:lumOff val="35000"/>
                  </a:schemeClr>
                </a:solidFill>
                <a:latin typeface="+mn-lt"/>
                <a:ea typeface="+mn-ea"/>
                <a:cs typeface="+mn-cs"/>
              </a:defRPr>
            </a:pPr>
            <a:endParaRPr lang="en-US"/>
          </a:p>
        </c:txPr>
        <c:crossAx val="-21170114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lgn="ctr">
            <a:defRPr lang="en-US"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611717967072298"/>
          <c:y val="0.0227574066517736"/>
          <c:w val="0.850184204247196"/>
          <c:h val="0.923417221731332"/>
        </c:manualLayout>
      </c:layout>
      <c:barChart>
        <c:barDir val="col"/>
        <c:grouping val="clustered"/>
        <c:varyColors val="0"/>
        <c:ser>
          <c:idx val="0"/>
          <c:order val="0"/>
          <c:tx>
            <c:strRef>
              <c:f>Sheet1!$B$1</c:f>
              <c:strCache>
                <c:ptCount val="1"/>
                <c:pt idx="0">
                  <c:v>2010</c:v>
                </c:pt>
              </c:strCache>
            </c:strRef>
          </c:tx>
          <c:invertIfNegative val="0"/>
          <c:cat>
            <c:strRef>
              <c:f>Sheet1!$A$2:$A$5</c:f>
              <c:strCache>
                <c:ptCount val="4"/>
                <c:pt idx="0">
                  <c:v>Adult &amp; Juvenile e</c:v>
                </c:pt>
                <c:pt idx="1">
                  <c:v>Juvenile e</c:v>
                </c:pt>
                <c:pt idx="2">
                  <c:v>YA e</c:v>
                </c:pt>
                <c:pt idx="3">
                  <c:v>Children's e</c:v>
                </c:pt>
              </c:strCache>
            </c:strRef>
          </c:cat>
          <c:val>
            <c:numRef>
              <c:f>Sheet1!$B$2:$B$5</c:f>
              <c:numCache>
                <c:formatCode>0%</c:formatCode>
                <c:ptCount val="4"/>
                <c:pt idx="0">
                  <c:v>0.04</c:v>
                </c:pt>
                <c:pt idx="1">
                  <c:v>0.02</c:v>
                </c:pt>
                <c:pt idx="2">
                  <c:v>0.03</c:v>
                </c:pt>
                <c:pt idx="3">
                  <c:v>0.01</c:v>
                </c:pt>
              </c:numCache>
            </c:numRef>
          </c:val>
        </c:ser>
        <c:ser>
          <c:idx val="1"/>
          <c:order val="1"/>
          <c:tx>
            <c:strRef>
              <c:f>Sheet1!$C$1</c:f>
              <c:strCache>
                <c:ptCount val="1"/>
                <c:pt idx="0">
                  <c:v>2011</c:v>
                </c:pt>
              </c:strCache>
            </c:strRef>
          </c:tx>
          <c:invertIfNegative val="0"/>
          <c:cat>
            <c:strRef>
              <c:f>Sheet1!$A$2:$A$5</c:f>
              <c:strCache>
                <c:ptCount val="4"/>
                <c:pt idx="0">
                  <c:v>Adult &amp; Juvenile e</c:v>
                </c:pt>
                <c:pt idx="1">
                  <c:v>Juvenile e</c:v>
                </c:pt>
                <c:pt idx="2">
                  <c:v>YA e</c:v>
                </c:pt>
                <c:pt idx="3">
                  <c:v>Children's e</c:v>
                </c:pt>
              </c:strCache>
            </c:strRef>
          </c:cat>
          <c:val>
            <c:numRef>
              <c:f>Sheet1!$C$2:$C$5</c:f>
              <c:numCache>
                <c:formatCode>0%</c:formatCode>
                <c:ptCount val="4"/>
                <c:pt idx="0">
                  <c:v>0.15</c:v>
                </c:pt>
                <c:pt idx="1">
                  <c:v>0.07</c:v>
                </c:pt>
                <c:pt idx="2">
                  <c:v>0.14</c:v>
                </c:pt>
                <c:pt idx="3">
                  <c:v>0.02</c:v>
                </c:pt>
              </c:numCache>
            </c:numRef>
          </c:val>
        </c:ser>
        <c:ser>
          <c:idx val="2"/>
          <c:order val="2"/>
          <c:tx>
            <c:strRef>
              <c:f>Sheet1!$D$1</c:f>
              <c:strCache>
                <c:ptCount val="1"/>
                <c:pt idx="0">
                  <c:v>2012</c:v>
                </c:pt>
              </c:strCache>
            </c:strRef>
          </c:tx>
          <c:spPr>
            <a:solidFill>
              <a:srgbClr val="8DC63F"/>
            </a:solidFill>
          </c:spPr>
          <c:invertIfNegative val="0"/>
          <c:cat>
            <c:strRef>
              <c:f>Sheet1!$A$2:$A$5</c:f>
              <c:strCache>
                <c:ptCount val="4"/>
                <c:pt idx="0">
                  <c:v>Adult &amp; Juvenile e</c:v>
                </c:pt>
                <c:pt idx="1">
                  <c:v>Juvenile e</c:v>
                </c:pt>
                <c:pt idx="2">
                  <c:v>YA e</c:v>
                </c:pt>
                <c:pt idx="3">
                  <c:v>Children's e</c:v>
                </c:pt>
              </c:strCache>
            </c:strRef>
          </c:cat>
          <c:val>
            <c:numRef>
              <c:f>Sheet1!$D$2:$D$5</c:f>
              <c:numCache>
                <c:formatCode>0%</c:formatCode>
                <c:ptCount val="4"/>
                <c:pt idx="0">
                  <c:v>0.25</c:v>
                </c:pt>
                <c:pt idx="1">
                  <c:v>0.15</c:v>
                </c:pt>
                <c:pt idx="2">
                  <c:v>0.25</c:v>
                </c:pt>
                <c:pt idx="3">
                  <c:v>0.04</c:v>
                </c:pt>
              </c:numCache>
            </c:numRef>
          </c:val>
        </c:ser>
        <c:ser>
          <c:idx val="3"/>
          <c:order val="3"/>
          <c:tx>
            <c:strRef>
              <c:f>Sheet1!$E$1</c:f>
              <c:strCache>
                <c:ptCount val="1"/>
                <c:pt idx="0">
                  <c:v>2013</c:v>
                </c:pt>
              </c:strCache>
            </c:strRef>
          </c:tx>
          <c:invertIfNegative val="0"/>
          <c:cat>
            <c:strRef>
              <c:f>Sheet1!$A$2:$A$5</c:f>
              <c:strCache>
                <c:ptCount val="4"/>
                <c:pt idx="0">
                  <c:v>Adult &amp; Juvenile e</c:v>
                </c:pt>
                <c:pt idx="1">
                  <c:v>Juvenile e</c:v>
                </c:pt>
                <c:pt idx="2">
                  <c:v>YA e</c:v>
                </c:pt>
                <c:pt idx="3">
                  <c:v>Children's e</c:v>
                </c:pt>
              </c:strCache>
            </c:strRef>
          </c:cat>
          <c:val>
            <c:numRef>
              <c:f>Sheet1!$E$2:$E$5</c:f>
              <c:numCache>
                <c:formatCode>0%</c:formatCode>
                <c:ptCount val="4"/>
                <c:pt idx="0">
                  <c:v>0.25</c:v>
                </c:pt>
                <c:pt idx="1">
                  <c:v>0.14</c:v>
                </c:pt>
                <c:pt idx="2">
                  <c:v>0.24</c:v>
                </c:pt>
                <c:pt idx="3">
                  <c:v>0.07</c:v>
                </c:pt>
              </c:numCache>
            </c:numRef>
          </c:val>
        </c:ser>
        <c:ser>
          <c:idx val="4"/>
          <c:order val="4"/>
          <c:tx>
            <c:strRef>
              <c:f>Sheet1!$F$1</c:f>
              <c:strCache>
                <c:ptCount val="1"/>
                <c:pt idx="0">
                  <c:v>2014</c:v>
                </c:pt>
              </c:strCache>
            </c:strRef>
          </c:tx>
          <c:spPr>
            <a:solidFill>
              <a:srgbClr val="A53895"/>
            </a:solidFill>
          </c:spPr>
          <c:invertIfNegative val="0"/>
          <c:dLbls>
            <c:txPr>
              <a:bodyPr/>
              <a:lstStyle/>
              <a:p>
                <a:pPr>
                  <a:defRPr sz="1400" b="1" i="0"/>
                </a:pPr>
                <a:endParaRPr lang="en-US"/>
              </a:p>
            </c:txPr>
            <c:dLblPos val="outEnd"/>
            <c:showLegendKey val="0"/>
            <c:showVal val="1"/>
            <c:showCatName val="0"/>
            <c:showSerName val="0"/>
            <c:showPercent val="0"/>
            <c:showBubbleSize val="0"/>
            <c:showLeaderLines val="0"/>
          </c:dLbls>
          <c:cat>
            <c:strRef>
              <c:f>Sheet1!$A$2:$A$5</c:f>
              <c:strCache>
                <c:ptCount val="4"/>
                <c:pt idx="0">
                  <c:v>Adult &amp; Juvenile e</c:v>
                </c:pt>
                <c:pt idx="1">
                  <c:v>Juvenile e</c:v>
                </c:pt>
                <c:pt idx="2">
                  <c:v>YA e</c:v>
                </c:pt>
                <c:pt idx="3">
                  <c:v>Children's e</c:v>
                </c:pt>
              </c:strCache>
            </c:strRef>
          </c:cat>
          <c:val>
            <c:numRef>
              <c:f>Sheet1!$F$2:$F$5</c:f>
              <c:numCache>
                <c:formatCode>0%</c:formatCode>
                <c:ptCount val="4"/>
                <c:pt idx="0">
                  <c:v>0.26</c:v>
                </c:pt>
                <c:pt idx="1">
                  <c:v>0.2</c:v>
                </c:pt>
                <c:pt idx="2">
                  <c:v>0.29</c:v>
                </c:pt>
                <c:pt idx="3">
                  <c:v>0.1</c:v>
                </c:pt>
              </c:numCache>
            </c:numRef>
          </c:val>
        </c:ser>
        <c:dLbls>
          <c:showLegendKey val="0"/>
          <c:showVal val="0"/>
          <c:showCatName val="0"/>
          <c:showSerName val="0"/>
          <c:showPercent val="0"/>
          <c:showBubbleSize val="0"/>
        </c:dLbls>
        <c:gapWidth val="280"/>
        <c:overlap val="-39"/>
        <c:axId val="-2118608728"/>
        <c:axId val="-2118326136"/>
      </c:barChart>
      <c:catAx>
        <c:axId val="-2118608728"/>
        <c:scaling>
          <c:orientation val="minMax"/>
        </c:scaling>
        <c:delete val="1"/>
        <c:axPos val="b"/>
        <c:numFmt formatCode="General" sourceLinked="0"/>
        <c:majorTickMark val="out"/>
        <c:minorTickMark val="none"/>
        <c:tickLblPos val="nextTo"/>
        <c:crossAx val="-2118326136"/>
        <c:crosses val="autoZero"/>
        <c:auto val="1"/>
        <c:lblAlgn val="ctr"/>
        <c:lblOffset val="100"/>
        <c:noMultiLvlLbl val="0"/>
      </c:catAx>
      <c:valAx>
        <c:axId val="-2118326136"/>
        <c:scaling>
          <c:orientation val="minMax"/>
        </c:scaling>
        <c:delete val="0"/>
        <c:axPos val="l"/>
        <c:numFmt formatCode="0%" sourceLinked="1"/>
        <c:majorTickMark val="out"/>
        <c:minorTickMark val="none"/>
        <c:tickLblPos val="nextTo"/>
        <c:crossAx val="-2118608728"/>
        <c:crosses val="autoZero"/>
        <c:crossBetween val="between"/>
      </c:valAx>
    </c:plotArea>
    <c:legend>
      <c:legendPos val="r"/>
      <c:layout/>
      <c:overlay val="0"/>
    </c:legend>
    <c:plotVisOnly val="1"/>
    <c:dispBlanksAs val="gap"/>
    <c:showDLblsOverMax val="0"/>
  </c:chart>
  <c:txPr>
    <a:bodyPr/>
    <a:lstStyle/>
    <a:p>
      <a:pPr>
        <a:defRPr sz="12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 eBook Trended'!$B$7</c:f>
              <c:strCache>
                <c:ptCount val="1"/>
                <c:pt idx="0">
                  <c:v>Unweighted Base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 eBook Trended'!$C$6:$L$6</c:f>
              <c:strCache>
                <c:ptCount val="8"/>
                <c:pt idx="0">
                  <c:v>Q1 '13</c:v>
                </c:pt>
                <c:pt idx="1">
                  <c:v>Q2 '13</c:v>
                </c:pt>
                <c:pt idx="2">
                  <c:v>Q3 '13</c:v>
                </c:pt>
                <c:pt idx="3">
                  <c:v>Q4 '13</c:v>
                </c:pt>
                <c:pt idx="4">
                  <c:v>Q1 '14</c:v>
                </c:pt>
                <c:pt idx="5">
                  <c:v>Q2 '14</c:v>
                </c:pt>
                <c:pt idx="6">
                  <c:v>Q3 '14</c:v>
                </c:pt>
                <c:pt idx="7">
                  <c:v>Q4 '14</c:v>
                </c:pt>
              </c:strCache>
            </c:strRef>
          </c:cat>
          <c:val>
            <c:numRef>
              <c:f>'% eBook Trended'!$C$7:$L$7</c:f>
            </c:numRef>
          </c:val>
          <c:smooth val="0"/>
        </c:ser>
        <c:ser>
          <c:idx val="1"/>
          <c:order val="1"/>
          <c:tx>
            <c:strRef>
              <c:f>'% eBook Trended'!$B$8</c:f>
              <c:strCache>
                <c:ptCount val="1"/>
                <c:pt idx="0">
                  <c:v>Base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 eBook Trended'!$C$6:$L$6</c:f>
              <c:strCache>
                <c:ptCount val="8"/>
                <c:pt idx="0">
                  <c:v>Q1 '13</c:v>
                </c:pt>
                <c:pt idx="1">
                  <c:v>Q2 '13</c:v>
                </c:pt>
                <c:pt idx="2">
                  <c:v>Q3 '13</c:v>
                </c:pt>
                <c:pt idx="3">
                  <c:v>Q4 '13</c:v>
                </c:pt>
                <c:pt idx="4">
                  <c:v>Q1 '14</c:v>
                </c:pt>
                <c:pt idx="5">
                  <c:v>Q2 '14</c:v>
                </c:pt>
                <c:pt idx="6">
                  <c:v>Q3 '14</c:v>
                </c:pt>
                <c:pt idx="7">
                  <c:v>Q4 '14</c:v>
                </c:pt>
              </c:strCache>
            </c:strRef>
          </c:cat>
          <c:val>
            <c:numRef>
              <c:f>'% eBook Trended'!$C$8:$L$8</c:f>
            </c:numRef>
          </c:val>
          <c:smooth val="0"/>
        </c:ser>
        <c:ser>
          <c:idx val="2"/>
          <c:order val="2"/>
          <c:tx>
            <c:strRef>
              <c:f>'% eBook Trended'!$B$9</c:f>
              <c:strCache>
                <c:ptCount val="1"/>
                <c:pt idx="0">
                  <c:v>Children's books</c:v>
                </c:pt>
              </c:strCache>
            </c:strRef>
          </c:tx>
          <c:spPr>
            <a:ln w="38100" cap="rnd">
              <a:solidFill>
                <a:schemeClr val="accent1"/>
              </a:solidFill>
              <a:round/>
            </a:ln>
            <a:effectLst/>
          </c:spPr>
          <c:marker>
            <c:symbol val="square"/>
            <c:size val="5"/>
            <c:spPr>
              <a:solidFill>
                <a:schemeClr val="accent1"/>
              </a:solidFill>
              <a:ln w="38100">
                <a:solidFill>
                  <a:schemeClr val="accent1"/>
                </a:solidFill>
              </a:ln>
              <a:effectLst/>
            </c:spPr>
          </c:marker>
          <c:dLbls>
            <c:dLbl>
              <c:idx val="0"/>
              <c:layout>
                <c:manualLayout>
                  <c:x val="-0.00158911772184083"/>
                  <c:y val="-0.0482768865121807"/>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47673531655225"/>
                  <c:y val="-0.0445632798573975"/>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317823544368167"/>
                  <c:y val="-0.037136066547831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158911772184083"/>
                  <c:y val="-0.0185680332739156"/>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0158911772184095"/>
                  <c:y val="-0.02228163992869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
                  <c:y val="0.033422459893048"/>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 eBook Trended'!$C$6:$L$6</c:f>
              <c:strCache>
                <c:ptCount val="8"/>
                <c:pt idx="0">
                  <c:v>Q1 '13</c:v>
                </c:pt>
                <c:pt idx="1">
                  <c:v>Q2 '13</c:v>
                </c:pt>
                <c:pt idx="2">
                  <c:v>Q3 '13</c:v>
                </c:pt>
                <c:pt idx="3">
                  <c:v>Q4 '13</c:v>
                </c:pt>
                <c:pt idx="4">
                  <c:v>Q1 '14</c:v>
                </c:pt>
                <c:pt idx="5">
                  <c:v>Q2 '14</c:v>
                </c:pt>
                <c:pt idx="6">
                  <c:v>Q3 '14</c:v>
                </c:pt>
                <c:pt idx="7">
                  <c:v>Q4 '14</c:v>
                </c:pt>
              </c:strCache>
            </c:strRef>
          </c:cat>
          <c:val>
            <c:numRef>
              <c:f>'% eBook Trended'!$C$9:$L$9</c:f>
              <c:numCache>
                <c:formatCode>0%</c:formatCode>
                <c:ptCount val="8"/>
                <c:pt idx="0">
                  <c:v>0.05</c:v>
                </c:pt>
                <c:pt idx="1">
                  <c:v>0.06</c:v>
                </c:pt>
                <c:pt idx="2">
                  <c:v>0.08</c:v>
                </c:pt>
                <c:pt idx="3">
                  <c:v>0.07</c:v>
                </c:pt>
                <c:pt idx="4">
                  <c:v>0.14</c:v>
                </c:pt>
                <c:pt idx="5">
                  <c:v>0.12</c:v>
                </c:pt>
                <c:pt idx="6">
                  <c:v>0.1</c:v>
                </c:pt>
                <c:pt idx="7">
                  <c:v>0.1</c:v>
                </c:pt>
              </c:numCache>
            </c:numRef>
          </c:val>
          <c:smooth val="0"/>
        </c:ser>
        <c:ser>
          <c:idx val="3"/>
          <c:order val="3"/>
          <c:tx>
            <c:strRef>
              <c:f>'% eBook Trended'!$B$10</c:f>
              <c:strCache>
                <c:ptCount val="1"/>
                <c:pt idx="0">
                  <c:v>All books</c:v>
                </c:pt>
              </c:strCache>
            </c:strRef>
          </c:tx>
          <c:spPr>
            <a:ln w="38100" cap="rnd">
              <a:solidFill>
                <a:schemeClr val="accent2"/>
              </a:solidFill>
              <a:round/>
            </a:ln>
            <a:effectLst/>
          </c:spPr>
          <c:marker>
            <c:symbol val="diamond"/>
            <c:size val="5"/>
            <c:spPr>
              <a:solidFill>
                <a:schemeClr val="accent2"/>
              </a:solidFill>
              <a:ln w="38100">
                <a:solidFill>
                  <a:schemeClr val="accent2"/>
                </a:solidFill>
              </a:ln>
              <a:effectLst/>
            </c:spPr>
          </c:marker>
          <c:dLbls>
            <c:dLbl>
              <c:idx val="0"/>
              <c:layout>
                <c:manualLayout>
                  <c:x val="-0.00158911772184083"/>
                  <c:y val="-0.0334224598930481"/>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158911772184083"/>
                  <c:y val="-0.0111408199643494"/>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82669766957437E-17"/>
                  <c:y val="-0.0185680332739156"/>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158911772184083"/>
                  <c:y val="-0.029708853238265"/>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0158911772184095"/>
                  <c:y val="-0.033422459893048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
                  <c:y val="0.040849673202614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 eBook Trended'!$C$6:$L$6</c:f>
              <c:strCache>
                <c:ptCount val="8"/>
                <c:pt idx="0">
                  <c:v>Q1 '13</c:v>
                </c:pt>
                <c:pt idx="1">
                  <c:v>Q2 '13</c:v>
                </c:pt>
                <c:pt idx="2">
                  <c:v>Q3 '13</c:v>
                </c:pt>
                <c:pt idx="3">
                  <c:v>Q4 '13</c:v>
                </c:pt>
                <c:pt idx="4">
                  <c:v>Q1 '14</c:v>
                </c:pt>
                <c:pt idx="5">
                  <c:v>Q2 '14</c:v>
                </c:pt>
                <c:pt idx="6">
                  <c:v>Q3 '14</c:v>
                </c:pt>
                <c:pt idx="7">
                  <c:v>Q4 '14</c:v>
                </c:pt>
              </c:strCache>
            </c:strRef>
          </c:cat>
          <c:val>
            <c:numRef>
              <c:f>'% eBook Trended'!$C$10:$L$10</c:f>
              <c:numCache>
                <c:formatCode>0%</c:formatCode>
                <c:ptCount val="8"/>
                <c:pt idx="0">
                  <c:v>0.23</c:v>
                </c:pt>
                <c:pt idx="1">
                  <c:v>0.22</c:v>
                </c:pt>
                <c:pt idx="2">
                  <c:v>0.2</c:v>
                </c:pt>
                <c:pt idx="3">
                  <c:v>0.18</c:v>
                </c:pt>
                <c:pt idx="4">
                  <c:v>0.24</c:v>
                </c:pt>
                <c:pt idx="5">
                  <c:v>0.22</c:v>
                </c:pt>
                <c:pt idx="6">
                  <c:v>0.19</c:v>
                </c:pt>
                <c:pt idx="7">
                  <c:v>0.19</c:v>
                </c:pt>
              </c:numCache>
            </c:numRef>
          </c:val>
          <c:smooth val="0"/>
        </c:ser>
        <c:dLbls>
          <c:showLegendKey val="0"/>
          <c:showVal val="0"/>
          <c:showCatName val="0"/>
          <c:showSerName val="0"/>
          <c:showPercent val="0"/>
          <c:showBubbleSize val="0"/>
        </c:dLbls>
        <c:marker val="1"/>
        <c:smooth val="0"/>
        <c:axId val="-2096395960"/>
        <c:axId val="-2096392184"/>
      </c:lineChart>
      <c:catAx>
        <c:axId val="-2096395960"/>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2096392184"/>
        <c:crosses val="autoZero"/>
        <c:auto val="1"/>
        <c:lblAlgn val="ctr"/>
        <c:lblOffset val="100"/>
        <c:noMultiLvlLbl val="0"/>
      </c:catAx>
      <c:valAx>
        <c:axId val="-2096392184"/>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0963959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A53895"/>
              </a:solidFill>
              <a:ln w="19050">
                <a:solidFill>
                  <a:schemeClr val="lt1"/>
                </a:solidFill>
              </a:ln>
              <a:effectLst/>
            </c:spPr>
          </c:dPt>
          <c:dPt>
            <c:idx val="1"/>
            <c:bubble3D val="0"/>
            <c:spPr>
              <a:pattFill prst="dkUpDiag">
                <a:fgClr>
                  <a:schemeClr val="accent3"/>
                </a:fgClr>
                <a:bgClr>
                  <a:schemeClr val="accent5">
                    <a:lumMod val="20000"/>
                    <a:lumOff val="80000"/>
                  </a:schemeClr>
                </a:bgClr>
              </a:pattFill>
              <a:ln w="19050">
                <a:solidFill>
                  <a:schemeClr val="lt1"/>
                </a:solidFill>
              </a:ln>
              <a:effectLst/>
            </c:spPr>
          </c:dPt>
          <c:cat>
            <c:strRef>
              <c:f>Sheet1!$A$2:$A$3</c:f>
              <c:strCache>
                <c:ptCount val="2"/>
                <c:pt idx="0">
                  <c:v>ebook</c:v>
                </c:pt>
                <c:pt idx="1">
                  <c:v>not</c:v>
                </c:pt>
              </c:strCache>
            </c:strRef>
          </c:cat>
          <c:val>
            <c:numRef>
              <c:f>Sheet1!$B$2:$B$3</c:f>
              <c:numCache>
                <c:formatCode>General</c:formatCode>
                <c:ptCount val="2"/>
                <c:pt idx="0">
                  <c:v>0.21</c:v>
                </c:pt>
                <c:pt idx="1">
                  <c:v>0.79</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Sheet1!$C$4</c:f>
              <c:strCache>
                <c:ptCount val="1"/>
                <c:pt idx="0">
                  <c:v>6 and under</c:v>
                </c:pt>
              </c:strCache>
            </c:strRef>
          </c:tx>
          <c:spPr>
            <a:solidFill>
              <a:schemeClr val="accent1"/>
            </a:solidFill>
          </c:spPr>
          <c:invertIfNegative val="0"/>
          <c:dPt>
            <c:idx val="0"/>
            <c:invertIfNegative val="0"/>
            <c:bubble3D val="0"/>
            <c:spPr>
              <a:solidFill>
                <a:srgbClr val="6ECFF6"/>
              </a:solidFill>
            </c:spPr>
          </c:dPt>
          <c:dPt>
            <c:idx val="1"/>
            <c:invertIfNegative val="0"/>
            <c:bubble3D val="0"/>
            <c:spPr>
              <a:solidFill>
                <a:srgbClr val="6ECFF6"/>
              </a:solidFill>
            </c:spPr>
          </c:dPt>
          <c:dPt>
            <c:idx val="2"/>
            <c:invertIfNegative val="0"/>
            <c:bubble3D val="0"/>
            <c:spPr>
              <a:solidFill>
                <a:srgbClr val="6ECFF6"/>
              </a:solidFill>
            </c:spPr>
          </c:dPt>
          <c:dPt>
            <c:idx val="3"/>
            <c:invertIfNegative val="0"/>
            <c:bubble3D val="0"/>
            <c:spPr>
              <a:solidFill>
                <a:srgbClr val="6ECFF6"/>
              </a:solidFill>
            </c:spPr>
          </c:dPt>
          <c:dPt>
            <c:idx val="4"/>
            <c:invertIfNegative val="0"/>
            <c:bubble3D val="0"/>
          </c:dPt>
          <c:dPt>
            <c:idx val="5"/>
            <c:invertIfNegative val="0"/>
            <c:bubble3D val="0"/>
            <c:spPr>
              <a:solidFill>
                <a:srgbClr val="6ECFF6"/>
              </a:solidFill>
            </c:spPr>
          </c:dPt>
          <c:dPt>
            <c:idx val="6"/>
            <c:invertIfNegative val="0"/>
            <c:bubble3D val="0"/>
            <c:spPr>
              <a:solidFill>
                <a:srgbClr val="6ECFF6"/>
              </a:solidFill>
            </c:spPr>
          </c:dPt>
          <c:dPt>
            <c:idx val="7"/>
            <c:invertIfNegative val="0"/>
            <c:bubble3D val="0"/>
            <c:spPr>
              <a:solidFill>
                <a:srgbClr val="6ECFF6"/>
              </a:solidFill>
            </c:spPr>
          </c:dPt>
          <c:dPt>
            <c:idx val="8"/>
            <c:invertIfNegative val="0"/>
            <c:bubble3D val="0"/>
            <c:spPr>
              <a:solidFill>
                <a:srgbClr val="6ECFF6"/>
              </a:solidFill>
            </c:spPr>
          </c:dPt>
          <c:dPt>
            <c:idx val="9"/>
            <c:invertIfNegative val="0"/>
            <c:bubble3D val="0"/>
            <c:spPr>
              <a:solidFill>
                <a:srgbClr val="6ECFF6"/>
              </a:solidFill>
            </c:spPr>
          </c:dPt>
          <c:dPt>
            <c:idx val="10"/>
            <c:invertIfNegative val="0"/>
            <c:bubble3D val="0"/>
            <c:spPr>
              <a:solidFill>
                <a:srgbClr val="6ECFF6"/>
              </a:solidFill>
            </c:spPr>
          </c:dPt>
          <c:dPt>
            <c:idx val="11"/>
            <c:invertIfNegative val="0"/>
            <c:bubble3D val="0"/>
            <c:spPr>
              <a:solidFill>
                <a:srgbClr val="6ECFF6"/>
              </a:solidFill>
            </c:spPr>
          </c:dPt>
          <c:dPt>
            <c:idx val="12"/>
            <c:invertIfNegative val="0"/>
            <c:bubble3D val="0"/>
          </c:dPt>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Sheet1!$B$5:$B$17</c:f>
              <c:strCache>
                <c:ptCount val="13"/>
                <c:pt idx="0">
                  <c:v>Handheld games</c:v>
                </c:pt>
                <c:pt idx="1">
                  <c:v>Online games</c:v>
                </c:pt>
                <c:pt idx="2">
                  <c:v>Kid-specific social networks like Club Penguin or Animal Jam</c:v>
                </c:pt>
                <c:pt idx="3">
                  <c:v>Video game systems</c:v>
                </c:pt>
                <c:pt idx="4">
                  <c:v>eBooks</c:v>
                </c:pt>
                <c:pt idx="5">
                  <c:v>Mobile apps</c:v>
                </c:pt>
                <c:pt idx="6">
                  <c:v>Children's magazines</c:v>
                </c:pt>
                <c:pt idx="7">
                  <c:v>Video streaming services such as Hulu or Netflix</c:v>
                </c:pt>
                <c:pt idx="8">
                  <c:v>Board games</c:v>
                </c:pt>
                <c:pt idx="9">
                  <c:v>Cable or broadcast television</c:v>
                </c:pt>
                <c:pt idx="10">
                  <c:v>Children's DVDs</c:v>
                </c:pt>
                <c:pt idx="11">
                  <c:v>Educational Websites</c:v>
                </c:pt>
                <c:pt idx="12">
                  <c:v>Print books</c:v>
                </c:pt>
              </c:strCache>
            </c:strRef>
          </c:cat>
          <c:val>
            <c:numRef>
              <c:f>Sheet1!$C$5:$C$17</c:f>
              <c:numCache>
                <c:formatCode>_(* #,##0.0_);_(* \(#,##0.0\);_(* "-"??_);_(@_)</c:formatCode>
                <c:ptCount val="13"/>
                <c:pt idx="0">
                  <c:v>4.048</c:v>
                </c:pt>
                <c:pt idx="1">
                  <c:v>4.015999999999996</c:v>
                </c:pt>
                <c:pt idx="2">
                  <c:v>4.322999999999993</c:v>
                </c:pt>
                <c:pt idx="3">
                  <c:v>3.937</c:v>
                </c:pt>
                <c:pt idx="4">
                  <c:v>4.391</c:v>
                </c:pt>
                <c:pt idx="5">
                  <c:v>4.552</c:v>
                </c:pt>
                <c:pt idx="6">
                  <c:v>4.84</c:v>
                </c:pt>
                <c:pt idx="7">
                  <c:v>4.889</c:v>
                </c:pt>
                <c:pt idx="8">
                  <c:v>5.26</c:v>
                </c:pt>
                <c:pt idx="9">
                  <c:v>5.133999999999999</c:v>
                </c:pt>
                <c:pt idx="10">
                  <c:v>5.833</c:v>
                </c:pt>
                <c:pt idx="11">
                  <c:v>5.577</c:v>
                </c:pt>
                <c:pt idx="12">
                  <c:v>7.222999999999995</c:v>
                </c:pt>
              </c:numCache>
            </c:numRef>
          </c:val>
        </c:ser>
        <c:ser>
          <c:idx val="1"/>
          <c:order val="1"/>
          <c:tx>
            <c:strRef>
              <c:f>Sheet1!$D$4</c:f>
              <c:strCache>
                <c:ptCount val="1"/>
                <c:pt idx="0">
                  <c:v>7 or older</c:v>
                </c:pt>
              </c:strCache>
            </c:strRef>
          </c:tx>
          <c:spPr>
            <a:solidFill>
              <a:schemeClr val="accent3"/>
            </a:solidFill>
          </c:spPr>
          <c:invertIfNegative val="0"/>
          <c:dPt>
            <c:idx val="0"/>
            <c:invertIfNegative val="0"/>
            <c:bubble3D val="0"/>
            <c:spPr>
              <a:solidFill>
                <a:srgbClr val="DE98D5"/>
              </a:solidFill>
            </c:spPr>
          </c:dPt>
          <c:dPt>
            <c:idx val="1"/>
            <c:invertIfNegative val="0"/>
            <c:bubble3D val="0"/>
            <c:spPr>
              <a:solidFill>
                <a:srgbClr val="DE98D5"/>
              </a:solidFill>
            </c:spPr>
          </c:dPt>
          <c:dPt>
            <c:idx val="2"/>
            <c:invertIfNegative val="0"/>
            <c:bubble3D val="0"/>
            <c:spPr>
              <a:solidFill>
                <a:srgbClr val="DE98D5"/>
              </a:solidFill>
            </c:spPr>
          </c:dPt>
          <c:dPt>
            <c:idx val="3"/>
            <c:invertIfNegative val="0"/>
            <c:bubble3D val="0"/>
            <c:spPr>
              <a:solidFill>
                <a:srgbClr val="DE98D5"/>
              </a:solidFill>
            </c:spPr>
          </c:dPt>
          <c:dPt>
            <c:idx val="4"/>
            <c:invertIfNegative val="0"/>
            <c:bubble3D val="0"/>
          </c:dPt>
          <c:dPt>
            <c:idx val="5"/>
            <c:invertIfNegative val="0"/>
            <c:bubble3D val="0"/>
            <c:spPr>
              <a:solidFill>
                <a:srgbClr val="DE98D5"/>
              </a:solidFill>
            </c:spPr>
          </c:dPt>
          <c:dPt>
            <c:idx val="6"/>
            <c:invertIfNegative val="0"/>
            <c:bubble3D val="0"/>
            <c:spPr>
              <a:solidFill>
                <a:srgbClr val="DE98D5"/>
              </a:solidFill>
            </c:spPr>
          </c:dPt>
          <c:dPt>
            <c:idx val="7"/>
            <c:invertIfNegative val="0"/>
            <c:bubble3D val="0"/>
            <c:spPr>
              <a:solidFill>
                <a:srgbClr val="DE98D5"/>
              </a:solidFill>
            </c:spPr>
          </c:dPt>
          <c:dPt>
            <c:idx val="8"/>
            <c:invertIfNegative val="0"/>
            <c:bubble3D val="0"/>
            <c:spPr>
              <a:solidFill>
                <a:srgbClr val="DE98D5"/>
              </a:solidFill>
            </c:spPr>
          </c:dPt>
          <c:dPt>
            <c:idx val="9"/>
            <c:invertIfNegative val="0"/>
            <c:bubble3D val="0"/>
            <c:spPr>
              <a:solidFill>
                <a:srgbClr val="DE98D5"/>
              </a:solidFill>
            </c:spPr>
          </c:dPt>
          <c:dPt>
            <c:idx val="10"/>
            <c:invertIfNegative val="0"/>
            <c:bubble3D val="0"/>
            <c:spPr>
              <a:solidFill>
                <a:srgbClr val="DE98D5"/>
              </a:solidFill>
            </c:spPr>
          </c:dPt>
          <c:dPt>
            <c:idx val="11"/>
            <c:invertIfNegative val="0"/>
            <c:bubble3D val="0"/>
            <c:spPr>
              <a:solidFill>
                <a:srgbClr val="DE98D5"/>
              </a:solidFill>
            </c:spPr>
          </c:dPt>
          <c:dPt>
            <c:idx val="12"/>
            <c:invertIfNegative val="0"/>
            <c:bubble3D val="0"/>
          </c:dPt>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Sheet1!$B$5:$B$17</c:f>
              <c:strCache>
                <c:ptCount val="13"/>
                <c:pt idx="0">
                  <c:v>Handheld games</c:v>
                </c:pt>
                <c:pt idx="1">
                  <c:v>Online games</c:v>
                </c:pt>
                <c:pt idx="2">
                  <c:v>Kid-specific social networks like Club Penguin or Animal Jam</c:v>
                </c:pt>
                <c:pt idx="3">
                  <c:v>Video game systems</c:v>
                </c:pt>
                <c:pt idx="4">
                  <c:v>eBooks</c:v>
                </c:pt>
                <c:pt idx="5">
                  <c:v>Mobile apps</c:v>
                </c:pt>
                <c:pt idx="6">
                  <c:v>Children's magazines</c:v>
                </c:pt>
                <c:pt idx="7">
                  <c:v>Video streaming services such as Hulu or Netflix</c:v>
                </c:pt>
                <c:pt idx="8">
                  <c:v>Board games</c:v>
                </c:pt>
                <c:pt idx="9">
                  <c:v>Cable or broadcast television</c:v>
                </c:pt>
                <c:pt idx="10">
                  <c:v>Children's DVDs</c:v>
                </c:pt>
                <c:pt idx="11">
                  <c:v>Educational Websites</c:v>
                </c:pt>
                <c:pt idx="12">
                  <c:v>Print books</c:v>
                </c:pt>
              </c:strCache>
            </c:strRef>
          </c:cat>
          <c:val>
            <c:numRef>
              <c:f>Sheet1!$D$5:$D$17</c:f>
              <c:numCache>
                <c:formatCode>_(* #,##0.0_);_(* \(#,##0.0\);_(* "-"??_);_(@_)</c:formatCode>
                <c:ptCount val="13"/>
                <c:pt idx="0">
                  <c:v>5.097999999999995</c:v>
                </c:pt>
                <c:pt idx="1">
                  <c:v>5.343000000000001</c:v>
                </c:pt>
                <c:pt idx="2">
                  <c:v>5.043</c:v>
                </c:pt>
                <c:pt idx="3">
                  <c:v>5.674999999999994</c:v>
                </c:pt>
                <c:pt idx="4">
                  <c:v>5.226000000000001</c:v>
                </c:pt>
                <c:pt idx="5">
                  <c:v>5.29</c:v>
                </c:pt>
                <c:pt idx="6">
                  <c:v>5.269</c:v>
                </c:pt>
                <c:pt idx="7">
                  <c:v>5.374</c:v>
                </c:pt>
                <c:pt idx="8">
                  <c:v>5.742</c:v>
                </c:pt>
                <c:pt idx="9">
                  <c:v>5.881</c:v>
                </c:pt>
                <c:pt idx="10">
                  <c:v>5.598000000000001</c:v>
                </c:pt>
                <c:pt idx="11">
                  <c:v>6.081</c:v>
                </c:pt>
                <c:pt idx="12">
                  <c:v>6.971</c:v>
                </c:pt>
              </c:numCache>
            </c:numRef>
          </c:val>
        </c:ser>
        <c:dLbls>
          <c:showLegendKey val="0"/>
          <c:showVal val="0"/>
          <c:showCatName val="0"/>
          <c:showSerName val="0"/>
          <c:showPercent val="0"/>
          <c:showBubbleSize val="0"/>
        </c:dLbls>
        <c:gapWidth val="150"/>
        <c:axId val="-2114480824"/>
        <c:axId val="-2114477736"/>
      </c:barChart>
      <c:catAx>
        <c:axId val="-2114480824"/>
        <c:scaling>
          <c:orientation val="minMax"/>
        </c:scaling>
        <c:delete val="0"/>
        <c:axPos val="l"/>
        <c:numFmt formatCode="General" sourceLinked="0"/>
        <c:majorTickMark val="out"/>
        <c:minorTickMark val="none"/>
        <c:tickLblPos val="nextTo"/>
        <c:crossAx val="-2114477736"/>
        <c:crosses val="autoZero"/>
        <c:auto val="1"/>
        <c:lblAlgn val="ctr"/>
        <c:lblOffset val="100"/>
        <c:noMultiLvlLbl val="0"/>
      </c:catAx>
      <c:valAx>
        <c:axId val="-2114477736"/>
        <c:scaling>
          <c:orientation val="minMax"/>
        </c:scaling>
        <c:delete val="0"/>
        <c:axPos val="b"/>
        <c:numFmt formatCode="_(* #,##0.0_);_(* \(#,##0.0\);_(* &quot;-&quot;??_);_(@_)" sourceLinked="1"/>
        <c:majorTickMark val="out"/>
        <c:minorTickMark val="none"/>
        <c:tickLblPos val="nextTo"/>
        <c:crossAx val="-2114480824"/>
        <c:crosses val="autoZero"/>
        <c:crossBetween val="between"/>
      </c:valAx>
    </c:plotArea>
    <c:legend>
      <c:legendPos val="r"/>
      <c:layout/>
      <c:overlay val="0"/>
    </c:legend>
    <c:plotVisOnly val="1"/>
    <c:dispBlanksAs val="gap"/>
    <c:showDLblsOverMax val="0"/>
  </c:chart>
  <c:txPr>
    <a:bodyPr/>
    <a:lstStyle/>
    <a:p>
      <a:pPr>
        <a:defRPr sz="12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934122864917"/>
          <c:y val="0.0298103044641411"/>
          <c:w val="0.580905460399166"/>
          <c:h val="0.855461634010122"/>
        </c:manualLayout>
      </c:layout>
      <c:barChart>
        <c:barDir val="bar"/>
        <c:grouping val="clustered"/>
        <c:varyColors val="0"/>
        <c:ser>
          <c:idx val="0"/>
          <c:order val="0"/>
          <c:tx>
            <c:strRef>
              <c:f>Sheet1!$B$1</c:f>
              <c:strCache>
                <c:ptCount val="1"/>
                <c:pt idx="0">
                  <c:v>Likely to buy in print</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lgn="ct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My child is likely to read it once</c:v>
                </c:pt>
                <c:pt idx="1">
                  <c:v>It is $10.00 more expensive in print</c:v>
                </c:pt>
                <c:pt idx="3">
                  <c:v>It is for a child under 3</c:v>
                </c:pt>
                <c:pt idx="4">
                  <c:v>It is a gift</c:v>
                </c:pt>
              </c:strCache>
            </c:strRef>
          </c:cat>
          <c:val>
            <c:numRef>
              <c:f>Sheet1!$B$2:$B$6</c:f>
              <c:numCache>
                <c:formatCode>0.00%</c:formatCode>
                <c:ptCount val="5"/>
                <c:pt idx="0">
                  <c:v>0.193</c:v>
                </c:pt>
                <c:pt idx="1">
                  <c:v>0.196</c:v>
                </c:pt>
                <c:pt idx="3">
                  <c:v>0.551</c:v>
                </c:pt>
                <c:pt idx="4">
                  <c:v>0.584</c:v>
                </c:pt>
              </c:numCache>
            </c:numRef>
          </c:val>
        </c:ser>
        <c:ser>
          <c:idx val="1"/>
          <c:order val="1"/>
          <c:tx>
            <c:strRef>
              <c:f>Sheet1!$C$1</c:f>
              <c:strCache>
                <c:ptCount val="1"/>
                <c:pt idx="0">
                  <c:v>Likely to buy in eBook</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anchor="ctr" anchorCtr="1"/>
              <a:lstStyle/>
              <a:p>
                <a:pPr algn="ct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My child is likely to read it once</c:v>
                </c:pt>
                <c:pt idx="1">
                  <c:v>It is $10.00 more expensive in print</c:v>
                </c:pt>
                <c:pt idx="3">
                  <c:v>It is for a child under 3</c:v>
                </c:pt>
                <c:pt idx="4">
                  <c:v>It is a gift</c:v>
                </c:pt>
              </c:strCache>
            </c:strRef>
          </c:cat>
          <c:val>
            <c:numRef>
              <c:f>Sheet1!$C$2:$C$6</c:f>
              <c:numCache>
                <c:formatCode>0.00%</c:formatCode>
                <c:ptCount val="5"/>
                <c:pt idx="0">
                  <c:v>0.404</c:v>
                </c:pt>
                <c:pt idx="1">
                  <c:v>0.472</c:v>
                </c:pt>
                <c:pt idx="3">
                  <c:v>0.184</c:v>
                </c:pt>
                <c:pt idx="4">
                  <c:v>0.151</c:v>
                </c:pt>
              </c:numCache>
            </c:numRef>
          </c:val>
        </c:ser>
        <c:dLbls>
          <c:showLegendKey val="0"/>
          <c:showVal val="0"/>
          <c:showCatName val="0"/>
          <c:showSerName val="0"/>
          <c:showPercent val="0"/>
          <c:showBubbleSize val="0"/>
        </c:dLbls>
        <c:gapWidth val="150"/>
        <c:axId val="-2096739768"/>
        <c:axId val="-2096767528"/>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Equally likely to buy in either format</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Sheet1!$A$2:$A$6</c15:sqref>
                        </c15:formulaRef>
                      </c:ext>
                    </c:extLst>
                    <c:strCache>
                      <c:ptCount val="5"/>
                      <c:pt idx="0">
                        <c:v>My child is likely to read it once</c:v>
                      </c:pt>
                      <c:pt idx="1">
                        <c:v>It is $10.00 more expensive in print</c:v>
                      </c:pt>
                      <c:pt idx="3">
                        <c:v>It is for a child under 3</c:v>
                      </c:pt>
                      <c:pt idx="4">
                        <c:v>It is a gift</c:v>
                      </c:pt>
                    </c:strCache>
                  </c:strRef>
                </c:cat>
                <c:val>
                  <c:numRef>
                    <c:extLst>
                      <c:ext uri="{02D57815-91ED-43cb-92C2-25804820EDAC}">
                        <c15:formulaRef>
                          <c15:sqref>Sheet1!$D$2:$D$6</c15:sqref>
                        </c15:formulaRef>
                      </c:ext>
                    </c:extLst>
                    <c:numCache>
                      <c:formatCode>0.00%</c:formatCode>
                      <c:ptCount val="5"/>
                      <c:pt idx="0">
                        <c:v>0.34100000000000003</c:v>
                      </c:pt>
                      <c:pt idx="1">
                        <c:v>0.27100000000000002</c:v>
                      </c:pt>
                      <c:pt idx="3">
                        <c:v>0.214</c:v>
                      </c:pt>
                      <c:pt idx="4">
                        <c:v>0.216</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Likely to buy both formats</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Sheet1!$A$2:$A$6</c15:sqref>
                        </c15:formulaRef>
                      </c:ext>
                    </c:extLst>
                    <c:strCache>
                      <c:ptCount val="5"/>
                      <c:pt idx="0">
                        <c:v>My child is likely to read it once</c:v>
                      </c:pt>
                      <c:pt idx="1">
                        <c:v>It is $10.00 more expensive in print</c:v>
                      </c:pt>
                      <c:pt idx="3">
                        <c:v>It is for a child under 3</c:v>
                      </c:pt>
                      <c:pt idx="4">
                        <c:v>It is a gift</c:v>
                      </c:pt>
                    </c:strCache>
                  </c:strRef>
                </c:cat>
                <c:val>
                  <c:numRef>
                    <c:extLst xmlns:c15="http://schemas.microsoft.com/office/drawing/2012/chart">
                      <c:ext xmlns:c15="http://schemas.microsoft.com/office/drawing/2012/chart" uri="{02D57815-91ED-43cb-92C2-25804820EDAC}">
                        <c15:formulaRef>
                          <c15:sqref>Sheet1!$E$2:$E$6</c15:sqref>
                        </c15:formulaRef>
                      </c:ext>
                    </c:extLst>
                    <c:numCache>
                      <c:formatCode>0.00%</c:formatCode>
                      <c:ptCount val="5"/>
                      <c:pt idx="0">
                        <c:v>6.3E-2</c:v>
                      </c:pt>
                      <c:pt idx="1">
                        <c:v>6.2E-2</c:v>
                      </c:pt>
                      <c:pt idx="3">
                        <c:v>5.0999999999999997E-2</c:v>
                      </c:pt>
                      <c:pt idx="4">
                        <c:v>4.9000000000000002E-2</c:v>
                      </c:pt>
                    </c:numCache>
                  </c:numRef>
                </c:val>
              </c15:ser>
            </c15:filteredBarSeries>
          </c:ext>
        </c:extLst>
      </c:barChart>
      <c:catAx>
        <c:axId val="-2096739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600" b="0" i="0" u="none" strike="noStrike" kern="1200" baseline="0">
                <a:solidFill>
                  <a:schemeClr val="tx1">
                    <a:lumMod val="65000"/>
                    <a:lumOff val="35000"/>
                  </a:schemeClr>
                </a:solidFill>
                <a:latin typeface="+mn-lt"/>
                <a:ea typeface="+mn-ea"/>
                <a:cs typeface="+mn-cs"/>
              </a:defRPr>
            </a:pPr>
            <a:endParaRPr lang="en-US"/>
          </a:p>
        </c:txPr>
        <c:crossAx val="-2096767528"/>
        <c:crosses val="autoZero"/>
        <c:auto val="1"/>
        <c:lblAlgn val="ctr"/>
        <c:lblOffset val="100"/>
        <c:noMultiLvlLbl val="0"/>
      </c:catAx>
      <c:valAx>
        <c:axId val="-2096767528"/>
        <c:scaling>
          <c:orientation val="minMax"/>
          <c:max val="0.6"/>
        </c:scaling>
        <c:delete val="1"/>
        <c:axPos val="b"/>
        <c:numFmt formatCode="0%" sourceLinked="0"/>
        <c:majorTickMark val="none"/>
        <c:minorTickMark val="none"/>
        <c:tickLblPos val="nextTo"/>
        <c:crossAx val="-20967397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lgn="ct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A53895"/>
            </a:solidFill>
            <a:ln>
              <a:noFill/>
            </a:ln>
            <a:effectLst/>
          </c:spPr>
          <c:invertIfNegative val="0"/>
          <c:cat>
            <c:strRef>
              <c:f>Sheet1!$B$1:$B$9</c:f>
              <c:strCache>
                <c:ptCount val="9"/>
                <c:pt idx="0">
                  <c:v>YTD 2014</c:v>
                </c:pt>
                <c:pt idx="1">
                  <c:v>2013</c:v>
                </c:pt>
                <c:pt idx="2">
                  <c:v>2012</c:v>
                </c:pt>
                <c:pt idx="3">
                  <c:v>2011</c:v>
                </c:pt>
                <c:pt idx="4">
                  <c:v>2010</c:v>
                </c:pt>
                <c:pt idx="5">
                  <c:v>2009</c:v>
                </c:pt>
                <c:pt idx="6">
                  <c:v>2008</c:v>
                </c:pt>
                <c:pt idx="7">
                  <c:v>2007</c:v>
                </c:pt>
                <c:pt idx="8">
                  <c:v>2006</c:v>
                </c:pt>
              </c:strCache>
            </c:strRef>
          </c:cat>
          <c:val>
            <c:numRef>
              <c:f>Sheet1!$C$1:$C$9</c:f>
              <c:numCache>
                <c:formatCode>General</c:formatCode>
                <c:ptCount val="9"/>
                <c:pt idx="0">
                  <c:v>12.0</c:v>
                </c:pt>
                <c:pt idx="1">
                  <c:v>7.0</c:v>
                </c:pt>
                <c:pt idx="2">
                  <c:v>8.0</c:v>
                </c:pt>
                <c:pt idx="3">
                  <c:v>5.0</c:v>
                </c:pt>
                <c:pt idx="4">
                  <c:v>6.0</c:v>
                </c:pt>
                <c:pt idx="5">
                  <c:v>10.0</c:v>
                </c:pt>
                <c:pt idx="6">
                  <c:v>9.0</c:v>
                </c:pt>
                <c:pt idx="7">
                  <c:v>4.0</c:v>
                </c:pt>
                <c:pt idx="8">
                  <c:v>1.0</c:v>
                </c:pt>
              </c:numCache>
            </c:numRef>
          </c:val>
        </c:ser>
        <c:dLbls>
          <c:showLegendKey val="0"/>
          <c:showVal val="0"/>
          <c:showCatName val="0"/>
          <c:showSerName val="0"/>
          <c:showPercent val="0"/>
          <c:showBubbleSize val="0"/>
        </c:dLbls>
        <c:gapWidth val="219"/>
        <c:overlap val="-27"/>
        <c:axId val="-2004765848"/>
        <c:axId val="-2004762296"/>
      </c:barChart>
      <c:catAx>
        <c:axId val="-200476584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04762296"/>
        <c:crosses val="autoZero"/>
        <c:auto val="1"/>
        <c:lblAlgn val="ctr"/>
        <c:lblOffset val="100"/>
        <c:noMultiLvlLbl val="0"/>
      </c:catAx>
      <c:valAx>
        <c:axId val="-2004762296"/>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0476584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A53895"/>
              </a:solidFill>
              <a:ln w="19050">
                <a:solidFill>
                  <a:schemeClr val="lt1"/>
                </a:solidFill>
              </a:ln>
              <a:effectLst/>
            </c:spPr>
          </c:dPt>
          <c:dPt>
            <c:idx val="1"/>
            <c:bubble3D val="0"/>
            <c:spPr>
              <a:pattFill prst="dkUpDiag">
                <a:fgClr>
                  <a:schemeClr val="accent3"/>
                </a:fgClr>
                <a:bgClr>
                  <a:schemeClr val="accent5">
                    <a:lumMod val="20000"/>
                    <a:lumOff val="80000"/>
                  </a:schemeClr>
                </a:bgClr>
              </a:pattFill>
              <a:ln w="19050">
                <a:solidFill>
                  <a:schemeClr val="lt1"/>
                </a:solidFill>
              </a:ln>
              <a:effectLst/>
            </c:spPr>
          </c:dPt>
          <c:cat>
            <c:strRef>
              <c:f>Sheet1!$A$2:$A$3</c:f>
              <c:strCache>
                <c:ptCount val="2"/>
                <c:pt idx="0">
                  <c:v>ebook</c:v>
                </c:pt>
                <c:pt idx="1">
                  <c:v>not</c:v>
                </c:pt>
              </c:strCache>
            </c:strRef>
          </c:cat>
          <c:val>
            <c:numRef>
              <c:f>Sheet1!$B$2:$B$3</c:f>
              <c:numCache>
                <c:formatCode>General</c:formatCode>
                <c:ptCount val="2"/>
                <c:pt idx="0">
                  <c:v>0.8</c:v>
                </c:pt>
                <c:pt idx="1">
                  <c:v>0.2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A5389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'T1'!$Q$39:$Q$43</c:f>
              <c:strCache>
                <c:ptCount val="5"/>
                <c:pt idx="0">
                  <c:v>No Children</c:v>
                </c:pt>
                <c:pt idx="1">
                  <c:v>Any Children &lt;3 Yrs</c:v>
                </c:pt>
                <c:pt idx="2">
                  <c:v>Any Children 3-5</c:v>
                </c:pt>
                <c:pt idx="3">
                  <c:v>Any Children 6-12</c:v>
                </c:pt>
                <c:pt idx="4">
                  <c:v>Any Children 13-17</c:v>
                </c:pt>
              </c:strCache>
            </c:strRef>
          </c:cat>
          <c:val>
            <c:numRef>
              <c:f>'T1'!$S$39:$S$43</c:f>
              <c:numCache>
                <c:formatCode>0%</c:formatCode>
                <c:ptCount val="5"/>
                <c:pt idx="0">
                  <c:v>0.420811017597552</c:v>
                </c:pt>
                <c:pt idx="1">
                  <c:v>0.128156082631982</c:v>
                </c:pt>
                <c:pt idx="2">
                  <c:v>0.128921193573068</c:v>
                </c:pt>
                <c:pt idx="3">
                  <c:v>0.325554705432288</c:v>
                </c:pt>
                <c:pt idx="4">
                  <c:v>0.291124713083397</c:v>
                </c:pt>
              </c:numCache>
            </c:numRef>
          </c:val>
        </c:ser>
        <c:dLbls>
          <c:showLegendKey val="0"/>
          <c:showVal val="0"/>
          <c:showCatName val="0"/>
          <c:showSerName val="0"/>
          <c:showPercent val="0"/>
          <c:showBubbleSize val="0"/>
        </c:dLbls>
        <c:gapWidth val="219"/>
        <c:overlap val="-27"/>
        <c:axId val="-2125319544"/>
        <c:axId val="-2125220888"/>
      </c:barChart>
      <c:catAx>
        <c:axId val="-2125319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crossAx val="-2125220888"/>
        <c:crosses val="autoZero"/>
        <c:auto val="1"/>
        <c:lblAlgn val="ctr"/>
        <c:lblOffset val="100"/>
        <c:noMultiLvlLbl val="0"/>
      </c:catAx>
      <c:valAx>
        <c:axId val="-2125220888"/>
        <c:scaling>
          <c:orientation val="minMax"/>
        </c:scaling>
        <c:delete val="1"/>
        <c:axPos val="l"/>
        <c:numFmt formatCode="0%" sourceLinked="0"/>
        <c:majorTickMark val="none"/>
        <c:minorTickMark val="none"/>
        <c:tickLblPos val="nextTo"/>
        <c:crossAx val="-2125319544"/>
        <c:crosses val="autoZero"/>
        <c:crossBetween val="between"/>
        <c:majorUnit val="0.1"/>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13613050474582"/>
          <c:y val="0.0347223472065992"/>
          <c:w val="0.921245152568191"/>
          <c:h val="0.786519872515936"/>
        </c:manualLayout>
      </c:layout>
      <c:barChart>
        <c:barDir val="col"/>
        <c:grouping val="clustered"/>
        <c:varyColors val="0"/>
        <c:ser>
          <c:idx val="1"/>
          <c:order val="0"/>
          <c:tx>
            <c:strRef>
              <c:f>'Frequency Report'!$C$377</c:f>
              <c:strCache>
                <c:ptCount val="1"/>
                <c:pt idx="0">
                  <c:v>Fall 13</c:v>
                </c:pt>
              </c:strCache>
            </c:strRef>
          </c:tx>
          <c:spPr>
            <a:solidFill>
              <a:srgbClr val="8DC63F"/>
            </a:solidFill>
            <a:ln>
              <a:noFill/>
            </a:ln>
            <a:effectLst/>
          </c:spPr>
          <c:invertIfNegative val="0"/>
          <c:dLbls>
            <c:spPr>
              <a:noFill/>
              <a:ln>
                <a:noFill/>
              </a:ln>
              <a:effectLst/>
            </c:spPr>
            <c:txPr>
              <a:bodyPr rot="0" vert="horz"/>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'Frequency Report'!$B$379:$B$383</c:f>
              <c:strCache>
                <c:ptCount val="5"/>
                <c:pt idx="0">
                  <c:v>I strongly prefer eBooks</c:v>
                </c:pt>
                <c:pt idx="1">
                  <c:v>I generally prefer eBooks</c:v>
                </c:pt>
                <c:pt idx="2">
                  <c:v>I have no preference</c:v>
                </c:pt>
                <c:pt idx="3">
                  <c:v>I generally prefer print, books but are open to eBooks</c:v>
                </c:pt>
                <c:pt idx="4">
                  <c:v>I strongly prefer print books</c:v>
                </c:pt>
              </c:strCache>
            </c:strRef>
          </c:cat>
          <c:val>
            <c:numRef>
              <c:f>'Frequency Report'!$C$379:$C$383</c:f>
              <c:numCache>
                <c:formatCode>0%</c:formatCode>
                <c:ptCount val="5"/>
                <c:pt idx="0">
                  <c:v>0.061</c:v>
                </c:pt>
                <c:pt idx="1">
                  <c:v>0.147</c:v>
                </c:pt>
                <c:pt idx="2">
                  <c:v>0.285</c:v>
                </c:pt>
                <c:pt idx="3">
                  <c:v>0.335</c:v>
                </c:pt>
                <c:pt idx="4">
                  <c:v>0.165</c:v>
                </c:pt>
              </c:numCache>
            </c:numRef>
          </c:val>
        </c:ser>
        <c:ser>
          <c:idx val="2"/>
          <c:order val="1"/>
          <c:tx>
            <c:strRef>
              <c:f>'Frequency Report'!$D$377</c:f>
              <c:strCache>
                <c:ptCount val="1"/>
                <c:pt idx="0">
                  <c:v>Spring 14</c:v>
                </c:pt>
              </c:strCache>
            </c:strRef>
          </c:tx>
          <c:spPr>
            <a:solidFill>
              <a:schemeClr val="accent1"/>
            </a:solidFill>
            <a:ln>
              <a:noFill/>
            </a:ln>
            <a:effectLst/>
          </c:spPr>
          <c:invertIfNegative val="0"/>
          <c:dLbls>
            <c:spPr>
              <a:noFill/>
              <a:ln>
                <a:noFill/>
              </a:ln>
              <a:effectLst/>
            </c:spPr>
            <c:txPr>
              <a:bodyPr rot="0" vert="horz"/>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'Frequency Report'!$B$379:$B$383</c:f>
              <c:strCache>
                <c:ptCount val="5"/>
                <c:pt idx="0">
                  <c:v>I strongly prefer eBooks</c:v>
                </c:pt>
                <c:pt idx="1">
                  <c:v>I generally prefer eBooks</c:v>
                </c:pt>
                <c:pt idx="2">
                  <c:v>I have no preference</c:v>
                </c:pt>
                <c:pt idx="3">
                  <c:v>I generally prefer print, books but are open to eBooks</c:v>
                </c:pt>
                <c:pt idx="4">
                  <c:v>I strongly prefer print books</c:v>
                </c:pt>
              </c:strCache>
            </c:strRef>
          </c:cat>
          <c:val>
            <c:numRef>
              <c:f>'Frequency Report'!$D$379:$D$383</c:f>
              <c:numCache>
                <c:formatCode>0%</c:formatCode>
                <c:ptCount val="5"/>
                <c:pt idx="0">
                  <c:v>0.055</c:v>
                </c:pt>
                <c:pt idx="1">
                  <c:v>0.152</c:v>
                </c:pt>
                <c:pt idx="2">
                  <c:v>0.295</c:v>
                </c:pt>
                <c:pt idx="3">
                  <c:v>0.313</c:v>
                </c:pt>
                <c:pt idx="4">
                  <c:v>0.185</c:v>
                </c:pt>
              </c:numCache>
            </c:numRef>
          </c:val>
        </c:ser>
        <c:ser>
          <c:idx val="3"/>
          <c:order val="2"/>
          <c:tx>
            <c:strRef>
              <c:f>'Frequency Report'!$E$377</c:f>
              <c:strCache>
                <c:ptCount val="1"/>
                <c:pt idx="0">
                  <c:v>Fall 14</c:v>
                </c:pt>
              </c:strCache>
            </c:strRef>
          </c:tx>
          <c:spPr>
            <a:solidFill>
              <a:srgbClr val="A53895"/>
            </a:solidFill>
          </c:spPr>
          <c:invertIfNegative val="0"/>
          <c:dLbls>
            <c:spPr>
              <a:noFill/>
              <a:ln>
                <a:noFill/>
              </a:ln>
              <a:effectLst/>
            </c:spPr>
            <c:txPr>
              <a:bodyPr/>
              <a:lstStyle/>
              <a:p>
                <a:pPr algn="ct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'Frequency Report'!$B$379:$B$383</c:f>
              <c:strCache>
                <c:ptCount val="5"/>
                <c:pt idx="0">
                  <c:v>I strongly prefer eBooks</c:v>
                </c:pt>
                <c:pt idx="1">
                  <c:v>I generally prefer eBooks</c:v>
                </c:pt>
                <c:pt idx="2">
                  <c:v>I have no preference</c:v>
                </c:pt>
                <c:pt idx="3">
                  <c:v>I generally prefer print, books but are open to eBooks</c:v>
                </c:pt>
                <c:pt idx="4">
                  <c:v>I strongly prefer print books</c:v>
                </c:pt>
              </c:strCache>
            </c:strRef>
          </c:cat>
          <c:val>
            <c:numRef>
              <c:f>'Frequency Report'!$E$379:$E$383</c:f>
              <c:numCache>
                <c:formatCode>0%</c:formatCode>
                <c:ptCount val="5"/>
                <c:pt idx="0">
                  <c:v>0.061</c:v>
                </c:pt>
                <c:pt idx="1">
                  <c:v>0.118</c:v>
                </c:pt>
                <c:pt idx="2">
                  <c:v>0.282</c:v>
                </c:pt>
                <c:pt idx="3">
                  <c:v>0.296</c:v>
                </c:pt>
                <c:pt idx="4">
                  <c:v>0.239</c:v>
                </c:pt>
              </c:numCache>
            </c:numRef>
          </c:val>
        </c:ser>
        <c:dLbls>
          <c:showLegendKey val="0"/>
          <c:showVal val="0"/>
          <c:showCatName val="0"/>
          <c:showSerName val="0"/>
          <c:showPercent val="0"/>
          <c:showBubbleSize val="0"/>
        </c:dLbls>
        <c:gapWidth val="219"/>
        <c:overlap val="-27"/>
        <c:axId val="-2022323064"/>
        <c:axId val="-2091184584"/>
      </c:barChart>
      <c:catAx>
        <c:axId val="-2022323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lgn="ctr">
              <a:defRPr/>
            </a:pPr>
            <a:endParaRPr lang="en-US"/>
          </a:p>
        </c:txPr>
        <c:crossAx val="-2091184584"/>
        <c:crosses val="autoZero"/>
        <c:auto val="1"/>
        <c:lblAlgn val="ctr"/>
        <c:lblOffset val="100"/>
        <c:noMultiLvlLbl val="0"/>
      </c:catAx>
      <c:valAx>
        <c:axId val="-2091184584"/>
        <c:scaling>
          <c:orientation val="minMax"/>
        </c:scaling>
        <c:delete val="0"/>
        <c:axPos val="l"/>
        <c:numFmt formatCode="0%" sourceLinked="1"/>
        <c:majorTickMark val="none"/>
        <c:minorTickMark val="none"/>
        <c:tickLblPos val="nextTo"/>
        <c:spPr>
          <a:noFill/>
          <a:ln>
            <a:noFill/>
          </a:ln>
          <a:effectLst/>
        </c:spPr>
        <c:txPr>
          <a:bodyPr rot="-60000000" vert="horz"/>
          <a:lstStyle/>
          <a:p>
            <a:pPr algn="ctr">
              <a:defRPr/>
            </a:pPr>
            <a:endParaRPr lang="en-US"/>
          </a:p>
        </c:txPr>
        <c:crossAx val="-2022323064"/>
        <c:crosses val="autoZero"/>
        <c:crossBetween val="between"/>
      </c:valAx>
      <c:spPr>
        <a:noFill/>
        <a:ln>
          <a:noFill/>
        </a:ln>
        <a:effectLst/>
      </c:spPr>
    </c:plotArea>
    <c:legend>
      <c:legendPos val="b"/>
      <c:layout/>
      <c:overlay val="0"/>
      <c:spPr>
        <a:noFill/>
        <a:ln>
          <a:noFill/>
        </a:ln>
        <a:effectLst/>
      </c:spPr>
      <c:txPr>
        <a:bodyPr rot="0" vert="horz"/>
        <a:lstStyle/>
        <a:p>
          <a:pPr algn="ctr">
            <a:defRPr/>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Sheet1!$A$3</c:f>
              <c:strCache>
                <c:ptCount val="1"/>
                <c:pt idx="0">
                  <c:v>Read for fun</c:v>
                </c:pt>
              </c:strCache>
            </c:strRef>
          </c:tx>
          <c:spPr>
            <a:solidFill>
              <a:srgbClr val="A53895"/>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Sheet1!$B$1:$H$1</c:f>
              <c:strCache>
                <c:ptCount val="7"/>
                <c:pt idx="0">
                  <c:v>Fall 11</c:v>
                </c:pt>
                <c:pt idx="1">
                  <c:v>Spring 12</c:v>
                </c:pt>
                <c:pt idx="2">
                  <c:v>Fall 12</c:v>
                </c:pt>
                <c:pt idx="3">
                  <c:v>Spring 13</c:v>
                </c:pt>
                <c:pt idx="4">
                  <c:v>Fall 13</c:v>
                </c:pt>
                <c:pt idx="5">
                  <c:v>Spring 14</c:v>
                </c:pt>
                <c:pt idx="6">
                  <c:v>Fall '14</c:v>
                </c:pt>
              </c:strCache>
            </c:strRef>
          </c:cat>
          <c:val>
            <c:numRef>
              <c:f>Sheet1!$B$3:$H$3</c:f>
              <c:numCache>
                <c:formatCode>0%</c:formatCode>
                <c:ptCount val="7"/>
                <c:pt idx="0">
                  <c:v>0.79</c:v>
                </c:pt>
                <c:pt idx="1">
                  <c:v>0.81</c:v>
                </c:pt>
                <c:pt idx="2">
                  <c:v>0.78</c:v>
                </c:pt>
                <c:pt idx="3">
                  <c:v>0.7</c:v>
                </c:pt>
                <c:pt idx="4">
                  <c:v>0.59</c:v>
                </c:pt>
                <c:pt idx="5">
                  <c:v>0.618</c:v>
                </c:pt>
                <c:pt idx="6">
                  <c:v>0.66</c:v>
                </c:pt>
              </c:numCache>
            </c:numRef>
          </c:val>
        </c:ser>
        <c:dLbls>
          <c:showLegendKey val="0"/>
          <c:showVal val="0"/>
          <c:showCatName val="0"/>
          <c:showSerName val="0"/>
          <c:showPercent val="0"/>
          <c:showBubbleSize val="0"/>
        </c:dLbls>
        <c:gapWidth val="150"/>
        <c:axId val="-2060817448"/>
        <c:axId val="-2060883112"/>
      </c:barChart>
      <c:catAx>
        <c:axId val="-2060817448"/>
        <c:scaling>
          <c:orientation val="minMax"/>
        </c:scaling>
        <c:delete val="0"/>
        <c:axPos val="b"/>
        <c:numFmt formatCode="General" sourceLinked="0"/>
        <c:majorTickMark val="none"/>
        <c:minorTickMark val="none"/>
        <c:tickLblPos val="nextTo"/>
        <c:txPr>
          <a:bodyPr/>
          <a:lstStyle/>
          <a:p>
            <a:pPr>
              <a:defRPr sz="1600"/>
            </a:pPr>
            <a:endParaRPr lang="en-US"/>
          </a:p>
        </c:txPr>
        <c:crossAx val="-2060883112"/>
        <c:crosses val="autoZero"/>
        <c:auto val="1"/>
        <c:lblAlgn val="ctr"/>
        <c:lblOffset val="100"/>
        <c:noMultiLvlLbl val="0"/>
      </c:catAx>
      <c:valAx>
        <c:axId val="-2060883112"/>
        <c:scaling>
          <c:orientation val="minMax"/>
        </c:scaling>
        <c:delete val="0"/>
        <c:axPos val="l"/>
        <c:numFmt formatCode="0%" sourceLinked="1"/>
        <c:majorTickMark val="none"/>
        <c:minorTickMark val="none"/>
        <c:tickLblPos val="nextTo"/>
        <c:crossAx val="-2060817448"/>
        <c:crosses val="autoZero"/>
        <c:crossBetween val="between"/>
      </c:valAx>
      <c:spPr>
        <a:noFill/>
        <a:ln w="25400">
          <a:noFill/>
        </a:ln>
      </c:spPr>
    </c:plotArea>
    <c:legend>
      <c:legendPos val="t"/>
      <c:layout/>
      <c:overlay val="0"/>
    </c:legend>
    <c:plotVisOnly val="1"/>
    <c:dispBlanksAs val="zero"/>
    <c:showDLblsOverMax val="0"/>
  </c:chart>
  <c:txPr>
    <a:bodyPr/>
    <a:lstStyle/>
    <a:p>
      <a:pPr>
        <a:defRPr sz="14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3"/>
            <c:bubble3D val="0"/>
            <c:spPr>
              <a:ln>
                <a:solidFill>
                  <a:schemeClr val="bg1">
                    <a:lumMod val="75000"/>
                  </a:schemeClr>
                </a:solidFill>
              </a:ln>
            </c:spPr>
          </c:dPt>
          <c:dLbls>
            <c:dLbl>
              <c:idx val="0"/>
              <c:layout>
                <c:manualLayout>
                  <c:x val="-0.298670102951141"/>
                  <c:y val="0.00991178511249876"/>
                </c:manualLayout>
              </c:layout>
              <c:dLblPos val="bestFit"/>
              <c:showLegendKey val="0"/>
              <c:showVal val="0"/>
              <c:showCatName val="1"/>
              <c:showSerName val="0"/>
              <c:showPercent val="1"/>
              <c:showBubbleSize val="0"/>
            </c:dLbl>
            <c:dLbl>
              <c:idx val="1"/>
              <c:layout>
                <c:manualLayout>
                  <c:x val="-0.16302349646284"/>
                  <c:y val="0.205669541084349"/>
                </c:manualLayout>
              </c:layout>
              <c:dLblPos val="bestFit"/>
              <c:showLegendKey val="0"/>
              <c:showVal val="0"/>
              <c:showCatName val="1"/>
              <c:showSerName val="0"/>
              <c:showPercent val="1"/>
              <c:showBubbleSize val="0"/>
            </c:dLbl>
            <c:dLbl>
              <c:idx val="2"/>
              <c:layout>
                <c:manualLayout>
                  <c:x val="0.0290014599870272"/>
                  <c:y val="0.140065425586298"/>
                </c:manualLayout>
              </c:layout>
              <c:dLblPos val="bestFit"/>
              <c:showLegendKey val="0"/>
              <c:showVal val="0"/>
              <c:showCatName val="1"/>
              <c:showSerName val="0"/>
              <c:showPercent val="1"/>
              <c:showBubbleSize val="0"/>
            </c:dLbl>
            <c:dLbl>
              <c:idx val="3"/>
              <c:layout>
                <c:manualLayout>
                  <c:x val="-0.122831550471513"/>
                  <c:y val="-0.166446383095958"/>
                </c:manualLayout>
              </c:layout>
              <c:dLblPos val="bestFit"/>
              <c:showLegendKey val="0"/>
              <c:showVal val="0"/>
              <c:showCatName val="1"/>
              <c:showSerName val="0"/>
              <c:showPercent val="1"/>
              <c:showBubbleSize val="0"/>
            </c:dLbl>
            <c:dLbl>
              <c:idx val="4"/>
              <c:layout>
                <c:manualLayout>
                  <c:x val="0.22331785125198"/>
                  <c:y val="0.155057390796712"/>
                </c:manualLayout>
              </c:layout>
              <c:dLblPos val="bestFit"/>
              <c:showLegendKey val="0"/>
              <c:showVal val="0"/>
              <c:showCatName val="1"/>
              <c:showSerName val="0"/>
              <c:showPercent val="1"/>
              <c:showBubbleSize val="0"/>
            </c:dLbl>
            <c:txPr>
              <a:bodyPr/>
              <a:lstStyle/>
              <a:p>
                <a:pPr>
                  <a:defRPr>
                    <a:solidFill>
                      <a:schemeClr val="tx2"/>
                    </a:solidFill>
                  </a:defRPr>
                </a:pPr>
                <a:endParaRPr lang="en-US"/>
              </a:p>
            </c:txPr>
            <c:dLblPos val="bestFit"/>
            <c:showLegendKey val="0"/>
            <c:showVal val="0"/>
            <c:showCatName val="1"/>
            <c:showSerName val="0"/>
            <c:showPercent val="1"/>
            <c:showBubbleSize val="0"/>
            <c:showLeaderLines val="1"/>
          </c:dLbls>
          <c:cat>
            <c:strRef>
              <c:f>Sheet1!$A$2:$A$6</c:f>
              <c:strCache>
                <c:ptCount val="5"/>
                <c:pt idx="0">
                  <c:v>Decreased Demand</c:v>
                </c:pt>
                <c:pt idx="1">
                  <c:v>We received no requests for eBooks</c:v>
                </c:pt>
                <c:pt idx="2">
                  <c:v>Dramatic increase in demand</c:v>
                </c:pt>
                <c:pt idx="3">
                  <c:v>Slight increase in demand</c:v>
                </c:pt>
                <c:pt idx="4">
                  <c:v>Demand is unchanged</c:v>
                </c:pt>
              </c:strCache>
            </c:strRef>
          </c:cat>
          <c:val>
            <c:numRef>
              <c:f>Sheet1!$B$2:$B$6</c:f>
              <c:numCache>
                <c:formatCode>0%</c:formatCode>
                <c:ptCount val="5"/>
                <c:pt idx="0">
                  <c:v>0.01</c:v>
                </c:pt>
                <c:pt idx="1">
                  <c:v>0.2</c:v>
                </c:pt>
                <c:pt idx="2">
                  <c:v>0.04</c:v>
                </c:pt>
                <c:pt idx="3">
                  <c:v>0.41</c:v>
                </c:pt>
                <c:pt idx="4">
                  <c:v>0.34</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spPr>
            <a:ln>
              <a:solidFill>
                <a:schemeClr val="bg1">
                  <a:lumMod val="65000"/>
                </a:schemeClr>
              </a:solidFill>
            </a:ln>
          </c:spPr>
          <c:dLbls>
            <c:dLbl>
              <c:idx val="0"/>
              <c:layout>
                <c:manualLayout>
                  <c:x val="0.230823373193134"/>
                  <c:y val="0.0"/>
                </c:manualLayout>
              </c:layout>
              <c:tx>
                <c:rich>
                  <a:bodyPr/>
                  <a:lstStyle/>
                  <a:p>
                    <a:r>
                      <a:rPr lang="en-US" dirty="0"/>
                      <a:t>Very low
</a:t>
                    </a:r>
                    <a:r>
                      <a:rPr lang="en-US" b="1" dirty="0"/>
                      <a:t>1%</a:t>
                    </a:r>
                  </a:p>
                </c:rich>
              </c:tx>
              <c:showLegendKey val="0"/>
              <c:showVal val="0"/>
              <c:showCatName val="1"/>
              <c:showSerName val="0"/>
              <c:showPercent val="1"/>
              <c:showBubbleSize val="0"/>
            </c:dLbl>
            <c:dLbl>
              <c:idx val="1"/>
              <c:layout>
                <c:manualLayout>
                  <c:x val="-0.07834043678235"/>
                  <c:y val="0.169340590349591"/>
                </c:manualLayout>
              </c:layout>
              <c:tx>
                <c:rich>
                  <a:bodyPr/>
                  <a:lstStyle/>
                  <a:p>
                    <a:r>
                      <a:rPr lang="en-US" b="1" dirty="0"/>
                      <a:t>None
10%</a:t>
                    </a:r>
                  </a:p>
                </c:rich>
              </c:tx>
              <c:showLegendKey val="0"/>
              <c:showVal val="0"/>
              <c:showCatName val="1"/>
              <c:showSerName val="0"/>
              <c:showPercent val="1"/>
              <c:showBubbleSize val="0"/>
            </c:dLbl>
            <c:dLbl>
              <c:idx val="2"/>
              <c:layout>
                <c:manualLayout>
                  <c:x val="-0.153307578740157"/>
                  <c:y val="-0.2225"/>
                </c:manualLayout>
              </c:layout>
              <c:tx>
                <c:rich>
                  <a:bodyPr/>
                  <a:lstStyle/>
                  <a:p>
                    <a:r>
                      <a:rPr lang="en-US" dirty="0"/>
                      <a:t>Less than 250
</a:t>
                    </a:r>
                    <a:r>
                      <a:rPr lang="en-US" b="1" dirty="0"/>
                      <a:t>62%</a:t>
                    </a:r>
                  </a:p>
                </c:rich>
              </c:tx>
              <c:showLegendKey val="0"/>
              <c:showVal val="0"/>
              <c:showCatName val="1"/>
              <c:showSerName val="0"/>
              <c:showPercent val="1"/>
              <c:showBubbleSize val="0"/>
            </c:dLbl>
            <c:dLbl>
              <c:idx val="3"/>
              <c:layout>
                <c:manualLayout>
                  <c:x val="0.163078066111057"/>
                  <c:y val="0.0373639041611025"/>
                </c:manualLayout>
              </c:layout>
              <c:tx>
                <c:rich>
                  <a:bodyPr/>
                  <a:lstStyle/>
                  <a:p>
                    <a:r>
                      <a:rPr lang="en-US" dirty="0"/>
                      <a:t>250 - 499
</a:t>
                    </a:r>
                    <a:r>
                      <a:rPr lang="en-US" b="1" dirty="0"/>
                      <a:t>8%</a:t>
                    </a:r>
                  </a:p>
                </c:rich>
              </c:tx>
              <c:showLegendKey val="0"/>
              <c:showVal val="0"/>
              <c:showCatName val="1"/>
              <c:showSerName val="0"/>
              <c:showPercent val="1"/>
              <c:showBubbleSize val="0"/>
            </c:dLbl>
            <c:dLbl>
              <c:idx val="4"/>
              <c:layout>
                <c:manualLayout>
                  <c:x val="-0.0432719571609356"/>
                  <c:y val="-0.0528393857804415"/>
                </c:manualLayout>
              </c:layout>
              <c:tx>
                <c:rich>
                  <a:bodyPr/>
                  <a:lstStyle/>
                  <a:p>
                    <a:r>
                      <a:rPr lang="en-US" dirty="0"/>
                      <a:t>500 - 999
</a:t>
                    </a:r>
                    <a:r>
                      <a:rPr lang="en-US" b="1" dirty="0"/>
                      <a:t>6%</a:t>
                    </a:r>
                  </a:p>
                </c:rich>
              </c:tx>
              <c:showLegendKey val="0"/>
              <c:showVal val="0"/>
              <c:showCatName val="1"/>
              <c:showSerName val="0"/>
              <c:showPercent val="1"/>
              <c:showBubbleSize val="0"/>
            </c:dLbl>
            <c:dLbl>
              <c:idx val="5"/>
              <c:layout>
                <c:manualLayout>
                  <c:x val="0.102545232881057"/>
                  <c:y val="0.142110351818948"/>
                </c:manualLayout>
              </c:layout>
              <c:tx>
                <c:rich>
                  <a:bodyPr/>
                  <a:lstStyle/>
                  <a:p>
                    <a:pPr>
                      <a:defRPr>
                        <a:solidFill>
                          <a:schemeClr val="bg1"/>
                        </a:solidFill>
                      </a:defRPr>
                    </a:pPr>
                    <a:r>
                      <a:rPr lang="en-US" dirty="0">
                        <a:solidFill>
                          <a:schemeClr val="bg1"/>
                        </a:solidFill>
                      </a:rPr>
                      <a:t>1,000 or more
</a:t>
                    </a:r>
                    <a:r>
                      <a:rPr lang="en-US" b="1" dirty="0">
                        <a:solidFill>
                          <a:schemeClr val="bg1"/>
                        </a:solidFill>
                      </a:rPr>
                      <a:t>13%</a:t>
                    </a:r>
                  </a:p>
                </c:rich>
              </c:tx>
              <c:spPr/>
              <c:showLegendKey val="0"/>
              <c:showVal val="0"/>
              <c:showCatName val="1"/>
              <c:showSerName val="0"/>
              <c:showPercent val="1"/>
              <c:showBubbleSize val="0"/>
            </c:dLbl>
            <c:txPr>
              <a:bodyPr/>
              <a:lstStyle/>
              <a:p>
                <a:pPr>
                  <a:defRPr>
                    <a:solidFill>
                      <a:schemeClr val="tx2"/>
                    </a:solidFill>
                  </a:defRPr>
                </a:pPr>
                <a:endParaRPr lang="en-US"/>
              </a:p>
            </c:txPr>
            <c:showLegendKey val="0"/>
            <c:showVal val="0"/>
            <c:showCatName val="1"/>
            <c:showSerName val="0"/>
            <c:showPercent val="1"/>
            <c:showBubbleSize val="0"/>
            <c:showLeaderLines val="1"/>
          </c:dLbls>
          <c:cat>
            <c:strRef>
              <c:f>Sheet1!$A$2:$A$7</c:f>
              <c:strCache>
                <c:ptCount val="6"/>
                <c:pt idx="0">
                  <c:v>Very low</c:v>
                </c:pt>
                <c:pt idx="1">
                  <c:v>None</c:v>
                </c:pt>
                <c:pt idx="2">
                  <c:v>Less than 250</c:v>
                </c:pt>
                <c:pt idx="3">
                  <c:v>250 - 499</c:v>
                </c:pt>
                <c:pt idx="4">
                  <c:v>500 - 999</c:v>
                </c:pt>
                <c:pt idx="5">
                  <c:v>1,000 or more</c:v>
                </c:pt>
              </c:strCache>
            </c:strRef>
          </c:cat>
          <c:val>
            <c:numRef>
              <c:f>Sheet1!$B$2:$B$7</c:f>
              <c:numCache>
                <c:formatCode>0%</c:formatCode>
                <c:ptCount val="6"/>
                <c:pt idx="0">
                  <c:v>0.01</c:v>
                </c:pt>
                <c:pt idx="1">
                  <c:v>0.08</c:v>
                </c:pt>
                <c:pt idx="2">
                  <c:v>0.52</c:v>
                </c:pt>
                <c:pt idx="3">
                  <c:v>0.07</c:v>
                </c:pt>
                <c:pt idx="4">
                  <c:v>0.05</c:v>
                </c:pt>
                <c:pt idx="5">
                  <c:v>0.11</c:v>
                </c:pt>
              </c:numCache>
            </c:numRef>
          </c:val>
        </c:ser>
        <c:dLbls>
          <c:showLegendKey val="0"/>
          <c:showVal val="0"/>
          <c:showCatName val="1"/>
          <c:showSerName val="0"/>
          <c:showPercent val="1"/>
          <c:showBubbleSize val="0"/>
          <c:showLeaderLines val="1"/>
        </c:dLbls>
        <c:firstSliceAng val="0"/>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Lbls>
            <c:dLbl>
              <c:idx val="0"/>
              <c:layout>
                <c:manualLayout>
                  <c:x val="-0.181639589834131"/>
                  <c:y val="0.165599212205343"/>
                </c:manualLayout>
              </c:layout>
              <c:tx>
                <c:rich>
                  <a:bodyPr/>
                  <a:lstStyle/>
                  <a:p>
                    <a:r>
                      <a:rPr lang="en-US" dirty="0"/>
                      <a:t>Hardcover
</a:t>
                    </a:r>
                    <a:r>
                      <a:rPr lang="en-US" b="1" dirty="0"/>
                      <a:t>37%</a:t>
                    </a:r>
                  </a:p>
                </c:rich>
              </c:tx>
              <c:showLegendKey val="0"/>
              <c:showVal val="0"/>
              <c:showCatName val="1"/>
              <c:showSerName val="0"/>
              <c:showPercent val="1"/>
              <c:showBubbleSize val="0"/>
            </c:dLbl>
            <c:dLbl>
              <c:idx val="1"/>
              <c:layout>
                <c:manualLayout>
                  <c:x val="0.0449583920570837"/>
                  <c:y val="-0.199942898783672"/>
                </c:manualLayout>
              </c:layout>
              <c:tx>
                <c:rich>
                  <a:bodyPr/>
                  <a:lstStyle/>
                  <a:p>
                    <a:r>
                      <a:rPr lang="en-US" dirty="0"/>
                      <a:t>Paperback
</a:t>
                    </a:r>
                    <a:r>
                      <a:rPr lang="en-US" b="1" dirty="0"/>
                      <a:t>27%</a:t>
                    </a:r>
                  </a:p>
                </c:rich>
              </c:tx>
              <c:showLegendKey val="0"/>
              <c:showVal val="0"/>
              <c:showCatName val="1"/>
              <c:showSerName val="0"/>
              <c:showPercent val="1"/>
              <c:showBubbleSize val="0"/>
            </c:dLbl>
            <c:dLbl>
              <c:idx val="2"/>
              <c:layout/>
              <c:tx>
                <c:rich>
                  <a:bodyPr/>
                  <a:lstStyle/>
                  <a:p>
                    <a:r>
                      <a:rPr lang="en-US" dirty="0"/>
                      <a:t>Print w/some digital
</a:t>
                    </a:r>
                    <a:r>
                      <a:rPr lang="en-US" b="1" dirty="0"/>
                      <a:t>14%</a:t>
                    </a:r>
                  </a:p>
                </c:rich>
              </c:tx>
              <c:showLegendKey val="0"/>
              <c:showVal val="0"/>
              <c:showCatName val="1"/>
              <c:showSerName val="0"/>
              <c:showPercent val="1"/>
              <c:showBubbleSize val="0"/>
            </c:dLbl>
            <c:dLbl>
              <c:idx val="3"/>
              <c:layout/>
              <c:tx>
                <c:rich>
                  <a:bodyPr/>
                  <a:lstStyle/>
                  <a:p>
                    <a:r>
                      <a:rPr lang="en-US" dirty="0"/>
                      <a:t>Digital
</a:t>
                    </a:r>
                    <a:r>
                      <a:rPr lang="en-US" b="1" dirty="0"/>
                      <a:t>14%</a:t>
                    </a:r>
                  </a:p>
                </c:rich>
              </c:tx>
              <c:showLegendKey val="0"/>
              <c:showVal val="0"/>
              <c:showCatName val="1"/>
              <c:showSerName val="0"/>
              <c:showPercent val="1"/>
              <c:showBubbleSize val="0"/>
            </c:dLbl>
            <c:dLbl>
              <c:idx val="4"/>
              <c:layout/>
              <c:tx>
                <c:rich>
                  <a:bodyPr/>
                  <a:lstStyle/>
                  <a:p>
                    <a:r>
                      <a:rPr lang="en-US" dirty="0"/>
                      <a:t>Loose-leaf format
</a:t>
                    </a:r>
                    <a:r>
                      <a:rPr lang="en-US" b="1" dirty="0"/>
                      <a:t>7%</a:t>
                    </a:r>
                  </a:p>
                </c:rich>
              </c:tx>
              <c:showLegendKey val="0"/>
              <c:showVal val="0"/>
              <c:showCatName val="1"/>
              <c:showSerName val="0"/>
              <c:showPercent val="1"/>
              <c:showBubbleSize val="0"/>
            </c:dLbl>
            <c:dLbl>
              <c:idx val="5"/>
              <c:layout/>
              <c:tx>
                <c:rich>
                  <a:bodyPr/>
                  <a:lstStyle/>
                  <a:p>
                    <a:r>
                      <a:rPr lang="en-US" dirty="0"/>
                      <a:t>Other
</a:t>
                    </a:r>
                    <a:r>
                      <a:rPr lang="en-US" b="1" dirty="0"/>
                      <a:t>1%</a:t>
                    </a:r>
                  </a:p>
                </c:rich>
              </c:tx>
              <c:showLegendKey val="0"/>
              <c:showVal val="0"/>
              <c:showCatName val="1"/>
              <c:showSerName val="0"/>
              <c:showPercent val="1"/>
              <c:showBubbleSize val="0"/>
            </c:dLbl>
            <c:txPr>
              <a:bodyPr/>
              <a:lstStyle/>
              <a:p>
                <a:pPr>
                  <a:defRPr>
                    <a:solidFill>
                      <a:schemeClr val="tx2"/>
                    </a:solidFill>
                  </a:defRPr>
                </a:pPr>
                <a:endParaRPr lang="en-US"/>
              </a:p>
            </c:txPr>
            <c:showLegendKey val="0"/>
            <c:showVal val="0"/>
            <c:showCatName val="1"/>
            <c:showSerName val="0"/>
            <c:showPercent val="1"/>
            <c:showBubbleSize val="0"/>
            <c:showLeaderLines val="1"/>
          </c:dLbls>
          <c:cat>
            <c:strRef>
              <c:f>Sheet1!$A$2:$A$7</c:f>
              <c:strCache>
                <c:ptCount val="6"/>
                <c:pt idx="0">
                  <c:v>Hardcover</c:v>
                </c:pt>
                <c:pt idx="1">
                  <c:v>Paperback</c:v>
                </c:pt>
                <c:pt idx="2">
                  <c:v>Print w/some digital</c:v>
                </c:pt>
                <c:pt idx="3">
                  <c:v>Digital</c:v>
                </c:pt>
                <c:pt idx="4">
                  <c:v>Loose-leaf format</c:v>
                </c:pt>
                <c:pt idx="5">
                  <c:v>Other</c:v>
                </c:pt>
              </c:strCache>
            </c:strRef>
          </c:cat>
          <c:val>
            <c:numRef>
              <c:f>Sheet1!$B$2:$B$7</c:f>
              <c:numCache>
                <c:formatCode>0.00%</c:formatCode>
                <c:ptCount val="6"/>
                <c:pt idx="0">
                  <c:v>0.367</c:v>
                </c:pt>
                <c:pt idx="1">
                  <c:v>0.274</c:v>
                </c:pt>
                <c:pt idx="2">
                  <c:v>0.141</c:v>
                </c:pt>
                <c:pt idx="3">
                  <c:v>0.138</c:v>
                </c:pt>
                <c:pt idx="4">
                  <c:v>0.075</c:v>
                </c:pt>
                <c:pt idx="5">
                  <c:v>0.005</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Lbls>
            <c:dLbl>
              <c:idx val="0"/>
              <c:layout>
                <c:manualLayout>
                  <c:x val="-0.186983387288173"/>
                  <c:y val="0.0586565007292018"/>
                </c:manualLayout>
              </c:layout>
              <c:tx>
                <c:rich>
                  <a:bodyPr/>
                  <a:lstStyle/>
                  <a:p>
                    <a:r>
                      <a:rPr lang="en-US" dirty="0"/>
                      <a:t>Print 
</a:t>
                    </a:r>
                    <a:r>
                      <a:rPr lang="en-US" b="1" dirty="0"/>
                      <a:t>48%</a:t>
                    </a:r>
                  </a:p>
                </c:rich>
              </c:tx>
              <c:showLegendKey val="0"/>
              <c:showVal val="0"/>
              <c:showCatName val="1"/>
              <c:showSerName val="0"/>
              <c:showPercent val="1"/>
              <c:showBubbleSize val="0"/>
            </c:dLbl>
            <c:dLbl>
              <c:idx val="1"/>
              <c:layout/>
              <c:tx>
                <c:rich>
                  <a:bodyPr/>
                  <a:lstStyle/>
                  <a:p>
                    <a:r>
                      <a:rPr lang="en-US" dirty="0"/>
                      <a:t>Digital
</a:t>
                    </a:r>
                    <a:r>
                      <a:rPr lang="en-US" b="1" dirty="0"/>
                      <a:t>18%</a:t>
                    </a:r>
                  </a:p>
                </c:rich>
              </c:tx>
              <c:showLegendKey val="0"/>
              <c:showVal val="0"/>
              <c:showCatName val="1"/>
              <c:showSerName val="0"/>
              <c:showPercent val="1"/>
              <c:showBubbleSize val="0"/>
            </c:dLbl>
            <c:dLbl>
              <c:idx val="2"/>
              <c:layout/>
              <c:tx>
                <c:rich>
                  <a:bodyPr/>
                  <a:lstStyle/>
                  <a:p>
                    <a:r>
                      <a:rPr lang="en-US" dirty="0"/>
                      <a:t>Some aspects of both
</a:t>
                    </a:r>
                    <a:r>
                      <a:rPr lang="en-US" b="1" dirty="0"/>
                      <a:t>31%</a:t>
                    </a:r>
                  </a:p>
                </c:rich>
              </c:tx>
              <c:showLegendKey val="0"/>
              <c:showVal val="0"/>
              <c:showCatName val="1"/>
              <c:showSerName val="0"/>
              <c:showPercent val="1"/>
              <c:showBubbleSize val="0"/>
            </c:dLbl>
            <c:dLbl>
              <c:idx val="3"/>
              <c:layout>
                <c:manualLayout>
                  <c:x val="-0.217393407866287"/>
                  <c:y val="0.0332434692489855"/>
                </c:manualLayout>
              </c:layout>
              <c:tx>
                <c:rich>
                  <a:bodyPr/>
                  <a:lstStyle/>
                  <a:p>
                    <a:r>
                      <a:rPr lang="en-US" dirty="0"/>
                      <a:t>No preference
</a:t>
                    </a:r>
                    <a:r>
                      <a:rPr lang="en-US" b="1" dirty="0"/>
                      <a:t>3%</a:t>
                    </a:r>
                  </a:p>
                </c:rich>
              </c:tx>
              <c:showLegendKey val="0"/>
              <c:showVal val="0"/>
              <c:showCatName val="1"/>
              <c:showSerName val="0"/>
              <c:showPercent val="1"/>
              <c:showBubbleSize val="0"/>
            </c:dLbl>
            <c:txPr>
              <a:bodyPr/>
              <a:lstStyle/>
              <a:p>
                <a:pPr>
                  <a:defRPr>
                    <a:solidFill>
                      <a:schemeClr val="tx2"/>
                    </a:solidFill>
                  </a:defRPr>
                </a:pPr>
                <a:endParaRPr lang="en-US"/>
              </a:p>
            </c:txPr>
            <c:showLegendKey val="0"/>
            <c:showVal val="0"/>
            <c:showCatName val="1"/>
            <c:showSerName val="0"/>
            <c:showPercent val="1"/>
            <c:showBubbleSize val="0"/>
            <c:showLeaderLines val="1"/>
          </c:dLbls>
          <c:cat>
            <c:strRef>
              <c:f>Sheet1!$A$2:$A$5</c:f>
              <c:strCache>
                <c:ptCount val="4"/>
                <c:pt idx="0">
                  <c:v>Print </c:v>
                </c:pt>
                <c:pt idx="1">
                  <c:v>Digital</c:v>
                </c:pt>
                <c:pt idx="2">
                  <c:v>Some aspects of both</c:v>
                </c:pt>
                <c:pt idx="3">
                  <c:v>No preference</c:v>
                </c:pt>
              </c:strCache>
            </c:strRef>
          </c:cat>
          <c:val>
            <c:numRef>
              <c:f>Sheet1!$B$2:$B$5</c:f>
              <c:numCache>
                <c:formatCode>0.00%</c:formatCode>
                <c:ptCount val="4"/>
                <c:pt idx="0">
                  <c:v>0.479</c:v>
                </c:pt>
                <c:pt idx="1">
                  <c:v>0.177</c:v>
                </c:pt>
                <c:pt idx="2">
                  <c:v>0.308</c:v>
                </c:pt>
                <c:pt idx="3">
                  <c:v>0.036</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bg1">
                  <a:lumMod val="85000"/>
                </a:schemeClr>
              </a:solidFill>
              <a:ln w="19050">
                <a:solidFill>
                  <a:schemeClr val="lt1"/>
                </a:solidFill>
              </a:ln>
              <a:effectLst/>
            </c:spPr>
          </c:dPt>
          <c:dPt>
            <c:idx val="1"/>
            <c:bubble3D val="0"/>
            <c:spPr>
              <a:solidFill>
                <a:schemeClr val="accent1"/>
              </a:solidFill>
              <a:ln w="19050">
                <a:solidFill>
                  <a:schemeClr val="lt1"/>
                </a:solidFill>
              </a:ln>
              <a:effectLst/>
            </c:spPr>
          </c:dPt>
          <c:dPt>
            <c:idx val="2"/>
            <c:bubble3D val="0"/>
            <c:spPr>
              <a:solidFill>
                <a:srgbClr val="F69493"/>
              </a:solidFill>
              <a:ln w="19050">
                <a:solidFill>
                  <a:schemeClr val="bg1"/>
                </a:solidFill>
              </a:ln>
              <a:effectLst/>
            </c:spPr>
          </c:dPt>
          <c:dPt>
            <c:idx val="3"/>
            <c:bubble3D val="0"/>
            <c:spPr>
              <a:solidFill>
                <a:schemeClr val="accent4"/>
              </a:solidFill>
              <a:ln w="19050">
                <a:solidFill>
                  <a:schemeClr val="bg1"/>
                </a:solidFill>
              </a:ln>
              <a:effectLst/>
            </c:spPr>
          </c:dPt>
          <c:dPt>
            <c:idx val="4"/>
            <c:bubble3D val="0"/>
            <c:spPr>
              <a:solidFill>
                <a:srgbClr val="8DC63F"/>
              </a:solidFill>
              <a:ln w="19050">
                <a:solidFill>
                  <a:schemeClr val="bg1"/>
                </a:solidFill>
              </a:ln>
              <a:effectLst/>
            </c:spPr>
          </c:dPt>
          <c:dPt>
            <c:idx val="5"/>
            <c:bubble3D val="0"/>
            <c:spPr>
              <a:solidFill>
                <a:srgbClr val="FFCD00"/>
              </a:solidFill>
              <a:ln w="19050">
                <a:solidFill>
                  <a:schemeClr val="lt1"/>
                </a:solidFill>
              </a:ln>
              <a:effectLst/>
            </c:spPr>
          </c:dPt>
          <c:dPt>
            <c:idx val="6"/>
            <c:bubble3D val="0"/>
            <c:spPr>
              <a:solidFill>
                <a:srgbClr val="80076B"/>
              </a:solidFill>
              <a:ln w="19050">
                <a:solidFill>
                  <a:schemeClr val="lt1"/>
                </a:solidFill>
              </a:ln>
              <a:effectLst/>
            </c:spPr>
          </c:dPt>
          <c:dPt>
            <c:idx val="7"/>
            <c:bubble3D val="0"/>
            <c:spPr>
              <a:solidFill>
                <a:schemeClr val="accent5">
                  <a:lumMod val="60000"/>
                  <a:lumOff val="40000"/>
                </a:schemeClr>
              </a:solidFill>
              <a:ln w="19050">
                <a:solidFill>
                  <a:schemeClr val="lt1"/>
                </a:solidFill>
              </a:ln>
              <a:effectLst/>
            </c:spPr>
          </c:dPt>
          <c:dPt>
            <c:idx val="8"/>
            <c:bubble3D val="0"/>
            <c:spPr>
              <a:solidFill>
                <a:schemeClr val="accent2"/>
              </a:solidFill>
              <a:ln w="19050">
                <a:solidFill>
                  <a:schemeClr val="lt1"/>
                </a:solidFill>
              </a:ln>
              <a:effectLst/>
            </c:spPr>
          </c:dPt>
          <c:dLbls>
            <c:dLbl>
              <c:idx val="0"/>
              <c:layout>
                <c:manualLayout>
                  <c:x val="-0.175783021586527"/>
                  <c:y val="0.112470992719799"/>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5"/>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856379591203391"/>
                  <c:y val="-0.091718734796057"/>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145157924355992"/>
                  <c:y val="0.0265646239447542"/>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0.12282969963228635"/>
                      <c:h val="0.10266321478803676"/>
                    </c:manualLayout>
                  </c15:layout>
                </c:ext>
              </c:extLst>
            </c:dLbl>
            <c:dLbl>
              <c:idx val="4"/>
              <c:layout>
                <c:manualLayout>
                  <c:x val="0.0548097636531641"/>
                  <c:y val="0.088781885893394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456054394380829"/>
                  <c:y val="0.0705746021542789"/>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126160750357119"/>
                  <c:y val="0.0392830078522376"/>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80247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860267814081837"/>
                  <c:y val="0.129470217226565"/>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lumMod val="50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7177529626480973E-2"/>
                      <c:h val="0.11015276921852102"/>
                    </c:manualLayout>
                  </c15:layout>
                </c:ext>
              </c:extLst>
            </c:dLbl>
            <c:dLbl>
              <c:idx val="8"/>
              <c:layout>
                <c:manualLayout>
                  <c:x val="0.0500174840222398"/>
                  <c:y val="0.20110898481153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6.0007241240964175E-2"/>
                      <c:h val="6.609531784902356E-2"/>
                    </c:manualLayout>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ext>
            </c:extLst>
          </c:dLbls>
          <c:cat>
            <c:strRef>
              <c:f>Sheet1!$A$2:$A$10</c:f>
              <c:strCache>
                <c:ptCount val="9"/>
                <c:pt idx="0">
                  <c:v>Other</c:v>
                </c:pt>
                <c:pt idx="1">
                  <c:v>Television</c:v>
                </c:pt>
                <c:pt idx="2">
                  <c:v>Reading</c:v>
                </c:pt>
                <c:pt idx="3">
                  <c:v>Music</c:v>
                </c:pt>
                <c:pt idx="4">
                  <c:v>Video Games</c:v>
                </c:pt>
                <c:pt idx="5">
                  <c:v>Other Online</c:v>
                </c:pt>
                <c:pt idx="6">
                  <c:v>Magazines/Newspapers</c:v>
                </c:pt>
                <c:pt idx="7">
                  <c:v>Movies</c:v>
                </c:pt>
                <c:pt idx="8">
                  <c:v>Social Networking</c:v>
                </c:pt>
              </c:strCache>
            </c:strRef>
          </c:cat>
          <c:val>
            <c:numRef>
              <c:f>Sheet1!$B$2:$B$10</c:f>
              <c:numCache>
                <c:formatCode>General</c:formatCode>
                <c:ptCount val="9"/>
                <c:pt idx="0">
                  <c:v>0.35</c:v>
                </c:pt>
                <c:pt idx="1">
                  <c:v>0.241</c:v>
                </c:pt>
                <c:pt idx="2">
                  <c:v>0.201</c:v>
                </c:pt>
                <c:pt idx="3">
                  <c:v>0.1</c:v>
                </c:pt>
                <c:pt idx="4">
                  <c:v>0.063</c:v>
                </c:pt>
                <c:pt idx="5">
                  <c:v>0.032</c:v>
                </c:pt>
                <c:pt idx="6">
                  <c:v>0.026</c:v>
                </c:pt>
                <c:pt idx="7">
                  <c:v>0.013</c:v>
                </c:pt>
                <c:pt idx="8">
                  <c:v>0.011</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bg1">
                  <a:lumMod val="85000"/>
                </a:schemeClr>
              </a:solidFill>
              <a:ln w="19050">
                <a:solidFill>
                  <a:schemeClr val="lt1"/>
                </a:solidFill>
              </a:ln>
              <a:effectLst/>
            </c:spPr>
          </c:dPt>
          <c:dPt>
            <c:idx val="1"/>
            <c:bubble3D val="0"/>
            <c:spPr>
              <a:solidFill>
                <a:schemeClr val="accent1"/>
              </a:solidFill>
              <a:ln w="19050">
                <a:solidFill>
                  <a:schemeClr val="lt1"/>
                </a:solidFill>
              </a:ln>
              <a:effectLst/>
            </c:spPr>
          </c:dPt>
          <c:dPt>
            <c:idx val="2"/>
            <c:bubble3D val="0"/>
            <c:spPr>
              <a:solidFill>
                <a:srgbClr val="F69493"/>
              </a:solidFill>
              <a:ln w="19050">
                <a:solidFill>
                  <a:schemeClr val="bg1"/>
                </a:solidFill>
              </a:ln>
              <a:effectLst/>
            </c:spPr>
          </c:dPt>
          <c:dPt>
            <c:idx val="3"/>
            <c:bubble3D val="0"/>
            <c:spPr>
              <a:solidFill>
                <a:srgbClr val="8DC63F"/>
              </a:solidFill>
              <a:ln w="19050">
                <a:solidFill>
                  <a:schemeClr val="bg1"/>
                </a:solidFill>
              </a:ln>
              <a:effectLst/>
            </c:spPr>
          </c:dPt>
          <c:dPt>
            <c:idx val="4"/>
            <c:bubble3D val="0"/>
            <c:spPr>
              <a:solidFill>
                <a:schemeClr val="accent4"/>
              </a:solidFill>
              <a:ln w="19050">
                <a:solidFill>
                  <a:schemeClr val="bg1"/>
                </a:solidFill>
              </a:ln>
              <a:effectLst/>
            </c:spPr>
          </c:dPt>
          <c:dPt>
            <c:idx val="5"/>
            <c:bubble3D val="0"/>
            <c:spPr>
              <a:solidFill>
                <a:srgbClr val="FFCD00"/>
              </a:solidFill>
              <a:ln w="19050">
                <a:solidFill>
                  <a:schemeClr val="lt1"/>
                </a:solidFill>
              </a:ln>
              <a:effectLst/>
            </c:spPr>
          </c:dPt>
          <c:dPt>
            <c:idx val="6"/>
            <c:bubble3D val="0"/>
            <c:spPr>
              <a:solidFill>
                <a:srgbClr val="80076B"/>
              </a:solidFill>
              <a:ln w="19050">
                <a:solidFill>
                  <a:schemeClr val="lt1"/>
                </a:solidFill>
              </a:ln>
              <a:effectLst/>
            </c:spPr>
          </c:dPt>
          <c:dPt>
            <c:idx val="7"/>
            <c:bubble3D val="0"/>
            <c:spPr>
              <a:solidFill>
                <a:schemeClr val="accent5">
                  <a:lumMod val="60000"/>
                  <a:lumOff val="40000"/>
                </a:schemeClr>
              </a:solidFill>
              <a:ln w="19050">
                <a:solidFill>
                  <a:schemeClr val="lt1"/>
                </a:solidFill>
              </a:ln>
              <a:effectLst/>
            </c:spPr>
          </c:dPt>
          <c:dPt>
            <c:idx val="8"/>
            <c:bubble3D val="0"/>
            <c:spPr>
              <a:solidFill>
                <a:schemeClr val="accent2"/>
              </a:solidFill>
              <a:ln w="19050">
                <a:solidFill>
                  <a:schemeClr val="lt1"/>
                </a:solidFill>
              </a:ln>
              <a:effectLst/>
            </c:spPr>
          </c:dPt>
          <c:dLbls>
            <c:dLbl>
              <c:idx val="0"/>
              <c:layout>
                <c:manualLayout>
                  <c:x val="-0.213826496591365"/>
                  <c:y val="0.0338306711997146"/>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5"/>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437098558961095"/>
                  <c:y val="-0.129166506948478"/>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166647595003344"/>
                  <c:y val="0.033718622747605"/>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995057543501865"/>
                  <c:y val="0.082736282173386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2282969963228635"/>
                      <c:h val="0.10266321478803676"/>
                    </c:manualLayout>
                  </c15:layout>
                </c:ext>
              </c:extLst>
            </c:dLbl>
            <c:dLbl>
              <c:idx val="4"/>
              <c:layout>
                <c:manualLayout>
                  <c:x val="0.0548097636531641"/>
                  <c:y val="0.088781885893394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506779027720613"/>
                  <c:y val="0.081808933800005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148986835360022"/>
                  <c:y val="0.0392830078522376"/>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80247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103780403077108"/>
                  <c:y val="0.136959771657049"/>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lumMod val="50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7177529626480973E-2"/>
                      <c:h val="0.11015276921852102"/>
                    </c:manualLayout>
                  </c15:layout>
                </c:ext>
              </c:extLst>
            </c:dLbl>
            <c:dLbl>
              <c:idx val="8"/>
              <c:layout>
                <c:manualLayout>
                  <c:x val="0.0500174840222398"/>
                  <c:y val="0.20110898481153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6.0007241240964175E-2"/>
                      <c:h val="6.609531784902356E-2"/>
                    </c:manualLayout>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Sheet1!$A$2:$A$10</c:f>
              <c:strCache>
                <c:ptCount val="9"/>
                <c:pt idx="0">
                  <c:v>Other</c:v>
                </c:pt>
                <c:pt idx="1">
                  <c:v>Television</c:v>
                </c:pt>
                <c:pt idx="2">
                  <c:v>Reading</c:v>
                </c:pt>
                <c:pt idx="3">
                  <c:v>Video Games</c:v>
                </c:pt>
                <c:pt idx="4">
                  <c:v>Music</c:v>
                </c:pt>
                <c:pt idx="5">
                  <c:v>Other Online</c:v>
                </c:pt>
                <c:pt idx="6">
                  <c:v>Magazines/Newspapers</c:v>
                </c:pt>
                <c:pt idx="7">
                  <c:v>Movies</c:v>
                </c:pt>
                <c:pt idx="8">
                  <c:v>Social Networking</c:v>
                </c:pt>
              </c:strCache>
            </c:strRef>
          </c:cat>
          <c:val>
            <c:numRef>
              <c:f>Sheet1!$B$2:$B$10</c:f>
              <c:numCache>
                <c:formatCode>General</c:formatCode>
                <c:ptCount val="9"/>
                <c:pt idx="0">
                  <c:v>0.415</c:v>
                </c:pt>
                <c:pt idx="1">
                  <c:v>0.225</c:v>
                </c:pt>
                <c:pt idx="2">
                  <c:v>0.186</c:v>
                </c:pt>
                <c:pt idx="3">
                  <c:v>0.059</c:v>
                </c:pt>
                <c:pt idx="4">
                  <c:v>0.031</c:v>
                </c:pt>
                <c:pt idx="5">
                  <c:v>0.031</c:v>
                </c:pt>
                <c:pt idx="6">
                  <c:v>0.023</c:v>
                </c:pt>
                <c:pt idx="7">
                  <c:v>0.017</c:v>
                </c:pt>
                <c:pt idx="8">
                  <c:v>0.015</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bg1">
                  <a:lumMod val="85000"/>
                </a:schemeClr>
              </a:solidFill>
              <a:ln w="19050">
                <a:solidFill>
                  <a:schemeClr val="lt1"/>
                </a:solidFill>
              </a:ln>
              <a:effectLst/>
            </c:spPr>
          </c:dPt>
          <c:dPt>
            <c:idx val="1"/>
            <c:bubble3D val="0"/>
            <c:spPr>
              <a:solidFill>
                <a:schemeClr val="accent1"/>
              </a:solidFill>
              <a:ln w="19050">
                <a:solidFill>
                  <a:schemeClr val="lt1"/>
                </a:solidFill>
              </a:ln>
              <a:effectLst/>
            </c:spPr>
          </c:dPt>
          <c:dPt>
            <c:idx val="2"/>
            <c:bubble3D val="0"/>
            <c:spPr>
              <a:solidFill>
                <a:srgbClr val="F69493"/>
              </a:solidFill>
              <a:ln w="19050">
                <a:solidFill>
                  <a:schemeClr val="bg1"/>
                </a:solidFill>
              </a:ln>
              <a:effectLst/>
            </c:spPr>
          </c:dPt>
          <c:dPt>
            <c:idx val="3"/>
            <c:bubble3D val="0"/>
            <c:spPr>
              <a:solidFill>
                <a:srgbClr val="8DC63F"/>
              </a:solidFill>
              <a:ln w="19050">
                <a:solidFill>
                  <a:schemeClr val="bg1"/>
                </a:solidFill>
              </a:ln>
              <a:effectLst/>
            </c:spPr>
          </c:dPt>
          <c:dPt>
            <c:idx val="4"/>
            <c:bubble3D val="0"/>
            <c:spPr>
              <a:solidFill>
                <a:srgbClr val="80076B"/>
              </a:solidFill>
              <a:ln w="19050">
                <a:solidFill>
                  <a:schemeClr val="bg1"/>
                </a:solidFill>
              </a:ln>
              <a:effectLst/>
            </c:spPr>
          </c:dPt>
          <c:dPt>
            <c:idx val="5"/>
            <c:bubble3D val="0"/>
            <c:spPr>
              <a:solidFill>
                <a:srgbClr val="FFCD00"/>
              </a:solidFill>
              <a:ln w="19050">
                <a:solidFill>
                  <a:schemeClr val="lt1"/>
                </a:solidFill>
              </a:ln>
              <a:effectLst/>
            </c:spPr>
          </c:dPt>
          <c:dPt>
            <c:idx val="6"/>
            <c:bubble3D val="0"/>
            <c:spPr>
              <a:solidFill>
                <a:schemeClr val="accent4"/>
              </a:solidFill>
              <a:ln w="19050">
                <a:solidFill>
                  <a:schemeClr val="lt1"/>
                </a:solidFill>
              </a:ln>
              <a:effectLst/>
            </c:spPr>
          </c:dPt>
          <c:dPt>
            <c:idx val="7"/>
            <c:bubble3D val="0"/>
            <c:spPr>
              <a:solidFill>
                <a:schemeClr val="accent2"/>
              </a:solidFill>
              <a:ln w="19050">
                <a:solidFill>
                  <a:schemeClr val="lt1"/>
                </a:solidFill>
              </a:ln>
              <a:effectLst/>
            </c:spPr>
          </c:dPt>
          <c:dPt>
            <c:idx val="8"/>
            <c:bubble3D val="0"/>
            <c:spPr>
              <a:solidFill>
                <a:schemeClr val="bg1">
                  <a:lumMod val="50000"/>
                </a:schemeClr>
              </a:solidFill>
              <a:ln w="19050">
                <a:solidFill>
                  <a:schemeClr val="lt1"/>
                </a:solidFill>
              </a:ln>
              <a:effectLst/>
            </c:spPr>
          </c:dPt>
          <c:dLbls>
            <c:dLbl>
              <c:idx val="0"/>
              <c:layout>
                <c:manualLayout>
                  <c:x val="-0.158029399917603"/>
                  <c:y val="0.14617398765697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5"/>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11000275790231"/>
                  <c:y val="-0.15537994745517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122331839353089"/>
                  <c:y val="0.015330292299027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dLbl>
            <c:dLbl>
              <c:idx val="4"/>
              <c:layout>
                <c:manualLayout>
                  <c:x val="0.158795261999721"/>
                  <c:y val="0.18240131627444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532141344390505"/>
                  <c:y val="0.081808933800005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450013370134654"/>
                  <c:y val="0.0767307800046589"/>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126606488080011"/>
                  <c:y val="0.020871677984543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accent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7177529626480973E-2"/>
                      <c:h val="0.11015276921852102"/>
                    </c:manualLayout>
                  </c15:layout>
                </c:ext>
              </c:extLst>
            </c:dLbl>
            <c:dLbl>
              <c:idx val="8"/>
              <c:layout>
                <c:manualLayout>
                  <c:x val="0.0576261790232073"/>
                  <c:y val="0.1711507670896"/>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6.0007241240964175E-2"/>
                      <c:h val="6.609531784902356E-2"/>
                    </c:manualLayout>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ext>
            </c:extLst>
          </c:dLbls>
          <c:cat>
            <c:strRef>
              <c:f>Sheet1!$A$2:$A$10</c:f>
              <c:strCache>
                <c:ptCount val="9"/>
                <c:pt idx="0">
                  <c:v>Other</c:v>
                </c:pt>
                <c:pt idx="1">
                  <c:v>Television</c:v>
                </c:pt>
                <c:pt idx="2">
                  <c:v>Reading</c:v>
                </c:pt>
                <c:pt idx="3">
                  <c:v>Video Games</c:v>
                </c:pt>
                <c:pt idx="4">
                  <c:v>Magazines/Newspapers</c:v>
                </c:pt>
                <c:pt idx="5">
                  <c:v>Other Online</c:v>
                </c:pt>
                <c:pt idx="6">
                  <c:v>Music</c:v>
                </c:pt>
                <c:pt idx="7">
                  <c:v>Social Networking</c:v>
                </c:pt>
                <c:pt idx="8">
                  <c:v>Movies</c:v>
                </c:pt>
              </c:strCache>
            </c:strRef>
          </c:cat>
          <c:val>
            <c:numRef>
              <c:f>Sheet1!$B$2:$B$10</c:f>
              <c:numCache>
                <c:formatCode>General</c:formatCode>
                <c:ptCount val="9"/>
                <c:pt idx="0">
                  <c:v>0.2856</c:v>
                </c:pt>
                <c:pt idx="1">
                  <c:v>0.2583</c:v>
                </c:pt>
                <c:pt idx="2">
                  <c:v>0.1815</c:v>
                </c:pt>
                <c:pt idx="3">
                  <c:v>0.1175</c:v>
                </c:pt>
                <c:pt idx="4">
                  <c:v>0.0405</c:v>
                </c:pt>
                <c:pt idx="5">
                  <c:v>0.0371</c:v>
                </c:pt>
                <c:pt idx="6">
                  <c:v>0.0337</c:v>
                </c:pt>
                <c:pt idx="7">
                  <c:v>0.0279</c:v>
                </c:pt>
                <c:pt idx="8">
                  <c:v>0.0194</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bg1">
                  <a:lumMod val="85000"/>
                </a:schemeClr>
              </a:solidFill>
              <a:ln w="19050">
                <a:solidFill>
                  <a:schemeClr val="lt1"/>
                </a:solidFill>
              </a:ln>
              <a:effectLst/>
            </c:spPr>
          </c:dPt>
          <c:dPt>
            <c:idx val="1"/>
            <c:bubble3D val="0"/>
            <c:spPr>
              <a:solidFill>
                <a:schemeClr val="accent1"/>
              </a:solidFill>
              <a:ln w="19050">
                <a:solidFill>
                  <a:schemeClr val="lt1"/>
                </a:solidFill>
              </a:ln>
              <a:effectLst/>
            </c:spPr>
          </c:dPt>
          <c:dPt>
            <c:idx val="2"/>
            <c:bubble3D val="0"/>
            <c:spPr>
              <a:solidFill>
                <a:srgbClr val="8DC63F"/>
              </a:solidFill>
              <a:ln w="19050">
                <a:solidFill>
                  <a:schemeClr val="bg1"/>
                </a:solidFill>
              </a:ln>
              <a:effectLst/>
            </c:spPr>
          </c:dPt>
          <c:dPt>
            <c:idx val="3"/>
            <c:bubble3D val="0"/>
            <c:spPr>
              <a:solidFill>
                <a:schemeClr val="accent2"/>
              </a:solidFill>
              <a:ln w="19050">
                <a:solidFill>
                  <a:schemeClr val="bg1"/>
                </a:solidFill>
              </a:ln>
              <a:effectLst/>
            </c:spPr>
          </c:dPt>
          <c:dPt>
            <c:idx val="4"/>
            <c:bubble3D val="0"/>
            <c:spPr>
              <a:solidFill>
                <a:schemeClr val="accent4"/>
              </a:solidFill>
              <a:ln w="19050">
                <a:solidFill>
                  <a:schemeClr val="bg1"/>
                </a:solidFill>
              </a:ln>
              <a:effectLst/>
            </c:spPr>
          </c:dPt>
          <c:dPt>
            <c:idx val="5"/>
            <c:bubble3D val="0"/>
            <c:spPr>
              <a:solidFill>
                <a:srgbClr val="FFCD00"/>
              </a:solidFill>
              <a:ln w="19050">
                <a:solidFill>
                  <a:schemeClr val="lt1"/>
                </a:solidFill>
              </a:ln>
              <a:effectLst/>
            </c:spPr>
          </c:dPt>
          <c:dPt>
            <c:idx val="6"/>
            <c:bubble3D val="0"/>
            <c:spPr>
              <a:solidFill>
                <a:srgbClr val="F69493"/>
              </a:solidFill>
              <a:ln w="19050">
                <a:solidFill>
                  <a:schemeClr val="lt1"/>
                </a:solidFill>
              </a:ln>
              <a:effectLst/>
            </c:spPr>
          </c:dPt>
          <c:dPt>
            <c:idx val="7"/>
            <c:bubble3D val="0"/>
            <c:spPr>
              <a:solidFill>
                <a:schemeClr val="accent5">
                  <a:lumMod val="60000"/>
                  <a:lumOff val="40000"/>
                </a:schemeClr>
              </a:solidFill>
              <a:ln w="19050">
                <a:solidFill>
                  <a:schemeClr val="lt1"/>
                </a:solidFill>
              </a:ln>
              <a:effectLst/>
            </c:spPr>
          </c:dPt>
          <c:dPt>
            <c:idx val="8"/>
            <c:bubble3D val="0"/>
            <c:spPr>
              <a:solidFill>
                <a:srgbClr val="80076B"/>
              </a:solidFill>
              <a:ln w="19050">
                <a:solidFill>
                  <a:schemeClr val="lt1"/>
                </a:solidFill>
              </a:ln>
              <a:effectLst/>
            </c:spPr>
          </c:dPt>
          <c:dLbls>
            <c:dLbl>
              <c:idx val="0"/>
              <c:layout>
                <c:manualLayout>
                  <c:x val="-0.151263451925361"/>
                  <c:y val="0.150921515173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5"/>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131361555641693"/>
                  <c:y val="-0.0128877206226695"/>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823273715450064"/>
                  <c:y val="0.111349160752996"/>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885630130751729"/>
                  <c:y val="0.020871677984543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lumMod val="50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7177529626480973E-2"/>
                      <c:h val="0.11015276921852102"/>
                    </c:manualLayout>
                  </c15:layout>
                </c:ext>
              </c:extLst>
            </c:dLbl>
            <c:dLbl>
              <c:idx val="8"/>
              <c:layout>
                <c:manualLayout>
                  <c:x val="0.0463941963315315"/>
                  <c:y val="0.1181663470336"/>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300" b="0" i="0" u="none" strike="noStrike" kern="1200" baseline="0">
                      <a:solidFill>
                        <a:srgbClr val="80076B"/>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4.9404053675423928E-2"/>
                      <c:h val="6.3714773899027299E-2"/>
                    </c:manualLayout>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ext>
            </c:extLst>
          </c:dLbls>
          <c:cat>
            <c:strRef>
              <c:f>Sheet1!$A$2:$A$10</c:f>
              <c:strCache>
                <c:ptCount val="9"/>
                <c:pt idx="0">
                  <c:v>Other</c:v>
                </c:pt>
                <c:pt idx="1">
                  <c:v>Television</c:v>
                </c:pt>
                <c:pt idx="2">
                  <c:v>Video Games</c:v>
                </c:pt>
                <c:pt idx="3">
                  <c:v>Social Networking</c:v>
                </c:pt>
                <c:pt idx="4">
                  <c:v>Music</c:v>
                </c:pt>
                <c:pt idx="5">
                  <c:v>Other Online</c:v>
                </c:pt>
                <c:pt idx="6">
                  <c:v>Reading</c:v>
                </c:pt>
                <c:pt idx="7">
                  <c:v>Movies</c:v>
                </c:pt>
                <c:pt idx="8">
                  <c:v>Magazines/Newspapers</c:v>
                </c:pt>
              </c:strCache>
            </c:strRef>
          </c:cat>
          <c:val>
            <c:numRef>
              <c:f>Sheet1!$B$2:$B$10</c:f>
              <c:numCache>
                <c:formatCode>General</c:formatCode>
                <c:ptCount val="9"/>
                <c:pt idx="0">
                  <c:v>0.27</c:v>
                </c:pt>
                <c:pt idx="1">
                  <c:v>0.19</c:v>
                </c:pt>
                <c:pt idx="2">
                  <c:v>0.15</c:v>
                </c:pt>
                <c:pt idx="3">
                  <c:v>0.11</c:v>
                </c:pt>
                <c:pt idx="4">
                  <c:v>0.1</c:v>
                </c:pt>
                <c:pt idx="5">
                  <c:v>0.1</c:v>
                </c:pt>
                <c:pt idx="6">
                  <c:v>0.05</c:v>
                </c:pt>
                <c:pt idx="7">
                  <c:v>0.02</c:v>
                </c:pt>
                <c:pt idx="8">
                  <c:v>0.01</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Sheet1!$A$7</c:f>
              <c:strCache>
                <c:ptCount val="1"/>
                <c:pt idx="0">
                  <c:v>All Juvenile</c:v>
                </c:pt>
              </c:strCache>
            </c:strRef>
          </c:tx>
          <c:spPr>
            <a:solidFill>
              <a:schemeClr val="accent1"/>
            </a:solidFill>
            <a:ln>
              <a:noFill/>
            </a:ln>
            <a:effectLst/>
          </c:spPr>
          <c:invertIfNegative val="0"/>
          <c:dLbls>
            <c:dLbl>
              <c:idx val="0"/>
              <c:layout/>
              <c:dLblPos val="outEnd"/>
              <c:showLegendKey val="0"/>
              <c:showVal val="1"/>
              <c:showCatName val="0"/>
              <c:showSerName val="0"/>
              <c:showPercent val="0"/>
              <c:showBubbleSize val="0"/>
            </c:dLbl>
            <c:dLbl>
              <c:idx val="10"/>
              <c:layout/>
              <c:dLblPos val="outEnd"/>
              <c:showLegendKey val="0"/>
              <c:showVal val="1"/>
              <c:showCatName val="0"/>
              <c:showSerName val="0"/>
              <c:showPercent val="0"/>
              <c:showBubbleSize val="0"/>
            </c:dLbl>
            <c:txPr>
              <a:bodyPr/>
              <a:lstStyle/>
              <a:p>
                <a:pPr>
                  <a:defRPr sz="1400" b="1" i="0"/>
                </a:pPr>
                <a:endParaRPr lang="en-US"/>
              </a:p>
            </c:txPr>
            <c:showLegendKey val="0"/>
            <c:showVal val="0"/>
            <c:showCatName val="0"/>
            <c:showSerName val="0"/>
            <c:showPercent val="0"/>
            <c:showBubbleSize val="0"/>
          </c:dLbls>
          <c:trendline>
            <c:spPr>
              <a:ln w="38100" cmpd="sng">
                <a:solidFill>
                  <a:schemeClr val="accent2"/>
                </a:solidFill>
              </a:ln>
            </c:spPr>
            <c:trendlineType val="linear"/>
            <c:dispRSqr val="0"/>
            <c:dispEq val="0"/>
          </c:trendline>
          <c:cat>
            <c:numRef>
              <c:f>Sheet1!$B$2:$L$2</c:f>
              <c:numCache>
                <c:formatCode>General</c:formatCode>
                <c:ptCount val="11"/>
                <c:pt idx="0">
                  <c:v>2004.0</c:v>
                </c:pt>
                <c:pt idx="1">
                  <c:v>2005.0</c:v>
                </c:pt>
                <c:pt idx="2">
                  <c:v>2006.0</c:v>
                </c:pt>
                <c:pt idx="3">
                  <c:v>2007.0</c:v>
                </c:pt>
                <c:pt idx="4">
                  <c:v>2008.0</c:v>
                </c:pt>
                <c:pt idx="5">
                  <c:v>2009.0</c:v>
                </c:pt>
                <c:pt idx="6">
                  <c:v>2010.0</c:v>
                </c:pt>
                <c:pt idx="7">
                  <c:v>2011.0</c:v>
                </c:pt>
                <c:pt idx="8">
                  <c:v>2012.0</c:v>
                </c:pt>
                <c:pt idx="9">
                  <c:v>2013.0</c:v>
                </c:pt>
                <c:pt idx="10">
                  <c:v>2014.0</c:v>
                </c:pt>
              </c:numCache>
            </c:numRef>
          </c:cat>
          <c:val>
            <c:numRef>
              <c:f>Sheet1!$B$7:$L$7</c:f>
              <c:numCache>
                <c:formatCode>#,##0</c:formatCode>
                <c:ptCount val="11"/>
                <c:pt idx="0">
                  <c:v>1.38719643E8</c:v>
                </c:pt>
                <c:pt idx="1">
                  <c:v>1.62217582E8</c:v>
                </c:pt>
                <c:pt idx="2">
                  <c:v>1.60402456E8</c:v>
                </c:pt>
                <c:pt idx="3">
                  <c:v>1.77976623E8</c:v>
                </c:pt>
                <c:pt idx="4">
                  <c:v>1.98310206E8</c:v>
                </c:pt>
                <c:pt idx="5">
                  <c:v>1.97578664E8</c:v>
                </c:pt>
                <c:pt idx="6">
                  <c:v>1.91503407E8</c:v>
                </c:pt>
                <c:pt idx="7">
                  <c:v>1.81872E8</c:v>
                </c:pt>
                <c:pt idx="8">
                  <c:v>1.80673E8</c:v>
                </c:pt>
                <c:pt idx="9" formatCode="_(* #,##0_);_(* \(#,##0\);_(* &quot;-&quot;??_);_(@_)">
                  <c:v>1.9999E8</c:v>
                </c:pt>
                <c:pt idx="10">
                  <c:v>2.25567E8</c:v>
                </c:pt>
              </c:numCache>
            </c:numRef>
          </c:val>
        </c:ser>
        <c:dLbls>
          <c:showLegendKey val="0"/>
          <c:showVal val="0"/>
          <c:showCatName val="0"/>
          <c:showSerName val="0"/>
          <c:showPercent val="0"/>
          <c:showBubbleSize val="0"/>
        </c:dLbls>
        <c:gapWidth val="219"/>
        <c:overlap val="-27"/>
        <c:axId val="-2124334952"/>
        <c:axId val="-2124331768"/>
      </c:barChart>
      <c:catAx>
        <c:axId val="-2124334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4331768"/>
        <c:crosses val="autoZero"/>
        <c:auto val="1"/>
        <c:lblAlgn val="ctr"/>
        <c:lblOffset val="100"/>
        <c:noMultiLvlLbl val="0"/>
      </c:catAx>
      <c:valAx>
        <c:axId val="-212433176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4334952"/>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Sheet1!$A$3</c:f>
              <c:strCache>
                <c:ptCount val="1"/>
                <c:pt idx="0">
                  <c:v>Overall</c:v>
                </c:pt>
              </c:strCache>
            </c:strRef>
          </c:tx>
          <c:spPr>
            <a:solidFill>
              <a:schemeClr val="accent1"/>
            </a:solidFill>
            <a:ln>
              <a:noFill/>
            </a:ln>
            <a:effectLst/>
          </c:spPr>
          <c:invertIfNegative val="0"/>
          <c:dLbls>
            <c:dLbl>
              <c:idx val="0"/>
              <c:layout/>
              <c:dLblPos val="outEnd"/>
              <c:showLegendKey val="0"/>
              <c:showVal val="1"/>
              <c:showCatName val="0"/>
              <c:showSerName val="0"/>
              <c:showPercent val="0"/>
              <c:showBubbleSize val="0"/>
            </c:dLbl>
            <c:dLbl>
              <c:idx val="10"/>
              <c:layout/>
              <c:dLblPos val="outEnd"/>
              <c:showLegendKey val="0"/>
              <c:showVal val="1"/>
              <c:showCatName val="0"/>
              <c:showSerName val="0"/>
              <c:showPercent val="0"/>
              <c:showBubbleSize val="0"/>
            </c:dLbl>
            <c:txPr>
              <a:bodyPr/>
              <a:lstStyle/>
              <a:p>
                <a:pPr>
                  <a:defRPr sz="1400" b="1" i="0"/>
                </a:pPr>
                <a:endParaRPr lang="en-US"/>
              </a:p>
            </c:txPr>
            <c:showLegendKey val="0"/>
            <c:showVal val="0"/>
            <c:showCatName val="0"/>
            <c:showSerName val="0"/>
            <c:showPercent val="0"/>
            <c:showBubbleSize val="0"/>
          </c:dLbls>
          <c:trendline>
            <c:spPr>
              <a:ln w="38100" cmpd="sng">
                <a:solidFill>
                  <a:schemeClr val="accent2"/>
                </a:solidFill>
                <a:prstDash val="solid"/>
              </a:ln>
            </c:spPr>
            <c:trendlineType val="linear"/>
            <c:dispRSqr val="0"/>
            <c:dispEq val="0"/>
          </c:trendline>
          <c:cat>
            <c:numRef>
              <c:f>Sheet1!$B$2:$L$2</c:f>
              <c:numCache>
                <c:formatCode>General</c:formatCode>
                <c:ptCount val="11"/>
                <c:pt idx="0">
                  <c:v>2004.0</c:v>
                </c:pt>
                <c:pt idx="1">
                  <c:v>2005.0</c:v>
                </c:pt>
                <c:pt idx="2">
                  <c:v>2006.0</c:v>
                </c:pt>
                <c:pt idx="3">
                  <c:v>2007.0</c:v>
                </c:pt>
                <c:pt idx="4">
                  <c:v>2008.0</c:v>
                </c:pt>
                <c:pt idx="5">
                  <c:v>2009.0</c:v>
                </c:pt>
                <c:pt idx="6">
                  <c:v>2010.0</c:v>
                </c:pt>
                <c:pt idx="7">
                  <c:v>2011.0</c:v>
                </c:pt>
                <c:pt idx="8">
                  <c:v>2012.0</c:v>
                </c:pt>
                <c:pt idx="9">
                  <c:v>2013.0</c:v>
                </c:pt>
                <c:pt idx="10">
                  <c:v>2014.0</c:v>
                </c:pt>
              </c:numCache>
            </c:numRef>
          </c:cat>
          <c:val>
            <c:numRef>
              <c:f>Sheet1!$B$3:$L$3</c:f>
              <c:numCache>
                <c:formatCode>#,##0</c:formatCode>
                <c:ptCount val="11"/>
                <c:pt idx="0">
                  <c:v>6.65217314E8</c:v>
                </c:pt>
                <c:pt idx="1">
                  <c:v>7.0979578E8</c:v>
                </c:pt>
                <c:pt idx="2">
                  <c:v>7.21212904E8</c:v>
                </c:pt>
                <c:pt idx="3">
                  <c:v>7.57641826E8</c:v>
                </c:pt>
                <c:pt idx="4">
                  <c:v>7.77553655E8</c:v>
                </c:pt>
                <c:pt idx="5">
                  <c:v>7.52672607E8</c:v>
                </c:pt>
                <c:pt idx="6">
                  <c:v>7.17575671E8</c:v>
                </c:pt>
                <c:pt idx="7">
                  <c:v>6.51233E8</c:v>
                </c:pt>
                <c:pt idx="8">
                  <c:v>5.9094E8</c:v>
                </c:pt>
                <c:pt idx="9">
                  <c:v>6.20044E8</c:v>
                </c:pt>
                <c:pt idx="10">
                  <c:v>6.35092E8</c:v>
                </c:pt>
              </c:numCache>
            </c:numRef>
          </c:val>
        </c:ser>
        <c:dLbls>
          <c:showLegendKey val="0"/>
          <c:showVal val="0"/>
          <c:showCatName val="0"/>
          <c:showSerName val="0"/>
          <c:showPercent val="0"/>
          <c:showBubbleSize val="0"/>
        </c:dLbls>
        <c:gapWidth val="219"/>
        <c:overlap val="-27"/>
        <c:axId val="-2136942392"/>
        <c:axId val="2107820408"/>
      </c:barChart>
      <c:catAx>
        <c:axId val="-2136942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07820408"/>
        <c:crosses val="autoZero"/>
        <c:auto val="1"/>
        <c:lblAlgn val="ctr"/>
        <c:lblOffset val="100"/>
        <c:noMultiLvlLbl val="0"/>
      </c:catAx>
      <c:valAx>
        <c:axId val="210782040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6942392"/>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EB5EB8-9104-41E8-BEDF-E7FEEE97C6D0}"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1F34DBCE-C0C2-4914-A8CC-A6875C86DFC5}">
      <dgm:prSet/>
      <dgm:spPr/>
      <dgm:t>
        <a:bodyPr/>
        <a:lstStyle/>
        <a:p>
          <a:pPr rtl="0"/>
          <a:r>
            <a:rPr lang="en-US" b="1" dirty="0" smtClean="0"/>
            <a:t>NIELSEN BOOKSCAN</a:t>
          </a:r>
          <a:endParaRPr lang="en-US" b="1" dirty="0"/>
        </a:p>
      </dgm:t>
    </dgm:pt>
    <dgm:pt modelId="{3FF555A6-412F-4494-AD27-78878834ABD0}" type="parTrans" cxnId="{209E7412-AB18-4BBE-A659-5515189A87A7}">
      <dgm:prSet/>
      <dgm:spPr/>
      <dgm:t>
        <a:bodyPr/>
        <a:lstStyle/>
        <a:p>
          <a:endParaRPr lang="en-US"/>
        </a:p>
      </dgm:t>
    </dgm:pt>
    <dgm:pt modelId="{BC2C15D5-C7C6-4B5D-A545-7910800E570B}" type="sibTrans" cxnId="{209E7412-AB18-4BBE-A659-5515189A87A7}">
      <dgm:prSet/>
      <dgm:spPr/>
      <dgm:t>
        <a:bodyPr/>
        <a:lstStyle/>
        <a:p>
          <a:endParaRPr lang="en-US"/>
        </a:p>
      </dgm:t>
    </dgm:pt>
    <dgm:pt modelId="{37EF6559-ADCE-41E9-ABB2-AAB11E3353C4}">
      <dgm:prSet/>
      <dgm:spPr/>
      <dgm:t>
        <a:bodyPr/>
        <a:lstStyle/>
        <a:p>
          <a:pPr rtl="0"/>
          <a:r>
            <a:rPr lang="en-US" dirty="0" smtClean="0"/>
            <a:t>Physical point-of-sale data for </a:t>
          </a:r>
          <a:r>
            <a:rPr lang="en-US" u="none" dirty="0" smtClean="0"/>
            <a:t>the US </a:t>
          </a:r>
          <a:r>
            <a:rPr lang="en-US" dirty="0" smtClean="0"/>
            <a:t>trade market</a:t>
          </a:r>
          <a:endParaRPr lang="en-US" dirty="0"/>
        </a:p>
      </dgm:t>
    </dgm:pt>
    <dgm:pt modelId="{01E3D240-BF24-43D6-AD86-9615965A8835}" type="parTrans" cxnId="{6F830881-0362-492E-9FE8-9BDE2F9D58D9}">
      <dgm:prSet/>
      <dgm:spPr/>
      <dgm:t>
        <a:bodyPr/>
        <a:lstStyle/>
        <a:p>
          <a:endParaRPr lang="en-US"/>
        </a:p>
      </dgm:t>
    </dgm:pt>
    <dgm:pt modelId="{113DD57B-05A9-4CAD-8288-963A503F4947}" type="sibTrans" cxnId="{6F830881-0362-492E-9FE8-9BDE2F9D58D9}">
      <dgm:prSet/>
      <dgm:spPr/>
      <dgm:t>
        <a:bodyPr/>
        <a:lstStyle/>
        <a:p>
          <a:endParaRPr lang="en-US"/>
        </a:p>
      </dgm:t>
    </dgm:pt>
    <dgm:pt modelId="{14EBD790-E957-4110-862C-FC625F5355FF}">
      <dgm:prSet/>
      <dgm:spPr/>
      <dgm:t>
        <a:bodyPr/>
        <a:lstStyle/>
        <a:p>
          <a:pPr rtl="0"/>
          <a:r>
            <a:rPr lang="en-US" b="1" dirty="0" smtClean="0"/>
            <a:t>NIELSEN BOOKS AND CONSUMERS</a:t>
          </a:r>
          <a:endParaRPr lang="en-US" b="1" dirty="0"/>
        </a:p>
      </dgm:t>
    </dgm:pt>
    <dgm:pt modelId="{DC04352E-5E88-4895-A12C-69D4E7E11747}" type="parTrans" cxnId="{0ABCFDED-8DE4-4A74-89F2-D42BC3165881}">
      <dgm:prSet/>
      <dgm:spPr/>
      <dgm:t>
        <a:bodyPr/>
        <a:lstStyle/>
        <a:p>
          <a:endParaRPr lang="en-US"/>
        </a:p>
      </dgm:t>
    </dgm:pt>
    <dgm:pt modelId="{863B3CAF-D9AF-45AC-8099-AB922A756663}" type="sibTrans" cxnId="{0ABCFDED-8DE4-4A74-89F2-D42BC3165881}">
      <dgm:prSet/>
      <dgm:spPr/>
      <dgm:t>
        <a:bodyPr/>
        <a:lstStyle/>
        <a:p>
          <a:endParaRPr lang="en-US"/>
        </a:p>
      </dgm:t>
    </dgm:pt>
    <dgm:pt modelId="{0A638ADF-B0C2-4781-90AC-526ACF2428FB}">
      <dgm:prSet/>
      <dgm:spPr/>
      <dgm:t>
        <a:bodyPr/>
        <a:lstStyle/>
        <a:p>
          <a:pPr rtl="0"/>
          <a:r>
            <a:rPr lang="en-US" dirty="0" smtClean="0"/>
            <a:t>Consumer survey data focused on the US </a:t>
          </a:r>
          <a:r>
            <a:rPr lang="en-US" dirty="0" smtClean="0"/>
            <a:t>trade</a:t>
          </a:r>
          <a:endParaRPr lang="en-US" dirty="0"/>
        </a:p>
      </dgm:t>
    </dgm:pt>
    <dgm:pt modelId="{9085A764-FF45-477E-A170-3A23A712F523}" type="parTrans" cxnId="{C784FCB4-B074-4D74-BC83-258C0F411EFA}">
      <dgm:prSet/>
      <dgm:spPr/>
      <dgm:t>
        <a:bodyPr/>
        <a:lstStyle/>
        <a:p>
          <a:endParaRPr lang="en-US"/>
        </a:p>
      </dgm:t>
    </dgm:pt>
    <dgm:pt modelId="{2A36440C-8136-4B3A-AE4B-5D4A6867E9C9}" type="sibTrans" cxnId="{C784FCB4-B074-4D74-BC83-258C0F411EFA}">
      <dgm:prSet/>
      <dgm:spPr/>
      <dgm:t>
        <a:bodyPr/>
        <a:lstStyle/>
        <a:p>
          <a:endParaRPr lang="en-US"/>
        </a:p>
      </dgm:t>
    </dgm:pt>
    <dgm:pt modelId="{CAB2EEA7-9602-4665-B622-FAB6477766F7}">
      <dgm:prSet/>
      <dgm:spPr/>
      <dgm:t>
        <a:bodyPr/>
        <a:lstStyle/>
        <a:p>
          <a:pPr rtl="0"/>
          <a:r>
            <a:rPr lang="en-US" b="1" dirty="0" smtClean="0"/>
            <a:t>NIELSEN CHILDREN’S DEEP DIVE</a:t>
          </a:r>
          <a:endParaRPr lang="en-US" b="1" dirty="0"/>
        </a:p>
      </dgm:t>
    </dgm:pt>
    <dgm:pt modelId="{C1E63EF6-EBD5-4744-A4D0-3CC01F015403}" type="parTrans" cxnId="{C3530A51-7902-4920-94DF-2FEA8E54FE11}">
      <dgm:prSet/>
      <dgm:spPr/>
      <dgm:t>
        <a:bodyPr/>
        <a:lstStyle/>
        <a:p>
          <a:endParaRPr lang="en-US"/>
        </a:p>
      </dgm:t>
    </dgm:pt>
    <dgm:pt modelId="{63A617B6-AFA2-450F-B803-491F9974D8C3}" type="sibTrans" cxnId="{C3530A51-7902-4920-94DF-2FEA8E54FE11}">
      <dgm:prSet/>
      <dgm:spPr/>
      <dgm:t>
        <a:bodyPr/>
        <a:lstStyle/>
        <a:p>
          <a:endParaRPr lang="en-US"/>
        </a:p>
      </dgm:t>
    </dgm:pt>
    <dgm:pt modelId="{A33B6646-53EE-48C9-98FA-FD9FC93ABF16}">
      <dgm:prSet/>
      <dgm:spPr/>
      <dgm:t>
        <a:bodyPr/>
        <a:lstStyle/>
        <a:p>
          <a:pPr rtl="0"/>
          <a:r>
            <a:rPr lang="en-US" dirty="0" smtClean="0"/>
            <a:t>Consumer survey data focused on the US children’s book buyer and children’s reading </a:t>
          </a:r>
          <a:r>
            <a:rPr lang="en-US" dirty="0" smtClean="0"/>
            <a:t>habits</a:t>
          </a:r>
          <a:r>
            <a:rPr lang="en-US" dirty="0" smtClean="0"/>
            <a:t>.</a:t>
          </a:r>
          <a:endParaRPr lang="en-US" dirty="0"/>
        </a:p>
      </dgm:t>
    </dgm:pt>
    <dgm:pt modelId="{54CA1D8F-00D1-4A86-9B00-823FB684CA35}" type="parTrans" cxnId="{71E4375D-BE1C-4444-B2F6-36778FA2F430}">
      <dgm:prSet/>
      <dgm:spPr/>
      <dgm:t>
        <a:bodyPr/>
        <a:lstStyle/>
        <a:p>
          <a:endParaRPr lang="en-US"/>
        </a:p>
      </dgm:t>
    </dgm:pt>
    <dgm:pt modelId="{E1E9ACF7-D9D7-46ED-AE4D-5015EF80B6E1}" type="sibTrans" cxnId="{71E4375D-BE1C-4444-B2F6-36778FA2F430}">
      <dgm:prSet/>
      <dgm:spPr/>
      <dgm:t>
        <a:bodyPr/>
        <a:lstStyle/>
        <a:p>
          <a:endParaRPr lang="en-US"/>
        </a:p>
      </dgm:t>
    </dgm:pt>
    <dgm:pt modelId="{92ABDD03-2330-4057-ACC7-A5AF79084C45}">
      <dgm:prSet/>
      <dgm:spPr/>
      <dgm:t>
        <a:bodyPr/>
        <a:lstStyle/>
        <a:p>
          <a:pPr rtl="0"/>
          <a:r>
            <a:rPr lang="en-US" b="1" dirty="0" smtClean="0"/>
            <a:t>THIRD-PARTY RESEARCH</a:t>
          </a:r>
          <a:endParaRPr lang="en-US" b="1" dirty="0"/>
        </a:p>
      </dgm:t>
    </dgm:pt>
    <dgm:pt modelId="{DCBE3973-F242-4737-8595-1B618FB013EF}" type="sibTrans" cxnId="{E620C6FE-DBFA-4879-A0D6-0995C8B06AD8}">
      <dgm:prSet/>
      <dgm:spPr/>
      <dgm:t>
        <a:bodyPr/>
        <a:lstStyle/>
        <a:p>
          <a:endParaRPr lang="en-US"/>
        </a:p>
      </dgm:t>
    </dgm:pt>
    <dgm:pt modelId="{41EAA165-BDD2-4D22-A61B-44F57A4BDD0F}" type="parTrans" cxnId="{E620C6FE-DBFA-4879-A0D6-0995C8B06AD8}">
      <dgm:prSet/>
      <dgm:spPr/>
      <dgm:t>
        <a:bodyPr/>
        <a:lstStyle/>
        <a:p>
          <a:endParaRPr lang="en-US"/>
        </a:p>
      </dgm:t>
    </dgm:pt>
    <dgm:pt modelId="{645723FB-D75F-694A-91FC-0EEA56D1D6BC}">
      <dgm:prSet/>
      <dgm:spPr/>
      <dgm:t>
        <a:bodyPr/>
        <a:lstStyle/>
        <a:p>
          <a:pPr rtl="0"/>
          <a:r>
            <a:rPr lang="en-US" dirty="0" smtClean="0"/>
            <a:t>BISG Higher Ed Study </a:t>
          </a:r>
          <a:r>
            <a:rPr lang="en-US" dirty="0" smtClean="0"/>
            <a:t>– 2015</a:t>
          </a:r>
          <a:endParaRPr lang="en-US" dirty="0"/>
        </a:p>
      </dgm:t>
    </dgm:pt>
    <dgm:pt modelId="{E48C98AF-3E3C-5741-8FD7-28608FD44196}" type="parTrans" cxnId="{D328AF3D-D5C9-D247-892B-292A91185526}">
      <dgm:prSet/>
      <dgm:spPr/>
      <dgm:t>
        <a:bodyPr/>
        <a:lstStyle/>
        <a:p>
          <a:endParaRPr lang="en-US"/>
        </a:p>
      </dgm:t>
    </dgm:pt>
    <dgm:pt modelId="{572E0311-846C-E146-81D6-0449D988FC77}" type="sibTrans" cxnId="{D328AF3D-D5C9-D247-892B-292A91185526}">
      <dgm:prSet/>
      <dgm:spPr/>
      <dgm:t>
        <a:bodyPr/>
        <a:lstStyle/>
        <a:p>
          <a:endParaRPr lang="en-US"/>
        </a:p>
      </dgm:t>
    </dgm:pt>
    <dgm:pt modelId="{DD86CD63-6095-4044-AA49-4146D6A3FDE4}">
      <dgm:prSet/>
      <dgm:spPr/>
      <dgm:t>
        <a:bodyPr/>
        <a:lstStyle/>
        <a:p>
          <a:pPr rtl="0"/>
          <a:r>
            <a:rPr lang="en-US" dirty="0" smtClean="0"/>
            <a:t>SLJ Study of eBooks in School </a:t>
          </a:r>
          <a:r>
            <a:rPr lang="en-US" dirty="0" smtClean="0"/>
            <a:t>Libraries – 2014</a:t>
          </a:r>
          <a:endParaRPr lang="en-US" dirty="0"/>
        </a:p>
      </dgm:t>
    </dgm:pt>
    <dgm:pt modelId="{6074C36C-FE36-1442-918E-62C85FF2015F}" type="parTrans" cxnId="{E66818E0-1BBE-A240-B8C7-03B40F951B61}">
      <dgm:prSet/>
      <dgm:spPr/>
      <dgm:t>
        <a:bodyPr/>
        <a:lstStyle/>
        <a:p>
          <a:endParaRPr lang="en-US"/>
        </a:p>
      </dgm:t>
    </dgm:pt>
    <dgm:pt modelId="{2EFC65DE-160F-A442-B415-FE4968C472BF}" type="sibTrans" cxnId="{E66818E0-1BBE-A240-B8C7-03B40F951B61}">
      <dgm:prSet/>
      <dgm:spPr/>
      <dgm:t>
        <a:bodyPr/>
        <a:lstStyle/>
        <a:p>
          <a:endParaRPr lang="en-US"/>
        </a:p>
      </dgm:t>
    </dgm:pt>
    <dgm:pt modelId="{D26C5A98-DC45-1749-874D-6E962B09C03C}">
      <dgm:prSet/>
      <dgm:spPr/>
      <dgm:t>
        <a:bodyPr/>
        <a:lstStyle/>
        <a:p>
          <a:pPr rtl="0"/>
          <a:r>
            <a:rPr lang="en-US" dirty="0" smtClean="0"/>
            <a:t>Pew Study: Teachers &amp; Technology – </a:t>
          </a:r>
          <a:r>
            <a:rPr lang="en-US" dirty="0" smtClean="0"/>
            <a:t>2013</a:t>
          </a:r>
          <a:endParaRPr lang="en-US" dirty="0"/>
        </a:p>
      </dgm:t>
    </dgm:pt>
    <dgm:pt modelId="{10937169-5769-AB43-BA9D-6F609C9EE1AD}" type="parTrans" cxnId="{8AEEA838-433E-4947-9CD3-ABFDA2A438A4}">
      <dgm:prSet/>
      <dgm:spPr/>
      <dgm:t>
        <a:bodyPr/>
        <a:lstStyle/>
        <a:p>
          <a:endParaRPr lang="en-US"/>
        </a:p>
      </dgm:t>
    </dgm:pt>
    <dgm:pt modelId="{1A0EBB3E-38DC-934E-B03D-D2B78967B452}" type="sibTrans" cxnId="{8AEEA838-433E-4947-9CD3-ABFDA2A438A4}">
      <dgm:prSet/>
      <dgm:spPr/>
      <dgm:t>
        <a:bodyPr/>
        <a:lstStyle/>
        <a:p>
          <a:endParaRPr lang="en-US"/>
        </a:p>
      </dgm:t>
    </dgm:pt>
    <dgm:pt modelId="{BF4F6567-5171-8D44-8CC9-DD00778A3E79}">
      <dgm:prSet/>
      <dgm:spPr/>
      <dgm:t>
        <a:bodyPr/>
        <a:lstStyle/>
        <a:p>
          <a:pPr rtl="0"/>
          <a:endParaRPr lang="en-US" dirty="0"/>
        </a:p>
      </dgm:t>
    </dgm:pt>
    <dgm:pt modelId="{3A37AA7E-7FE3-E846-9398-CDC853D385D3}" type="parTrans" cxnId="{CABAB477-8D3E-FB4A-BE69-46FCCCA21964}">
      <dgm:prSet/>
      <dgm:spPr/>
      <dgm:t>
        <a:bodyPr/>
        <a:lstStyle/>
        <a:p>
          <a:endParaRPr lang="en-US"/>
        </a:p>
      </dgm:t>
    </dgm:pt>
    <dgm:pt modelId="{8093C5FD-B9AC-EF4B-8C65-A42200A37A54}" type="sibTrans" cxnId="{CABAB477-8D3E-FB4A-BE69-46FCCCA21964}">
      <dgm:prSet/>
      <dgm:spPr/>
      <dgm:t>
        <a:bodyPr/>
        <a:lstStyle/>
        <a:p>
          <a:endParaRPr lang="en-US"/>
        </a:p>
      </dgm:t>
    </dgm:pt>
    <dgm:pt modelId="{E52F20DE-75A7-C14C-814E-605DE6870D38}">
      <dgm:prSet/>
      <dgm:spPr/>
      <dgm:t>
        <a:bodyPr/>
        <a:lstStyle/>
        <a:p>
          <a:pPr rtl="0"/>
          <a:endParaRPr lang="en-US" dirty="0"/>
        </a:p>
      </dgm:t>
    </dgm:pt>
    <dgm:pt modelId="{67EB7BF9-1C9A-5340-A95C-75A101F6C9CD}" type="parTrans" cxnId="{C99AB8DF-DBDA-8544-A7C8-261DA85CEB57}">
      <dgm:prSet/>
      <dgm:spPr/>
      <dgm:t>
        <a:bodyPr/>
        <a:lstStyle/>
        <a:p>
          <a:endParaRPr lang="en-US"/>
        </a:p>
      </dgm:t>
    </dgm:pt>
    <dgm:pt modelId="{FBBDA915-5946-1940-BAC7-34CB0C0503FC}" type="sibTrans" cxnId="{C99AB8DF-DBDA-8544-A7C8-261DA85CEB57}">
      <dgm:prSet/>
      <dgm:spPr/>
      <dgm:t>
        <a:bodyPr/>
        <a:lstStyle/>
        <a:p>
          <a:endParaRPr lang="en-US"/>
        </a:p>
      </dgm:t>
    </dgm:pt>
    <dgm:pt modelId="{F5CA84EC-86CD-EE44-B635-1DC726FB3077}">
      <dgm:prSet/>
      <dgm:spPr/>
      <dgm:t>
        <a:bodyPr/>
        <a:lstStyle/>
        <a:p>
          <a:pPr rtl="0"/>
          <a:endParaRPr lang="en-US" dirty="0"/>
        </a:p>
      </dgm:t>
    </dgm:pt>
    <dgm:pt modelId="{79CD57D0-6D98-C94F-93CB-B781CF0A6D5D}" type="parTrans" cxnId="{7F6B5469-A686-2E4B-B72C-3622D3A51940}">
      <dgm:prSet/>
      <dgm:spPr/>
      <dgm:t>
        <a:bodyPr/>
        <a:lstStyle/>
        <a:p>
          <a:endParaRPr lang="en-US"/>
        </a:p>
      </dgm:t>
    </dgm:pt>
    <dgm:pt modelId="{F7182635-13C8-D74F-9FC6-21B84C41977F}" type="sibTrans" cxnId="{7F6B5469-A686-2E4B-B72C-3622D3A51940}">
      <dgm:prSet/>
      <dgm:spPr/>
      <dgm:t>
        <a:bodyPr/>
        <a:lstStyle/>
        <a:p>
          <a:endParaRPr lang="en-US"/>
        </a:p>
      </dgm:t>
    </dgm:pt>
    <dgm:pt modelId="{8F453112-9965-4C01-8F94-C7F792620375}" type="pres">
      <dgm:prSet presAssocID="{0EEB5EB8-9104-41E8-BEDF-E7FEEE97C6D0}" presName="linear" presStyleCnt="0">
        <dgm:presLayoutVars>
          <dgm:animLvl val="lvl"/>
          <dgm:resizeHandles val="exact"/>
        </dgm:presLayoutVars>
      </dgm:prSet>
      <dgm:spPr/>
      <dgm:t>
        <a:bodyPr/>
        <a:lstStyle/>
        <a:p>
          <a:endParaRPr lang="en-US"/>
        </a:p>
      </dgm:t>
    </dgm:pt>
    <dgm:pt modelId="{A6161E3F-C499-4096-AA7A-33F6DC986665}" type="pres">
      <dgm:prSet presAssocID="{1F34DBCE-C0C2-4914-A8CC-A6875C86DFC5}" presName="parentText" presStyleLbl="node1" presStyleIdx="0" presStyleCnt="4">
        <dgm:presLayoutVars>
          <dgm:chMax val="0"/>
          <dgm:bulletEnabled val="1"/>
        </dgm:presLayoutVars>
      </dgm:prSet>
      <dgm:spPr/>
      <dgm:t>
        <a:bodyPr/>
        <a:lstStyle/>
        <a:p>
          <a:endParaRPr lang="en-US"/>
        </a:p>
      </dgm:t>
    </dgm:pt>
    <dgm:pt modelId="{42D4A498-7902-4569-97A9-AB3D6E309C2F}" type="pres">
      <dgm:prSet presAssocID="{1F34DBCE-C0C2-4914-A8CC-A6875C86DFC5}" presName="childText" presStyleLbl="revTx" presStyleIdx="0" presStyleCnt="4">
        <dgm:presLayoutVars>
          <dgm:bulletEnabled val="1"/>
        </dgm:presLayoutVars>
      </dgm:prSet>
      <dgm:spPr/>
      <dgm:t>
        <a:bodyPr/>
        <a:lstStyle/>
        <a:p>
          <a:endParaRPr lang="en-US"/>
        </a:p>
      </dgm:t>
    </dgm:pt>
    <dgm:pt modelId="{F4EFF08C-BA86-40DB-954E-074F04926EB9}" type="pres">
      <dgm:prSet presAssocID="{14EBD790-E957-4110-862C-FC625F5355FF}" presName="parentText" presStyleLbl="node1" presStyleIdx="1" presStyleCnt="4">
        <dgm:presLayoutVars>
          <dgm:chMax val="0"/>
          <dgm:bulletEnabled val="1"/>
        </dgm:presLayoutVars>
      </dgm:prSet>
      <dgm:spPr/>
      <dgm:t>
        <a:bodyPr/>
        <a:lstStyle/>
        <a:p>
          <a:endParaRPr lang="en-US"/>
        </a:p>
      </dgm:t>
    </dgm:pt>
    <dgm:pt modelId="{6A5E1425-057C-439F-A2CE-E2A5104E716E}" type="pres">
      <dgm:prSet presAssocID="{14EBD790-E957-4110-862C-FC625F5355FF}" presName="childText" presStyleLbl="revTx" presStyleIdx="1" presStyleCnt="4">
        <dgm:presLayoutVars>
          <dgm:bulletEnabled val="1"/>
        </dgm:presLayoutVars>
      </dgm:prSet>
      <dgm:spPr/>
      <dgm:t>
        <a:bodyPr/>
        <a:lstStyle/>
        <a:p>
          <a:endParaRPr lang="en-US"/>
        </a:p>
      </dgm:t>
    </dgm:pt>
    <dgm:pt modelId="{ACBCE7CE-DD0F-418D-8596-70A6DB30399B}" type="pres">
      <dgm:prSet presAssocID="{CAB2EEA7-9602-4665-B622-FAB6477766F7}" presName="parentText" presStyleLbl="node1" presStyleIdx="2" presStyleCnt="4">
        <dgm:presLayoutVars>
          <dgm:chMax val="0"/>
          <dgm:bulletEnabled val="1"/>
        </dgm:presLayoutVars>
      </dgm:prSet>
      <dgm:spPr/>
      <dgm:t>
        <a:bodyPr/>
        <a:lstStyle/>
        <a:p>
          <a:endParaRPr lang="en-US"/>
        </a:p>
      </dgm:t>
    </dgm:pt>
    <dgm:pt modelId="{2744B3C5-C748-4A6B-9337-FE0BB6310217}" type="pres">
      <dgm:prSet presAssocID="{CAB2EEA7-9602-4665-B622-FAB6477766F7}" presName="childText" presStyleLbl="revTx" presStyleIdx="2" presStyleCnt="4">
        <dgm:presLayoutVars>
          <dgm:bulletEnabled val="1"/>
        </dgm:presLayoutVars>
      </dgm:prSet>
      <dgm:spPr/>
      <dgm:t>
        <a:bodyPr/>
        <a:lstStyle/>
        <a:p>
          <a:endParaRPr lang="en-US"/>
        </a:p>
      </dgm:t>
    </dgm:pt>
    <dgm:pt modelId="{D0665494-5A44-4A69-A7A9-AEDBE1B8C9CA}" type="pres">
      <dgm:prSet presAssocID="{92ABDD03-2330-4057-ACC7-A5AF79084C45}" presName="parentText" presStyleLbl="node1" presStyleIdx="3" presStyleCnt="4">
        <dgm:presLayoutVars>
          <dgm:chMax val="0"/>
          <dgm:bulletEnabled val="1"/>
        </dgm:presLayoutVars>
      </dgm:prSet>
      <dgm:spPr/>
      <dgm:t>
        <a:bodyPr/>
        <a:lstStyle/>
        <a:p>
          <a:endParaRPr lang="en-US"/>
        </a:p>
      </dgm:t>
    </dgm:pt>
    <dgm:pt modelId="{4104534D-D7FA-4F86-B986-2BDF0E20B80F}" type="pres">
      <dgm:prSet presAssocID="{92ABDD03-2330-4057-ACC7-A5AF79084C45}" presName="childText" presStyleLbl="revTx" presStyleIdx="3" presStyleCnt="4">
        <dgm:presLayoutVars>
          <dgm:bulletEnabled val="1"/>
        </dgm:presLayoutVars>
      </dgm:prSet>
      <dgm:spPr/>
      <dgm:t>
        <a:bodyPr/>
        <a:lstStyle/>
        <a:p>
          <a:endParaRPr lang="en-US"/>
        </a:p>
      </dgm:t>
    </dgm:pt>
  </dgm:ptLst>
  <dgm:cxnLst>
    <dgm:cxn modelId="{4868C67F-2D64-174B-BC1E-A8DE870BBAEC}" type="presOf" srcId="{37EF6559-ADCE-41E9-ABB2-AAB11E3353C4}" destId="{42D4A498-7902-4569-97A9-AB3D6E309C2F}" srcOrd="0" destOrd="0" presId="urn:microsoft.com/office/officeart/2005/8/layout/vList2"/>
    <dgm:cxn modelId="{ED6C2BDE-533A-AB40-A7C4-B86D3C6E907C}" type="presOf" srcId="{CAB2EEA7-9602-4665-B622-FAB6477766F7}" destId="{ACBCE7CE-DD0F-418D-8596-70A6DB30399B}" srcOrd="0" destOrd="0" presId="urn:microsoft.com/office/officeart/2005/8/layout/vList2"/>
    <dgm:cxn modelId="{CABAB477-8D3E-FB4A-BE69-46FCCCA21964}" srcId="{1F34DBCE-C0C2-4914-A8CC-A6875C86DFC5}" destId="{BF4F6567-5171-8D44-8CC9-DD00778A3E79}" srcOrd="1" destOrd="0" parTransId="{3A37AA7E-7FE3-E846-9398-CDC853D385D3}" sibTransId="{8093C5FD-B9AC-EF4B-8C65-A42200A37A54}"/>
    <dgm:cxn modelId="{4619CE11-DB07-7346-A3E2-D3F59E82E440}" type="presOf" srcId="{645723FB-D75F-694A-91FC-0EEA56D1D6BC}" destId="{4104534D-D7FA-4F86-B986-2BDF0E20B80F}" srcOrd="0" destOrd="0" presId="urn:microsoft.com/office/officeart/2005/8/layout/vList2"/>
    <dgm:cxn modelId="{6F830881-0362-492E-9FE8-9BDE2F9D58D9}" srcId="{1F34DBCE-C0C2-4914-A8CC-A6875C86DFC5}" destId="{37EF6559-ADCE-41E9-ABB2-AAB11E3353C4}" srcOrd="0" destOrd="0" parTransId="{01E3D240-BF24-43D6-AD86-9615965A8835}" sibTransId="{113DD57B-05A9-4CAD-8288-963A503F4947}"/>
    <dgm:cxn modelId="{DC4769E9-B111-FC4D-B9B1-FA01F63E9685}" type="presOf" srcId="{D26C5A98-DC45-1749-874D-6E962B09C03C}" destId="{4104534D-D7FA-4F86-B986-2BDF0E20B80F}" srcOrd="0" destOrd="2" presId="urn:microsoft.com/office/officeart/2005/8/layout/vList2"/>
    <dgm:cxn modelId="{488081A0-38F6-FE49-B908-129DFFD35087}" type="presOf" srcId="{1F34DBCE-C0C2-4914-A8CC-A6875C86DFC5}" destId="{A6161E3F-C499-4096-AA7A-33F6DC986665}" srcOrd="0" destOrd="0" presId="urn:microsoft.com/office/officeart/2005/8/layout/vList2"/>
    <dgm:cxn modelId="{0ABCFDED-8DE4-4A74-89F2-D42BC3165881}" srcId="{0EEB5EB8-9104-41E8-BEDF-E7FEEE97C6D0}" destId="{14EBD790-E957-4110-862C-FC625F5355FF}" srcOrd="1" destOrd="0" parTransId="{DC04352E-5E88-4895-A12C-69D4E7E11747}" sibTransId="{863B3CAF-D9AF-45AC-8099-AB922A756663}"/>
    <dgm:cxn modelId="{6A77CDC7-AF09-D74B-98B2-58BE55139F8F}" type="presOf" srcId="{0EEB5EB8-9104-41E8-BEDF-E7FEEE97C6D0}" destId="{8F453112-9965-4C01-8F94-C7F792620375}" srcOrd="0" destOrd="0" presId="urn:microsoft.com/office/officeart/2005/8/layout/vList2"/>
    <dgm:cxn modelId="{CA5CBC0A-265E-BB47-92D1-16BA7DBD5F4A}" type="presOf" srcId="{DD86CD63-6095-4044-AA49-4146D6A3FDE4}" destId="{4104534D-D7FA-4F86-B986-2BDF0E20B80F}" srcOrd="0" destOrd="1" presId="urn:microsoft.com/office/officeart/2005/8/layout/vList2"/>
    <dgm:cxn modelId="{6A81D403-384C-DA4D-9171-51BD5179380B}" type="presOf" srcId="{F5CA84EC-86CD-EE44-B635-1DC726FB3077}" destId="{2744B3C5-C748-4A6B-9337-FE0BB6310217}" srcOrd="0" destOrd="1" presId="urn:microsoft.com/office/officeart/2005/8/layout/vList2"/>
    <dgm:cxn modelId="{66FABFDC-34FE-4C48-9BBF-686969E95AE2}" type="presOf" srcId="{A33B6646-53EE-48C9-98FA-FD9FC93ABF16}" destId="{2744B3C5-C748-4A6B-9337-FE0BB6310217}" srcOrd="0" destOrd="0" presId="urn:microsoft.com/office/officeart/2005/8/layout/vList2"/>
    <dgm:cxn modelId="{FB1DAFC9-BF9A-AC4D-AEFB-BBBDE5E760E5}" type="presOf" srcId="{14EBD790-E957-4110-862C-FC625F5355FF}" destId="{F4EFF08C-BA86-40DB-954E-074F04926EB9}" srcOrd="0" destOrd="0" presId="urn:microsoft.com/office/officeart/2005/8/layout/vList2"/>
    <dgm:cxn modelId="{C99AB8DF-DBDA-8544-A7C8-261DA85CEB57}" srcId="{14EBD790-E957-4110-862C-FC625F5355FF}" destId="{E52F20DE-75A7-C14C-814E-605DE6870D38}" srcOrd="1" destOrd="0" parTransId="{67EB7BF9-1C9A-5340-A95C-75A101F6C9CD}" sibTransId="{FBBDA915-5946-1940-BAC7-34CB0C0503FC}"/>
    <dgm:cxn modelId="{5D0413E9-C842-B544-8BEB-79F9A3ACF457}" type="presOf" srcId="{0A638ADF-B0C2-4781-90AC-526ACF2428FB}" destId="{6A5E1425-057C-439F-A2CE-E2A5104E716E}" srcOrd="0" destOrd="0" presId="urn:microsoft.com/office/officeart/2005/8/layout/vList2"/>
    <dgm:cxn modelId="{C784FCB4-B074-4D74-BC83-258C0F411EFA}" srcId="{14EBD790-E957-4110-862C-FC625F5355FF}" destId="{0A638ADF-B0C2-4781-90AC-526ACF2428FB}" srcOrd="0" destOrd="0" parTransId="{9085A764-FF45-477E-A170-3A23A712F523}" sibTransId="{2A36440C-8136-4B3A-AE4B-5D4A6867E9C9}"/>
    <dgm:cxn modelId="{D328AF3D-D5C9-D247-892B-292A91185526}" srcId="{92ABDD03-2330-4057-ACC7-A5AF79084C45}" destId="{645723FB-D75F-694A-91FC-0EEA56D1D6BC}" srcOrd="0" destOrd="0" parTransId="{E48C98AF-3E3C-5741-8FD7-28608FD44196}" sibTransId="{572E0311-846C-E146-81D6-0449D988FC77}"/>
    <dgm:cxn modelId="{209E7412-AB18-4BBE-A659-5515189A87A7}" srcId="{0EEB5EB8-9104-41E8-BEDF-E7FEEE97C6D0}" destId="{1F34DBCE-C0C2-4914-A8CC-A6875C86DFC5}" srcOrd="0" destOrd="0" parTransId="{3FF555A6-412F-4494-AD27-78878834ABD0}" sibTransId="{BC2C15D5-C7C6-4B5D-A545-7910800E570B}"/>
    <dgm:cxn modelId="{02F02AF8-43CF-8B4E-8FB8-536232FA8D81}" type="presOf" srcId="{92ABDD03-2330-4057-ACC7-A5AF79084C45}" destId="{D0665494-5A44-4A69-A7A9-AEDBE1B8C9CA}" srcOrd="0" destOrd="0" presId="urn:microsoft.com/office/officeart/2005/8/layout/vList2"/>
    <dgm:cxn modelId="{71E4375D-BE1C-4444-B2F6-36778FA2F430}" srcId="{CAB2EEA7-9602-4665-B622-FAB6477766F7}" destId="{A33B6646-53EE-48C9-98FA-FD9FC93ABF16}" srcOrd="0" destOrd="0" parTransId="{54CA1D8F-00D1-4A86-9B00-823FB684CA35}" sibTransId="{E1E9ACF7-D9D7-46ED-AE4D-5015EF80B6E1}"/>
    <dgm:cxn modelId="{C3530A51-7902-4920-94DF-2FEA8E54FE11}" srcId="{0EEB5EB8-9104-41E8-BEDF-E7FEEE97C6D0}" destId="{CAB2EEA7-9602-4665-B622-FAB6477766F7}" srcOrd="2" destOrd="0" parTransId="{C1E63EF6-EBD5-4744-A4D0-3CC01F015403}" sibTransId="{63A617B6-AFA2-450F-B803-491F9974D8C3}"/>
    <dgm:cxn modelId="{7F6B5469-A686-2E4B-B72C-3622D3A51940}" srcId="{CAB2EEA7-9602-4665-B622-FAB6477766F7}" destId="{F5CA84EC-86CD-EE44-B635-1DC726FB3077}" srcOrd="1" destOrd="0" parTransId="{79CD57D0-6D98-C94F-93CB-B781CF0A6D5D}" sibTransId="{F7182635-13C8-D74F-9FC6-21B84C41977F}"/>
    <dgm:cxn modelId="{E620C6FE-DBFA-4879-A0D6-0995C8B06AD8}" srcId="{0EEB5EB8-9104-41E8-BEDF-E7FEEE97C6D0}" destId="{92ABDD03-2330-4057-ACC7-A5AF79084C45}" srcOrd="3" destOrd="0" parTransId="{41EAA165-BDD2-4D22-A61B-44F57A4BDD0F}" sibTransId="{DCBE3973-F242-4737-8595-1B618FB013EF}"/>
    <dgm:cxn modelId="{8D439F64-A186-4048-8D62-60C15640B0DA}" type="presOf" srcId="{E52F20DE-75A7-C14C-814E-605DE6870D38}" destId="{6A5E1425-057C-439F-A2CE-E2A5104E716E}" srcOrd="0" destOrd="1" presId="urn:microsoft.com/office/officeart/2005/8/layout/vList2"/>
    <dgm:cxn modelId="{8AEEA838-433E-4947-9CD3-ABFDA2A438A4}" srcId="{92ABDD03-2330-4057-ACC7-A5AF79084C45}" destId="{D26C5A98-DC45-1749-874D-6E962B09C03C}" srcOrd="2" destOrd="0" parTransId="{10937169-5769-AB43-BA9D-6F609C9EE1AD}" sibTransId="{1A0EBB3E-38DC-934E-B03D-D2B78967B452}"/>
    <dgm:cxn modelId="{E66818E0-1BBE-A240-B8C7-03B40F951B61}" srcId="{92ABDD03-2330-4057-ACC7-A5AF79084C45}" destId="{DD86CD63-6095-4044-AA49-4146D6A3FDE4}" srcOrd="1" destOrd="0" parTransId="{6074C36C-FE36-1442-918E-62C85FF2015F}" sibTransId="{2EFC65DE-160F-A442-B415-FE4968C472BF}"/>
    <dgm:cxn modelId="{FC1695F7-8901-7F4C-B2D5-270D8E020E07}" type="presOf" srcId="{BF4F6567-5171-8D44-8CC9-DD00778A3E79}" destId="{42D4A498-7902-4569-97A9-AB3D6E309C2F}" srcOrd="0" destOrd="1" presId="urn:microsoft.com/office/officeart/2005/8/layout/vList2"/>
    <dgm:cxn modelId="{135CAA80-04A3-7844-AED2-6F6BAC284C74}" type="presParOf" srcId="{8F453112-9965-4C01-8F94-C7F792620375}" destId="{A6161E3F-C499-4096-AA7A-33F6DC986665}" srcOrd="0" destOrd="0" presId="urn:microsoft.com/office/officeart/2005/8/layout/vList2"/>
    <dgm:cxn modelId="{9FA63A4D-716E-1945-8957-280A8CDF68A2}" type="presParOf" srcId="{8F453112-9965-4C01-8F94-C7F792620375}" destId="{42D4A498-7902-4569-97A9-AB3D6E309C2F}" srcOrd="1" destOrd="0" presId="urn:microsoft.com/office/officeart/2005/8/layout/vList2"/>
    <dgm:cxn modelId="{9A579F8D-F0CB-0244-A21F-FC9009249777}" type="presParOf" srcId="{8F453112-9965-4C01-8F94-C7F792620375}" destId="{F4EFF08C-BA86-40DB-954E-074F04926EB9}" srcOrd="2" destOrd="0" presId="urn:microsoft.com/office/officeart/2005/8/layout/vList2"/>
    <dgm:cxn modelId="{486A84EF-E2B6-5043-BEC8-00C4DD493D00}" type="presParOf" srcId="{8F453112-9965-4C01-8F94-C7F792620375}" destId="{6A5E1425-057C-439F-A2CE-E2A5104E716E}" srcOrd="3" destOrd="0" presId="urn:microsoft.com/office/officeart/2005/8/layout/vList2"/>
    <dgm:cxn modelId="{8CAEE3B7-058D-F041-A6AC-E0B431E7B395}" type="presParOf" srcId="{8F453112-9965-4C01-8F94-C7F792620375}" destId="{ACBCE7CE-DD0F-418D-8596-70A6DB30399B}" srcOrd="4" destOrd="0" presId="urn:microsoft.com/office/officeart/2005/8/layout/vList2"/>
    <dgm:cxn modelId="{BB417D61-9594-8B42-B305-CF66BA731004}" type="presParOf" srcId="{8F453112-9965-4C01-8F94-C7F792620375}" destId="{2744B3C5-C748-4A6B-9337-FE0BB6310217}" srcOrd="5" destOrd="0" presId="urn:microsoft.com/office/officeart/2005/8/layout/vList2"/>
    <dgm:cxn modelId="{C64A4EA8-ED55-524D-A479-52A0B07A6B07}" type="presParOf" srcId="{8F453112-9965-4C01-8F94-C7F792620375}" destId="{D0665494-5A44-4A69-A7A9-AEDBE1B8C9CA}" srcOrd="6" destOrd="0" presId="urn:microsoft.com/office/officeart/2005/8/layout/vList2"/>
    <dgm:cxn modelId="{355702C4-7E92-5445-A8AA-5B898DCB8BC2}" type="presParOf" srcId="{8F453112-9965-4C01-8F94-C7F792620375}" destId="{4104534D-D7FA-4F86-B986-2BDF0E20B80F}"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EB5EB8-9104-41E8-BEDF-E7FEEE97C6D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34DBCE-C0C2-4914-A8CC-A6875C86DFC5}">
      <dgm:prSet/>
      <dgm:spPr>
        <a:solidFill>
          <a:srgbClr val="A53895"/>
        </a:solidFill>
      </dgm:spPr>
      <dgm:t>
        <a:bodyPr/>
        <a:lstStyle/>
        <a:p>
          <a:pPr rtl="0"/>
          <a:r>
            <a:rPr lang="en-US" b="1" dirty="0" smtClean="0"/>
            <a:t>ANNUAL TRACKER</a:t>
          </a:r>
          <a:endParaRPr lang="en-US" dirty="0"/>
        </a:p>
      </dgm:t>
    </dgm:pt>
    <dgm:pt modelId="{3FF555A6-412F-4494-AD27-78878834ABD0}" type="parTrans" cxnId="{209E7412-AB18-4BBE-A659-5515189A87A7}">
      <dgm:prSet/>
      <dgm:spPr/>
      <dgm:t>
        <a:bodyPr/>
        <a:lstStyle/>
        <a:p>
          <a:endParaRPr lang="en-US"/>
        </a:p>
      </dgm:t>
    </dgm:pt>
    <dgm:pt modelId="{BC2C15D5-C7C6-4B5D-A545-7910800E570B}" type="sibTrans" cxnId="{209E7412-AB18-4BBE-A659-5515189A87A7}">
      <dgm:prSet/>
      <dgm:spPr/>
      <dgm:t>
        <a:bodyPr/>
        <a:lstStyle/>
        <a:p>
          <a:endParaRPr lang="en-US"/>
        </a:p>
      </dgm:t>
    </dgm:pt>
    <dgm:pt modelId="{37EF6559-ADCE-41E9-ABB2-AAB11E3353C4}">
      <dgm:prSet/>
      <dgm:spPr/>
      <dgm:t>
        <a:bodyPr/>
        <a:lstStyle/>
        <a:p>
          <a:pPr rtl="0"/>
          <a:r>
            <a:rPr lang="en-US" dirty="0" smtClean="0"/>
            <a:t>72,000 unique consumers annually</a:t>
          </a:r>
          <a:endParaRPr lang="en-US" dirty="0"/>
        </a:p>
      </dgm:t>
    </dgm:pt>
    <dgm:pt modelId="{01E3D240-BF24-43D6-AD86-9615965A8835}" type="parTrans" cxnId="{6F830881-0362-492E-9FE8-9BDE2F9D58D9}">
      <dgm:prSet/>
      <dgm:spPr/>
      <dgm:t>
        <a:bodyPr/>
        <a:lstStyle/>
        <a:p>
          <a:endParaRPr lang="en-US"/>
        </a:p>
      </dgm:t>
    </dgm:pt>
    <dgm:pt modelId="{113DD57B-05A9-4CAD-8288-963A503F4947}" type="sibTrans" cxnId="{6F830881-0362-492E-9FE8-9BDE2F9D58D9}">
      <dgm:prSet/>
      <dgm:spPr/>
      <dgm:t>
        <a:bodyPr/>
        <a:lstStyle/>
        <a:p>
          <a:endParaRPr lang="en-US"/>
        </a:p>
      </dgm:t>
    </dgm:pt>
    <dgm:pt modelId="{CAB2EEA7-9602-4665-B622-FAB6477766F7}">
      <dgm:prSet/>
      <dgm:spPr>
        <a:solidFill>
          <a:srgbClr val="A53895"/>
        </a:solidFill>
      </dgm:spPr>
      <dgm:t>
        <a:bodyPr/>
        <a:lstStyle/>
        <a:p>
          <a:pPr rtl="0"/>
          <a:r>
            <a:rPr lang="en-US" b="1" dirty="0" smtClean="0"/>
            <a:t>CHILDREN’S DEEP DIVE</a:t>
          </a:r>
          <a:endParaRPr lang="en-US" dirty="0"/>
        </a:p>
      </dgm:t>
    </dgm:pt>
    <dgm:pt modelId="{C1E63EF6-EBD5-4744-A4D0-3CC01F015403}" type="parTrans" cxnId="{C3530A51-7902-4920-94DF-2FEA8E54FE11}">
      <dgm:prSet/>
      <dgm:spPr/>
      <dgm:t>
        <a:bodyPr/>
        <a:lstStyle/>
        <a:p>
          <a:endParaRPr lang="en-US"/>
        </a:p>
      </dgm:t>
    </dgm:pt>
    <dgm:pt modelId="{63A617B6-AFA2-450F-B803-491F9974D8C3}" type="sibTrans" cxnId="{C3530A51-7902-4920-94DF-2FEA8E54FE11}">
      <dgm:prSet/>
      <dgm:spPr/>
      <dgm:t>
        <a:bodyPr/>
        <a:lstStyle/>
        <a:p>
          <a:endParaRPr lang="en-US"/>
        </a:p>
      </dgm:t>
    </dgm:pt>
    <dgm:pt modelId="{A33B6646-53EE-48C9-98FA-FD9FC93ABF16}">
      <dgm:prSet/>
      <dgm:spPr/>
      <dgm:t>
        <a:bodyPr/>
        <a:lstStyle/>
        <a:p>
          <a:pPr rtl="0"/>
          <a:r>
            <a:rPr lang="en-US" dirty="0" smtClean="0"/>
            <a:t>Two waves annually</a:t>
          </a:r>
          <a:endParaRPr lang="en-US" dirty="0"/>
        </a:p>
      </dgm:t>
    </dgm:pt>
    <dgm:pt modelId="{54CA1D8F-00D1-4A86-9B00-823FB684CA35}" type="parTrans" cxnId="{71E4375D-BE1C-4444-B2F6-36778FA2F430}">
      <dgm:prSet/>
      <dgm:spPr/>
      <dgm:t>
        <a:bodyPr/>
        <a:lstStyle/>
        <a:p>
          <a:endParaRPr lang="en-US"/>
        </a:p>
      </dgm:t>
    </dgm:pt>
    <dgm:pt modelId="{E1E9ACF7-D9D7-46ED-AE4D-5015EF80B6E1}" type="sibTrans" cxnId="{71E4375D-BE1C-4444-B2F6-36778FA2F430}">
      <dgm:prSet/>
      <dgm:spPr/>
      <dgm:t>
        <a:bodyPr/>
        <a:lstStyle/>
        <a:p>
          <a:endParaRPr lang="en-US"/>
        </a:p>
      </dgm:t>
    </dgm:pt>
    <dgm:pt modelId="{8D2DDBE6-B335-FA4F-A89E-3B83C1451A4B}">
      <dgm:prSet/>
      <dgm:spPr/>
      <dgm:t>
        <a:bodyPr/>
        <a:lstStyle/>
        <a:p>
          <a:pPr rtl="0"/>
          <a:r>
            <a:rPr lang="en-US" dirty="0" smtClean="0"/>
            <a:t>Balanced to the US Census</a:t>
          </a:r>
          <a:endParaRPr lang="en-US" dirty="0"/>
        </a:p>
      </dgm:t>
    </dgm:pt>
    <dgm:pt modelId="{49E6DE31-5A65-AB43-AB03-3A7C24788E33}" type="parTrans" cxnId="{CA5625E2-262C-B443-95EE-D9F3FC39F7E8}">
      <dgm:prSet/>
      <dgm:spPr/>
      <dgm:t>
        <a:bodyPr/>
        <a:lstStyle/>
        <a:p>
          <a:endParaRPr lang="en-US"/>
        </a:p>
      </dgm:t>
    </dgm:pt>
    <dgm:pt modelId="{8D82B71C-1DDD-A74C-84B5-0770DF04DC97}" type="sibTrans" cxnId="{CA5625E2-262C-B443-95EE-D9F3FC39F7E8}">
      <dgm:prSet/>
      <dgm:spPr/>
      <dgm:t>
        <a:bodyPr/>
        <a:lstStyle/>
        <a:p>
          <a:endParaRPr lang="en-US"/>
        </a:p>
      </dgm:t>
    </dgm:pt>
    <dgm:pt modelId="{08474DED-993C-AF48-8129-046529D898F4}">
      <dgm:prSet/>
      <dgm:spPr/>
      <dgm:t>
        <a:bodyPr/>
        <a:lstStyle/>
        <a:p>
          <a:pPr rtl="0"/>
          <a:r>
            <a:rPr lang="en-US" dirty="0" smtClean="0"/>
            <a:t>Full Demographic profiles</a:t>
          </a:r>
          <a:endParaRPr lang="en-US" dirty="0"/>
        </a:p>
      </dgm:t>
    </dgm:pt>
    <dgm:pt modelId="{F1A10E03-0E80-7C42-8A25-0DC510E51E69}" type="parTrans" cxnId="{FB26B7DB-85EE-3C4F-9949-B18708B83033}">
      <dgm:prSet/>
      <dgm:spPr/>
      <dgm:t>
        <a:bodyPr/>
        <a:lstStyle/>
        <a:p>
          <a:endParaRPr lang="en-US"/>
        </a:p>
      </dgm:t>
    </dgm:pt>
    <dgm:pt modelId="{5D0CDA94-3A07-F24C-B57C-BFF69F88D824}" type="sibTrans" cxnId="{FB26B7DB-85EE-3C4F-9949-B18708B83033}">
      <dgm:prSet/>
      <dgm:spPr/>
      <dgm:t>
        <a:bodyPr/>
        <a:lstStyle/>
        <a:p>
          <a:endParaRPr lang="en-US"/>
        </a:p>
      </dgm:t>
    </dgm:pt>
    <dgm:pt modelId="{2623C933-741D-CC4B-A4DE-562F62E181F1}">
      <dgm:prSet/>
      <dgm:spPr/>
      <dgm:t>
        <a:bodyPr/>
        <a:lstStyle/>
        <a:p>
          <a:pPr rtl="0"/>
          <a:r>
            <a:rPr lang="en-US" dirty="0" smtClean="0"/>
            <a:t>ISBN verified</a:t>
          </a:r>
          <a:endParaRPr lang="en-US" dirty="0"/>
        </a:p>
      </dgm:t>
    </dgm:pt>
    <dgm:pt modelId="{EFCBF3D6-E91A-9442-8807-EB498AFF8A2F}" type="parTrans" cxnId="{8601C0CB-82B8-B44B-831F-448C8C58926C}">
      <dgm:prSet/>
      <dgm:spPr/>
      <dgm:t>
        <a:bodyPr/>
        <a:lstStyle/>
        <a:p>
          <a:endParaRPr lang="en-US"/>
        </a:p>
      </dgm:t>
    </dgm:pt>
    <dgm:pt modelId="{6956A74C-6F40-DA45-8DC4-E02FE7222384}" type="sibTrans" cxnId="{8601C0CB-82B8-B44B-831F-448C8C58926C}">
      <dgm:prSet/>
      <dgm:spPr/>
      <dgm:t>
        <a:bodyPr/>
        <a:lstStyle/>
        <a:p>
          <a:endParaRPr lang="en-US"/>
        </a:p>
      </dgm:t>
    </dgm:pt>
    <dgm:pt modelId="{974E255D-39B6-514B-8321-BE6A6F0A8E21}">
      <dgm:prSet/>
      <dgm:spPr/>
      <dgm:t>
        <a:bodyPr/>
        <a:lstStyle/>
        <a:p>
          <a:pPr rtl="0"/>
          <a:r>
            <a:rPr lang="en-US" dirty="0" smtClean="0"/>
            <a:t>3,000 unique children’s buyers (subset above)</a:t>
          </a:r>
          <a:endParaRPr lang="en-US" dirty="0"/>
        </a:p>
      </dgm:t>
    </dgm:pt>
    <dgm:pt modelId="{09430929-81C9-584C-AFC2-42D89B49223E}" type="parTrans" cxnId="{9ECF8D43-B90A-DC4D-B5B6-6A53A060E285}">
      <dgm:prSet/>
      <dgm:spPr/>
      <dgm:t>
        <a:bodyPr/>
        <a:lstStyle/>
        <a:p>
          <a:endParaRPr lang="en-US"/>
        </a:p>
      </dgm:t>
    </dgm:pt>
    <dgm:pt modelId="{A646A73F-A020-E843-9F8D-E7AB8471A9BC}" type="sibTrans" cxnId="{9ECF8D43-B90A-DC4D-B5B6-6A53A060E285}">
      <dgm:prSet/>
      <dgm:spPr/>
      <dgm:t>
        <a:bodyPr/>
        <a:lstStyle/>
        <a:p>
          <a:endParaRPr lang="en-US"/>
        </a:p>
      </dgm:t>
    </dgm:pt>
    <dgm:pt modelId="{CF7B46AE-23FB-384C-BCBC-806833CE4BFF}">
      <dgm:prSet/>
      <dgm:spPr/>
      <dgm:t>
        <a:bodyPr/>
        <a:lstStyle/>
        <a:p>
          <a:pPr rtl="0"/>
          <a:r>
            <a:rPr lang="en-US" dirty="0" smtClean="0"/>
            <a:t>1,000 parents 0-6</a:t>
          </a:r>
          <a:endParaRPr lang="en-US" dirty="0"/>
        </a:p>
      </dgm:t>
    </dgm:pt>
    <dgm:pt modelId="{77790CA9-61B8-A54A-9385-A3FAEDB4C87D}" type="parTrans" cxnId="{09CE19EC-F24D-0442-A9F2-1809978729DF}">
      <dgm:prSet/>
      <dgm:spPr/>
      <dgm:t>
        <a:bodyPr/>
        <a:lstStyle/>
        <a:p>
          <a:endParaRPr lang="en-US"/>
        </a:p>
      </dgm:t>
    </dgm:pt>
    <dgm:pt modelId="{21D19728-26B7-1247-9820-4AF7907D0D75}" type="sibTrans" cxnId="{09CE19EC-F24D-0442-A9F2-1809978729DF}">
      <dgm:prSet/>
      <dgm:spPr/>
      <dgm:t>
        <a:bodyPr/>
        <a:lstStyle/>
        <a:p>
          <a:endParaRPr lang="en-US"/>
        </a:p>
      </dgm:t>
    </dgm:pt>
    <dgm:pt modelId="{59522634-881E-364C-B3F2-2557546BB5F9}">
      <dgm:prSet/>
      <dgm:spPr/>
      <dgm:t>
        <a:bodyPr/>
        <a:lstStyle/>
        <a:p>
          <a:pPr rtl="0"/>
          <a:r>
            <a:rPr lang="en-US" dirty="0" smtClean="0"/>
            <a:t>1,000 parents 7-12</a:t>
          </a:r>
          <a:endParaRPr lang="en-US" dirty="0"/>
        </a:p>
      </dgm:t>
    </dgm:pt>
    <dgm:pt modelId="{D818FEA7-6604-9347-93AA-5E72172700A9}" type="parTrans" cxnId="{31A9D6F6-ACDD-AB41-B1C9-73D8FE3EBDBB}">
      <dgm:prSet/>
      <dgm:spPr/>
      <dgm:t>
        <a:bodyPr/>
        <a:lstStyle/>
        <a:p>
          <a:endParaRPr lang="en-US"/>
        </a:p>
      </dgm:t>
    </dgm:pt>
    <dgm:pt modelId="{95A3C219-ED6F-974E-8618-7F0EC1F76043}" type="sibTrans" cxnId="{31A9D6F6-ACDD-AB41-B1C9-73D8FE3EBDBB}">
      <dgm:prSet/>
      <dgm:spPr/>
      <dgm:t>
        <a:bodyPr/>
        <a:lstStyle/>
        <a:p>
          <a:endParaRPr lang="en-US"/>
        </a:p>
      </dgm:t>
    </dgm:pt>
    <dgm:pt modelId="{F0A59B20-B983-134C-B6A5-251B0E7615F8}">
      <dgm:prSet/>
      <dgm:spPr/>
      <dgm:t>
        <a:bodyPr/>
        <a:lstStyle/>
        <a:p>
          <a:pPr rtl="0"/>
          <a:r>
            <a:rPr lang="en-US" dirty="0" smtClean="0"/>
            <a:t>1,000 teens in book-buying households</a:t>
          </a:r>
          <a:endParaRPr lang="en-US" dirty="0"/>
        </a:p>
      </dgm:t>
    </dgm:pt>
    <dgm:pt modelId="{0AD9AD84-6CA7-264C-8E21-8248A0B4E063}" type="parTrans" cxnId="{3E42EE43-0A6F-AF46-BD8D-8AE09D0BF9DE}">
      <dgm:prSet/>
      <dgm:spPr/>
      <dgm:t>
        <a:bodyPr/>
        <a:lstStyle/>
        <a:p>
          <a:endParaRPr lang="en-US"/>
        </a:p>
      </dgm:t>
    </dgm:pt>
    <dgm:pt modelId="{5A7F0A84-4CEE-DF44-894F-72286588ACF8}" type="sibTrans" cxnId="{3E42EE43-0A6F-AF46-BD8D-8AE09D0BF9DE}">
      <dgm:prSet/>
      <dgm:spPr/>
      <dgm:t>
        <a:bodyPr/>
        <a:lstStyle/>
        <a:p>
          <a:endParaRPr lang="en-US"/>
        </a:p>
      </dgm:t>
    </dgm:pt>
    <dgm:pt modelId="{5DC4BA4B-E891-FE47-A3E5-745A2779434D}">
      <dgm:prSet/>
      <dgm:spPr/>
      <dgm:t>
        <a:bodyPr/>
        <a:lstStyle/>
        <a:p>
          <a:pPr rtl="0"/>
          <a:endParaRPr lang="en-US" dirty="0"/>
        </a:p>
      </dgm:t>
    </dgm:pt>
    <dgm:pt modelId="{79B2CF51-26F4-E642-861D-FC0568FE57D8}" type="parTrans" cxnId="{3089B6B8-B01C-E440-ACB7-F235ED7E80AA}">
      <dgm:prSet/>
      <dgm:spPr/>
      <dgm:t>
        <a:bodyPr/>
        <a:lstStyle/>
        <a:p>
          <a:endParaRPr lang="en-US"/>
        </a:p>
      </dgm:t>
    </dgm:pt>
    <dgm:pt modelId="{95E82410-0A92-8A44-A445-0CFD1084FD0A}" type="sibTrans" cxnId="{3089B6B8-B01C-E440-ACB7-F235ED7E80AA}">
      <dgm:prSet/>
      <dgm:spPr/>
      <dgm:t>
        <a:bodyPr/>
        <a:lstStyle/>
        <a:p>
          <a:endParaRPr lang="en-US"/>
        </a:p>
      </dgm:t>
    </dgm:pt>
    <dgm:pt modelId="{8F453112-9965-4C01-8F94-C7F792620375}" type="pres">
      <dgm:prSet presAssocID="{0EEB5EB8-9104-41E8-BEDF-E7FEEE97C6D0}" presName="linear" presStyleCnt="0">
        <dgm:presLayoutVars>
          <dgm:animLvl val="lvl"/>
          <dgm:resizeHandles val="exact"/>
        </dgm:presLayoutVars>
      </dgm:prSet>
      <dgm:spPr/>
      <dgm:t>
        <a:bodyPr/>
        <a:lstStyle/>
        <a:p>
          <a:endParaRPr lang="en-US"/>
        </a:p>
      </dgm:t>
    </dgm:pt>
    <dgm:pt modelId="{A6161E3F-C499-4096-AA7A-33F6DC986665}" type="pres">
      <dgm:prSet presAssocID="{1F34DBCE-C0C2-4914-A8CC-A6875C86DFC5}" presName="parentText" presStyleLbl="node1" presStyleIdx="0" presStyleCnt="2" custLinFactNeighborX="-30144" custLinFactNeighborY="-9650">
        <dgm:presLayoutVars>
          <dgm:chMax val="0"/>
          <dgm:bulletEnabled val="1"/>
        </dgm:presLayoutVars>
      </dgm:prSet>
      <dgm:spPr/>
      <dgm:t>
        <a:bodyPr/>
        <a:lstStyle/>
        <a:p>
          <a:endParaRPr lang="en-US"/>
        </a:p>
      </dgm:t>
    </dgm:pt>
    <dgm:pt modelId="{42D4A498-7902-4569-97A9-AB3D6E309C2F}" type="pres">
      <dgm:prSet presAssocID="{1F34DBCE-C0C2-4914-A8CC-A6875C86DFC5}" presName="childText" presStyleLbl="revTx" presStyleIdx="0" presStyleCnt="2">
        <dgm:presLayoutVars>
          <dgm:bulletEnabled val="1"/>
        </dgm:presLayoutVars>
      </dgm:prSet>
      <dgm:spPr/>
      <dgm:t>
        <a:bodyPr/>
        <a:lstStyle/>
        <a:p>
          <a:endParaRPr lang="en-US"/>
        </a:p>
      </dgm:t>
    </dgm:pt>
    <dgm:pt modelId="{ACBCE7CE-DD0F-418D-8596-70A6DB30399B}" type="pres">
      <dgm:prSet presAssocID="{CAB2EEA7-9602-4665-B622-FAB6477766F7}" presName="parentText" presStyleLbl="node1" presStyleIdx="1" presStyleCnt="2">
        <dgm:presLayoutVars>
          <dgm:chMax val="0"/>
          <dgm:bulletEnabled val="1"/>
        </dgm:presLayoutVars>
      </dgm:prSet>
      <dgm:spPr/>
      <dgm:t>
        <a:bodyPr/>
        <a:lstStyle/>
        <a:p>
          <a:endParaRPr lang="en-US"/>
        </a:p>
      </dgm:t>
    </dgm:pt>
    <dgm:pt modelId="{2744B3C5-C748-4A6B-9337-FE0BB6310217}" type="pres">
      <dgm:prSet presAssocID="{CAB2EEA7-9602-4665-B622-FAB6477766F7}" presName="childText" presStyleLbl="revTx" presStyleIdx="1" presStyleCnt="2">
        <dgm:presLayoutVars>
          <dgm:bulletEnabled val="1"/>
        </dgm:presLayoutVars>
      </dgm:prSet>
      <dgm:spPr/>
      <dgm:t>
        <a:bodyPr/>
        <a:lstStyle/>
        <a:p>
          <a:endParaRPr lang="en-US"/>
        </a:p>
      </dgm:t>
    </dgm:pt>
  </dgm:ptLst>
  <dgm:cxnLst>
    <dgm:cxn modelId="{787865A6-A5A6-DA4D-9E69-233A3ED01614}" type="presOf" srcId="{F0A59B20-B983-134C-B6A5-251B0E7615F8}" destId="{2744B3C5-C748-4A6B-9337-FE0BB6310217}" srcOrd="0" destOrd="4" presId="urn:microsoft.com/office/officeart/2005/8/layout/vList2"/>
    <dgm:cxn modelId="{7589F696-88EC-E14E-9022-E8302A284E80}" type="presOf" srcId="{5DC4BA4B-E891-FE47-A3E5-745A2779434D}" destId="{42D4A498-7902-4569-97A9-AB3D6E309C2F}" srcOrd="0" destOrd="4" presId="urn:microsoft.com/office/officeart/2005/8/layout/vList2"/>
    <dgm:cxn modelId="{AC0A01B3-446C-444B-8E6F-1B4AA23766CA}" type="presOf" srcId="{CF7B46AE-23FB-384C-BCBC-806833CE4BFF}" destId="{2744B3C5-C748-4A6B-9337-FE0BB6310217}" srcOrd="0" destOrd="2" presId="urn:microsoft.com/office/officeart/2005/8/layout/vList2"/>
    <dgm:cxn modelId="{6A5587B3-3523-E649-B04C-180B6F6F7910}" type="presOf" srcId="{1F34DBCE-C0C2-4914-A8CC-A6875C86DFC5}" destId="{A6161E3F-C499-4096-AA7A-33F6DC986665}" srcOrd="0" destOrd="0" presId="urn:microsoft.com/office/officeart/2005/8/layout/vList2"/>
    <dgm:cxn modelId="{3E42EE43-0A6F-AF46-BD8D-8AE09D0BF9DE}" srcId="{974E255D-39B6-514B-8321-BE6A6F0A8E21}" destId="{F0A59B20-B983-134C-B6A5-251B0E7615F8}" srcOrd="2" destOrd="0" parTransId="{0AD9AD84-6CA7-264C-8E21-8248A0B4E063}" sibTransId="{5A7F0A84-4CEE-DF44-894F-72286588ACF8}"/>
    <dgm:cxn modelId="{021C1CB5-540C-4847-ABFF-491F5D08BA8D}" type="presOf" srcId="{8D2DDBE6-B335-FA4F-A89E-3B83C1451A4B}" destId="{42D4A498-7902-4569-97A9-AB3D6E309C2F}" srcOrd="0" destOrd="1" presId="urn:microsoft.com/office/officeart/2005/8/layout/vList2"/>
    <dgm:cxn modelId="{6F830881-0362-492E-9FE8-9BDE2F9D58D9}" srcId="{1F34DBCE-C0C2-4914-A8CC-A6875C86DFC5}" destId="{37EF6559-ADCE-41E9-ABB2-AAB11E3353C4}" srcOrd="0" destOrd="0" parTransId="{01E3D240-BF24-43D6-AD86-9615965A8835}" sibTransId="{113DD57B-05A9-4CAD-8288-963A503F4947}"/>
    <dgm:cxn modelId="{9D79B1E6-924C-A448-9162-89E7E4FA288A}" type="presOf" srcId="{0EEB5EB8-9104-41E8-BEDF-E7FEEE97C6D0}" destId="{8F453112-9965-4C01-8F94-C7F792620375}" srcOrd="0" destOrd="0" presId="urn:microsoft.com/office/officeart/2005/8/layout/vList2"/>
    <dgm:cxn modelId="{7060A6FD-81E1-6F49-A261-FA64682C2F5B}" type="presOf" srcId="{59522634-881E-364C-B3F2-2557546BB5F9}" destId="{2744B3C5-C748-4A6B-9337-FE0BB6310217}" srcOrd="0" destOrd="3" presId="urn:microsoft.com/office/officeart/2005/8/layout/vList2"/>
    <dgm:cxn modelId="{31A9D6F6-ACDD-AB41-B1C9-73D8FE3EBDBB}" srcId="{974E255D-39B6-514B-8321-BE6A6F0A8E21}" destId="{59522634-881E-364C-B3F2-2557546BB5F9}" srcOrd="1" destOrd="0" parTransId="{D818FEA7-6604-9347-93AA-5E72172700A9}" sibTransId="{95A3C219-ED6F-974E-8618-7F0EC1F76043}"/>
    <dgm:cxn modelId="{FB26B7DB-85EE-3C4F-9949-B18708B83033}" srcId="{1F34DBCE-C0C2-4914-A8CC-A6875C86DFC5}" destId="{08474DED-993C-AF48-8129-046529D898F4}" srcOrd="2" destOrd="0" parTransId="{F1A10E03-0E80-7C42-8A25-0DC510E51E69}" sibTransId="{5D0CDA94-3A07-F24C-B57C-BFF69F88D824}"/>
    <dgm:cxn modelId="{0B69CC35-A226-1643-91B0-E57F805866D7}" type="presOf" srcId="{A33B6646-53EE-48C9-98FA-FD9FC93ABF16}" destId="{2744B3C5-C748-4A6B-9337-FE0BB6310217}" srcOrd="0" destOrd="0" presId="urn:microsoft.com/office/officeart/2005/8/layout/vList2"/>
    <dgm:cxn modelId="{C3D7C5FE-86A4-D34C-AA2A-B604C3DF478C}" type="presOf" srcId="{37EF6559-ADCE-41E9-ABB2-AAB11E3353C4}" destId="{42D4A498-7902-4569-97A9-AB3D6E309C2F}" srcOrd="0" destOrd="0" presId="urn:microsoft.com/office/officeart/2005/8/layout/vList2"/>
    <dgm:cxn modelId="{67522017-12D7-D94D-A65A-D2DDC924CCAB}" type="presOf" srcId="{974E255D-39B6-514B-8321-BE6A6F0A8E21}" destId="{2744B3C5-C748-4A6B-9337-FE0BB6310217}" srcOrd="0" destOrd="1" presId="urn:microsoft.com/office/officeart/2005/8/layout/vList2"/>
    <dgm:cxn modelId="{E2789E79-3A77-5E49-A293-047C3A3E41A5}" type="presOf" srcId="{08474DED-993C-AF48-8129-046529D898F4}" destId="{42D4A498-7902-4569-97A9-AB3D6E309C2F}" srcOrd="0" destOrd="2" presId="urn:microsoft.com/office/officeart/2005/8/layout/vList2"/>
    <dgm:cxn modelId="{3089B6B8-B01C-E440-ACB7-F235ED7E80AA}" srcId="{1F34DBCE-C0C2-4914-A8CC-A6875C86DFC5}" destId="{5DC4BA4B-E891-FE47-A3E5-745A2779434D}" srcOrd="4" destOrd="0" parTransId="{79B2CF51-26F4-E642-861D-FC0568FE57D8}" sibTransId="{95E82410-0A92-8A44-A445-0CFD1084FD0A}"/>
    <dgm:cxn modelId="{209E7412-AB18-4BBE-A659-5515189A87A7}" srcId="{0EEB5EB8-9104-41E8-BEDF-E7FEEE97C6D0}" destId="{1F34DBCE-C0C2-4914-A8CC-A6875C86DFC5}" srcOrd="0" destOrd="0" parTransId="{3FF555A6-412F-4494-AD27-78878834ABD0}" sibTransId="{BC2C15D5-C7C6-4B5D-A545-7910800E570B}"/>
    <dgm:cxn modelId="{71E4375D-BE1C-4444-B2F6-36778FA2F430}" srcId="{CAB2EEA7-9602-4665-B622-FAB6477766F7}" destId="{A33B6646-53EE-48C9-98FA-FD9FC93ABF16}" srcOrd="0" destOrd="0" parTransId="{54CA1D8F-00D1-4A86-9B00-823FB684CA35}" sibTransId="{E1E9ACF7-D9D7-46ED-AE4D-5015EF80B6E1}"/>
    <dgm:cxn modelId="{09CE19EC-F24D-0442-A9F2-1809978729DF}" srcId="{974E255D-39B6-514B-8321-BE6A6F0A8E21}" destId="{CF7B46AE-23FB-384C-BCBC-806833CE4BFF}" srcOrd="0" destOrd="0" parTransId="{77790CA9-61B8-A54A-9385-A3FAEDB4C87D}" sibTransId="{21D19728-26B7-1247-9820-4AF7907D0D75}"/>
    <dgm:cxn modelId="{C3530A51-7902-4920-94DF-2FEA8E54FE11}" srcId="{0EEB5EB8-9104-41E8-BEDF-E7FEEE97C6D0}" destId="{CAB2EEA7-9602-4665-B622-FAB6477766F7}" srcOrd="1" destOrd="0" parTransId="{C1E63EF6-EBD5-4744-A4D0-3CC01F015403}" sibTransId="{63A617B6-AFA2-450F-B803-491F9974D8C3}"/>
    <dgm:cxn modelId="{9ECF8D43-B90A-DC4D-B5B6-6A53A060E285}" srcId="{CAB2EEA7-9602-4665-B622-FAB6477766F7}" destId="{974E255D-39B6-514B-8321-BE6A6F0A8E21}" srcOrd="1" destOrd="0" parTransId="{09430929-81C9-584C-AFC2-42D89B49223E}" sibTransId="{A646A73F-A020-E843-9F8D-E7AB8471A9BC}"/>
    <dgm:cxn modelId="{7C439AFE-0A42-CB44-942F-EB44A745B813}" type="presOf" srcId="{CAB2EEA7-9602-4665-B622-FAB6477766F7}" destId="{ACBCE7CE-DD0F-418D-8596-70A6DB30399B}" srcOrd="0" destOrd="0" presId="urn:microsoft.com/office/officeart/2005/8/layout/vList2"/>
    <dgm:cxn modelId="{CA5625E2-262C-B443-95EE-D9F3FC39F7E8}" srcId="{1F34DBCE-C0C2-4914-A8CC-A6875C86DFC5}" destId="{8D2DDBE6-B335-FA4F-A89E-3B83C1451A4B}" srcOrd="1" destOrd="0" parTransId="{49E6DE31-5A65-AB43-AB03-3A7C24788E33}" sibTransId="{8D82B71C-1DDD-A74C-84B5-0770DF04DC97}"/>
    <dgm:cxn modelId="{8601C0CB-82B8-B44B-831F-448C8C58926C}" srcId="{1F34DBCE-C0C2-4914-A8CC-A6875C86DFC5}" destId="{2623C933-741D-CC4B-A4DE-562F62E181F1}" srcOrd="3" destOrd="0" parTransId="{EFCBF3D6-E91A-9442-8807-EB498AFF8A2F}" sibTransId="{6956A74C-6F40-DA45-8DC4-E02FE7222384}"/>
    <dgm:cxn modelId="{B575B7E3-6B4F-7243-8C77-7790EEF41B95}" type="presOf" srcId="{2623C933-741D-CC4B-A4DE-562F62E181F1}" destId="{42D4A498-7902-4569-97A9-AB3D6E309C2F}" srcOrd="0" destOrd="3" presId="urn:microsoft.com/office/officeart/2005/8/layout/vList2"/>
    <dgm:cxn modelId="{9FE9005D-A8AD-DF4B-ABD1-34008BFD6C60}" type="presParOf" srcId="{8F453112-9965-4C01-8F94-C7F792620375}" destId="{A6161E3F-C499-4096-AA7A-33F6DC986665}" srcOrd="0" destOrd="0" presId="urn:microsoft.com/office/officeart/2005/8/layout/vList2"/>
    <dgm:cxn modelId="{4CA6C40C-8113-7F44-81E7-DA2E5E76E029}" type="presParOf" srcId="{8F453112-9965-4C01-8F94-C7F792620375}" destId="{42D4A498-7902-4569-97A9-AB3D6E309C2F}" srcOrd="1" destOrd="0" presId="urn:microsoft.com/office/officeart/2005/8/layout/vList2"/>
    <dgm:cxn modelId="{20A86F26-8F4F-4A4D-A9EE-7D6FB348E0A6}" type="presParOf" srcId="{8F453112-9965-4C01-8F94-C7F792620375}" destId="{ACBCE7CE-DD0F-418D-8596-70A6DB30399B}" srcOrd="2" destOrd="0" presId="urn:microsoft.com/office/officeart/2005/8/layout/vList2"/>
    <dgm:cxn modelId="{699B49DE-0BA0-5342-AF44-3F68CAEE3F90}" type="presParOf" srcId="{8F453112-9965-4C01-8F94-C7F792620375}" destId="{2744B3C5-C748-4A6B-9337-FE0BB631021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61E3F-C499-4096-AA7A-33F6DC986665}">
      <dsp:nvSpPr>
        <dsp:cNvPr id="0" name=""/>
        <dsp:cNvSpPr/>
      </dsp:nvSpPr>
      <dsp:spPr>
        <a:xfrm>
          <a:off x="0" y="41998"/>
          <a:ext cx="5058956" cy="503685"/>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smtClean="0"/>
            <a:t>NIELSEN BOOKSCAN</a:t>
          </a:r>
          <a:endParaRPr lang="en-US" sz="2100" b="1" kern="1200" dirty="0"/>
        </a:p>
      </dsp:txBody>
      <dsp:txXfrm>
        <a:off x="24588" y="66586"/>
        <a:ext cx="5009780" cy="454509"/>
      </dsp:txXfrm>
    </dsp:sp>
    <dsp:sp modelId="{42D4A498-7902-4569-97A9-AB3D6E309C2F}">
      <dsp:nvSpPr>
        <dsp:cNvPr id="0" name=""/>
        <dsp:cNvSpPr/>
      </dsp:nvSpPr>
      <dsp:spPr>
        <a:xfrm>
          <a:off x="0" y="545683"/>
          <a:ext cx="5058956"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622"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smtClean="0"/>
            <a:t>Physical point-of-sale data for </a:t>
          </a:r>
          <a:r>
            <a:rPr lang="en-US" sz="1600" u="none" kern="1200" dirty="0" smtClean="0"/>
            <a:t>the US </a:t>
          </a:r>
          <a:r>
            <a:rPr lang="en-US" sz="1600" kern="1200" dirty="0" smtClean="0"/>
            <a:t>trade market</a:t>
          </a:r>
          <a:endParaRPr lang="en-US" sz="1600" kern="1200" dirty="0"/>
        </a:p>
        <a:p>
          <a:pPr marL="171450" lvl="1" indent="-171450" algn="l" defTabSz="711200" rtl="0">
            <a:lnSpc>
              <a:spcPct val="90000"/>
            </a:lnSpc>
            <a:spcBef>
              <a:spcPct val="0"/>
            </a:spcBef>
            <a:spcAft>
              <a:spcPct val="20000"/>
            </a:spcAft>
            <a:buChar char="••"/>
          </a:pPr>
          <a:endParaRPr lang="en-US" sz="1600" kern="1200" dirty="0"/>
        </a:p>
      </dsp:txBody>
      <dsp:txXfrm>
        <a:off x="0" y="545683"/>
        <a:ext cx="5058956" cy="554242"/>
      </dsp:txXfrm>
    </dsp:sp>
    <dsp:sp modelId="{F4EFF08C-BA86-40DB-954E-074F04926EB9}">
      <dsp:nvSpPr>
        <dsp:cNvPr id="0" name=""/>
        <dsp:cNvSpPr/>
      </dsp:nvSpPr>
      <dsp:spPr>
        <a:xfrm>
          <a:off x="0" y="1099926"/>
          <a:ext cx="5058956" cy="503685"/>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smtClean="0"/>
            <a:t>NIELSEN BOOKS AND CONSUMERS</a:t>
          </a:r>
          <a:endParaRPr lang="en-US" sz="2100" b="1" kern="1200" dirty="0"/>
        </a:p>
      </dsp:txBody>
      <dsp:txXfrm>
        <a:off x="24588" y="1124514"/>
        <a:ext cx="5009780" cy="454509"/>
      </dsp:txXfrm>
    </dsp:sp>
    <dsp:sp modelId="{6A5E1425-057C-439F-A2CE-E2A5104E716E}">
      <dsp:nvSpPr>
        <dsp:cNvPr id="0" name=""/>
        <dsp:cNvSpPr/>
      </dsp:nvSpPr>
      <dsp:spPr>
        <a:xfrm>
          <a:off x="0" y="1603611"/>
          <a:ext cx="5058956"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622"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smtClean="0"/>
            <a:t>Consumer survey data focused on the US </a:t>
          </a:r>
          <a:r>
            <a:rPr lang="en-US" sz="1600" kern="1200" dirty="0" smtClean="0"/>
            <a:t>trade</a:t>
          </a:r>
          <a:endParaRPr lang="en-US" sz="1600" kern="1200" dirty="0"/>
        </a:p>
        <a:p>
          <a:pPr marL="171450" lvl="1" indent="-171450" algn="l" defTabSz="711200" rtl="0">
            <a:lnSpc>
              <a:spcPct val="90000"/>
            </a:lnSpc>
            <a:spcBef>
              <a:spcPct val="0"/>
            </a:spcBef>
            <a:spcAft>
              <a:spcPct val="20000"/>
            </a:spcAft>
            <a:buChar char="••"/>
          </a:pPr>
          <a:endParaRPr lang="en-US" sz="1600" kern="1200" dirty="0"/>
        </a:p>
      </dsp:txBody>
      <dsp:txXfrm>
        <a:off x="0" y="1603611"/>
        <a:ext cx="5058956" cy="554242"/>
      </dsp:txXfrm>
    </dsp:sp>
    <dsp:sp modelId="{ACBCE7CE-DD0F-418D-8596-70A6DB30399B}">
      <dsp:nvSpPr>
        <dsp:cNvPr id="0" name=""/>
        <dsp:cNvSpPr/>
      </dsp:nvSpPr>
      <dsp:spPr>
        <a:xfrm>
          <a:off x="0" y="2157854"/>
          <a:ext cx="5058956" cy="503685"/>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smtClean="0"/>
            <a:t>NIELSEN CHILDREN’S DEEP DIVE</a:t>
          </a:r>
          <a:endParaRPr lang="en-US" sz="2100" b="1" kern="1200" dirty="0"/>
        </a:p>
      </dsp:txBody>
      <dsp:txXfrm>
        <a:off x="24588" y="2182442"/>
        <a:ext cx="5009780" cy="454509"/>
      </dsp:txXfrm>
    </dsp:sp>
    <dsp:sp modelId="{2744B3C5-C748-4A6B-9337-FE0BB6310217}">
      <dsp:nvSpPr>
        <dsp:cNvPr id="0" name=""/>
        <dsp:cNvSpPr/>
      </dsp:nvSpPr>
      <dsp:spPr>
        <a:xfrm>
          <a:off x="0" y="2661539"/>
          <a:ext cx="5058956"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622"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smtClean="0"/>
            <a:t>Consumer survey data focused on the US children’s book buyer and children’s reading </a:t>
          </a:r>
          <a:r>
            <a:rPr lang="en-US" sz="1600" kern="1200" dirty="0" smtClean="0"/>
            <a:t>habits</a:t>
          </a:r>
          <a:r>
            <a:rPr lang="en-US" sz="1600" kern="1200" dirty="0" smtClean="0"/>
            <a:t>.</a:t>
          </a:r>
          <a:endParaRPr lang="en-US" sz="1600" kern="1200" dirty="0"/>
        </a:p>
        <a:p>
          <a:pPr marL="171450" lvl="1" indent="-171450" algn="l" defTabSz="711200" rtl="0">
            <a:lnSpc>
              <a:spcPct val="90000"/>
            </a:lnSpc>
            <a:spcBef>
              <a:spcPct val="0"/>
            </a:spcBef>
            <a:spcAft>
              <a:spcPct val="20000"/>
            </a:spcAft>
            <a:buChar char="••"/>
          </a:pPr>
          <a:endParaRPr lang="en-US" sz="1600" kern="1200" dirty="0"/>
        </a:p>
      </dsp:txBody>
      <dsp:txXfrm>
        <a:off x="0" y="2661539"/>
        <a:ext cx="5058956" cy="782460"/>
      </dsp:txXfrm>
    </dsp:sp>
    <dsp:sp modelId="{D0665494-5A44-4A69-A7A9-AEDBE1B8C9CA}">
      <dsp:nvSpPr>
        <dsp:cNvPr id="0" name=""/>
        <dsp:cNvSpPr/>
      </dsp:nvSpPr>
      <dsp:spPr>
        <a:xfrm>
          <a:off x="0" y="3443999"/>
          <a:ext cx="5058956" cy="503685"/>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smtClean="0"/>
            <a:t>THIRD-PARTY RESEARCH</a:t>
          </a:r>
          <a:endParaRPr lang="en-US" sz="2100" b="1" kern="1200" dirty="0"/>
        </a:p>
      </dsp:txBody>
      <dsp:txXfrm>
        <a:off x="24588" y="3468587"/>
        <a:ext cx="5009780" cy="454509"/>
      </dsp:txXfrm>
    </dsp:sp>
    <dsp:sp modelId="{4104534D-D7FA-4F86-B986-2BDF0E20B80F}">
      <dsp:nvSpPr>
        <dsp:cNvPr id="0" name=""/>
        <dsp:cNvSpPr/>
      </dsp:nvSpPr>
      <dsp:spPr>
        <a:xfrm>
          <a:off x="0" y="3947683"/>
          <a:ext cx="5058956"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622"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smtClean="0"/>
            <a:t>BISG Higher Ed Study </a:t>
          </a:r>
          <a:r>
            <a:rPr lang="en-US" sz="1600" kern="1200" dirty="0" smtClean="0"/>
            <a:t>– 2015</a:t>
          </a:r>
          <a:endParaRPr lang="en-US" sz="1600" kern="1200" dirty="0"/>
        </a:p>
        <a:p>
          <a:pPr marL="171450" lvl="1" indent="-171450" algn="l" defTabSz="711200" rtl="0">
            <a:lnSpc>
              <a:spcPct val="90000"/>
            </a:lnSpc>
            <a:spcBef>
              <a:spcPct val="0"/>
            </a:spcBef>
            <a:spcAft>
              <a:spcPct val="20000"/>
            </a:spcAft>
            <a:buChar char="••"/>
          </a:pPr>
          <a:r>
            <a:rPr lang="en-US" sz="1600" kern="1200" dirty="0" smtClean="0"/>
            <a:t>SLJ Study of eBooks in School </a:t>
          </a:r>
          <a:r>
            <a:rPr lang="en-US" sz="1600" kern="1200" dirty="0" smtClean="0"/>
            <a:t>Libraries – 2014</a:t>
          </a:r>
          <a:endParaRPr lang="en-US" sz="1600" kern="1200" dirty="0"/>
        </a:p>
        <a:p>
          <a:pPr marL="171450" lvl="1" indent="-171450" algn="l" defTabSz="711200" rtl="0">
            <a:lnSpc>
              <a:spcPct val="90000"/>
            </a:lnSpc>
            <a:spcBef>
              <a:spcPct val="0"/>
            </a:spcBef>
            <a:spcAft>
              <a:spcPct val="20000"/>
            </a:spcAft>
            <a:buChar char="••"/>
          </a:pPr>
          <a:r>
            <a:rPr lang="en-US" sz="1600" kern="1200" dirty="0" smtClean="0"/>
            <a:t>Pew Study: Teachers &amp; Technology – </a:t>
          </a:r>
          <a:r>
            <a:rPr lang="en-US" sz="1600" kern="1200" dirty="0" smtClean="0"/>
            <a:t>2013</a:t>
          </a:r>
          <a:endParaRPr lang="en-US" sz="1600" kern="1200" dirty="0"/>
        </a:p>
      </dsp:txBody>
      <dsp:txXfrm>
        <a:off x="0" y="3947683"/>
        <a:ext cx="5058956" cy="825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61E3F-C499-4096-AA7A-33F6DC986665}">
      <dsp:nvSpPr>
        <dsp:cNvPr id="0" name=""/>
        <dsp:cNvSpPr/>
      </dsp:nvSpPr>
      <dsp:spPr>
        <a:xfrm>
          <a:off x="0" y="0"/>
          <a:ext cx="4931956" cy="551655"/>
        </a:xfrm>
        <a:prstGeom prst="roundRect">
          <a:avLst/>
        </a:prstGeom>
        <a:solidFill>
          <a:srgbClr val="A53895"/>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b="1" kern="1200" dirty="0" smtClean="0"/>
            <a:t>ANNUAL TRACKER</a:t>
          </a:r>
          <a:endParaRPr lang="en-US" sz="2300" kern="1200" dirty="0"/>
        </a:p>
      </dsp:txBody>
      <dsp:txXfrm>
        <a:off x="26930" y="26930"/>
        <a:ext cx="4878096" cy="497795"/>
      </dsp:txXfrm>
    </dsp:sp>
    <dsp:sp modelId="{42D4A498-7902-4569-97A9-AB3D6E309C2F}">
      <dsp:nvSpPr>
        <dsp:cNvPr id="0" name=""/>
        <dsp:cNvSpPr/>
      </dsp:nvSpPr>
      <dsp:spPr>
        <a:xfrm>
          <a:off x="0" y="694540"/>
          <a:ext cx="4931956" cy="1523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590"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smtClean="0"/>
            <a:t>72,000 unique consumers annually</a:t>
          </a:r>
          <a:endParaRPr lang="en-US" sz="1800" kern="1200" dirty="0"/>
        </a:p>
        <a:p>
          <a:pPr marL="171450" lvl="1" indent="-171450" algn="l" defTabSz="800100" rtl="0">
            <a:lnSpc>
              <a:spcPct val="90000"/>
            </a:lnSpc>
            <a:spcBef>
              <a:spcPct val="0"/>
            </a:spcBef>
            <a:spcAft>
              <a:spcPct val="20000"/>
            </a:spcAft>
            <a:buChar char="••"/>
          </a:pPr>
          <a:r>
            <a:rPr lang="en-US" sz="1800" kern="1200" dirty="0" smtClean="0"/>
            <a:t>Balanced to the US Census</a:t>
          </a:r>
          <a:endParaRPr lang="en-US" sz="1800" kern="1200" dirty="0"/>
        </a:p>
        <a:p>
          <a:pPr marL="171450" lvl="1" indent="-171450" algn="l" defTabSz="800100" rtl="0">
            <a:lnSpc>
              <a:spcPct val="90000"/>
            </a:lnSpc>
            <a:spcBef>
              <a:spcPct val="0"/>
            </a:spcBef>
            <a:spcAft>
              <a:spcPct val="20000"/>
            </a:spcAft>
            <a:buChar char="••"/>
          </a:pPr>
          <a:r>
            <a:rPr lang="en-US" sz="1800" kern="1200" dirty="0" smtClean="0"/>
            <a:t>Full Demographic profiles</a:t>
          </a:r>
          <a:endParaRPr lang="en-US" sz="1800" kern="1200" dirty="0"/>
        </a:p>
        <a:p>
          <a:pPr marL="171450" lvl="1" indent="-171450" algn="l" defTabSz="800100" rtl="0">
            <a:lnSpc>
              <a:spcPct val="90000"/>
            </a:lnSpc>
            <a:spcBef>
              <a:spcPct val="0"/>
            </a:spcBef>
            <a:spcAft>
              <a:spcPct val="20000"/>
            </a:spcAft>
            <a:buChar char="••"/>
          </a:pPr>
          <a:r>
            <a:rPr lang="en-US" sz="1800" kern="1200" dirty="0" smtClean="0"/>
            <a:t>ISBN verified</a:t>
          </a:r>
          <a:endParaRPr lang="en-US" sz="1800" kern="1200" dirty="0"/>
        </a:p>
        <a:p>
          <a:pPr marL="171450" lvl="1" indent="-171450" algn="l" defTabSz="800100" rtl="0">
            <a:lnSpc>
              <a:spcPct val="90000"/>
            </a:lnSpc>
            <a:spcBef>
              <a:spcPct val="0"/>
            </a:spcBef>
            <a:spcAft>
              <a:spcPct val="20000"/>
            </a:spcAft>
            <a:buChar char="••"/>
          </a:pPr>
          <a:endParaRPr lang="en-US" sz="1800" kern="1200" dirty="0"/>
        </a:p>
      </dsp:txBody>
      <dsp:txXfrm>
        <a:off x="0" y="694540"/>
        <a:ext cx="4931956" cy="1523520"/>
      </dsp:txXfrm>
    </dsp:sp>
    <dsp:sp modelId="{ACBCE7CE-DD0F-418D-8596-70A6DB30399B}">
      <dsp:nvSpPr>
        <dsp:cNvPr id="0" name=""/>
        <dsp:cNvSpPr/>
      </dsp:nvSpPr>
      <dsp:spPr>
        <a:xfrm>
          <a:off x="0" y="2218060"/>
          <a:ext cx="4931956" cy="551655"/>
        </a:xfrm>
        <a:prstGeom prst="roundRect">
          <a:avLst/>
        </a:prstGeom>
        <a:solidFill>
          <a:srgbClr val="A53895"/>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b="1" kern="1200" dirty="0" smtClean="0"/>
            <a:t>CHILDREN’S DEEP DIVE</a:t>
          </a:r>
          <a:endParaRPr lang="en-US" sz="2300" kern="1200" dirty="0"/>
        </a:p>
      </dsp:txBody>
      <dsp:txXfrm>
        <a:off x="26930" y="2244990"/>
        <a:ext cx="4878096" cy="497795"/>
      </dsp:txXfrm>
    </dsp:sp>
    <dsp:sp modelId="{2744B3C5-C748-4A6B-9337-FE0BB6310217}">
      <dsp:nvSpPr>
        <dsp:cNvPr id="0" name=""/>
        <dsp:cNvSpPr/>
      </dsp:nvSpPr>
      <dsp:spPr>
        <a:xfrm>
          <a:off x="0" y="2769715"/>
          <a:ext cx="4931956" cy="1523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590"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smtClean="0"/>
            <a:t>Two waves annually</a:t>
          </a:r>
          <a:endParaRPr lang="en-US" sz="1800" kern="1200" dirty="0"/>
        </a:p>
        <a:p>
          <a:pPr marL="171450" lvl="1" indent="-171450" algn="l" defTabSz="800100" rtl="0">
            <a:lnSpc>
              <a:spcPct val="90000"/>
            </a:lnSpc>
            <a:spcBef>
              <a:spcPct val="0"/>
            </a:spcBef>
            <a:spcAft>
              <a:spcPct val="20000"/>
            </a:spcAft>
            <a:buChar char="••"/>
          </a:pPr>
          <a:r>
            <a:rPr lang="en-US" sz="1800" kern="1200" dirty="0" smtClean="0"/>
            <a:t>3,000 unique children’s buyers (subset above)</a:t>
          </a:r>
          <a:endParaRPr lang="en-US" sz="1800" kern="1200" dirty="0"/>
        </a:p>
        <a:p>
          <a:pPr marL="342900" lvl="2" indent="-171450" algn="l" defTabSz="800100" rtl="0">
            <a:lnSpc>
              <a:spcPct val="90000"/>
            </a:lnSpc>
            <a:spcBef>
              <a:spcPct val="0"/>
            </a:spcBef>
            <a:spcAft>
              <a:spcPct val="20000"/>
            </a:spcAft>
            <a:buChar char="••"/>
          </a:pPr>
          <a:r>
            <a:rPr lang="en-US" sz="1800" kern="1200" dirty="0" smtClean="0"/>
            <a:t>1,000 parents 0-6</a:t>
          </a:r>
          <a:endParaRPr lang="en-US" sz="1800" kern="1200" dirty="0"/>
        </a:p>
        <a:p>
          <a:pPr marL="342900" lvl="2" indent="-171450" algn="l" defTabSz="800100" rtl="0">
            <a:lnSpc>
              <a:spcPct val="90000"/>
            </a:lnSpc>
            <a:spcBef>
              <a:spcPct val="0"/>
            </a:spcBef>
            <a:spcAft>
              <a:spcPct val="20000"/>
            </a:spcAft>
            <a:buChar char="••"/>
          </a:pPr>
          <a:r>
            <a:rPr lang="en-US" sz="1800" kern="1200" dirty="0" smtClean="0"/>
            <a:t>1,000 parents 7-12</a:t>
          </a:r>
          <a:endParaRPr lang="en-US" sz="1800" kern="1200" dirty="0"/>
        </a:p>
        <a:p>
          <a:pPr marL="342900" lvl="2" indent="-171450" algn="l" defTabSz="800100" rtl="0">
            <a:lnSpc>
              <a:spcPct val="90000"/>
            </a:lnSpc>
            <a:spcBef>
              <a:spcPct val="0"/>
            </a:spcBef>
            <a:spcAft>
              <a:spcPct val="20000"/>
            </a:spcAft>
            <a:buChar char="••"/>
          </a:pPr>
          <a:r>
            <a:rPr lang="en-US" sz="1800" kern="1200" dirty="0" smtClean="0"/>
            <a:t>1,000 teens in book-buying households</a:t>
          </a:r>
          <a:endParaRPr lang="en-US" sz="1800" kern="1200" dirty="0"/>
        </a:p>
      </dsp:txBody>
      <dsp:txXfrm>
        <a:off x="0" y="2769715"/>
        <a:ext cx="4931956" cy="1523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0.44007</cdr:x>
      <cdr:y>0.07199</cdr:y>
    </cdr:from>
    <cdr:to>
      <cdr:x>0.51027</cdr:x>
      <cdr:y>0.09226</cdr:y>
    </cdr:to>
    <cdr:cxnSp macro="">
      <cdr:nvCxnSpPr>
        <cdr:cNvPr id="3" name="Straight Connector 2"/>
        <cdr:cNvCxnSpPr/>
      </cdr:nvCxnSpPr>
      <cdr:spPr>
        <a:xfrm xmlns:a="http://schemas.openxmlformats.org/drawingml/2006/main" flipV="1">
          <a:off x="2203599" y="244155"/>
          <a:ext cx="351562" cy="68718"/>
        </a:xfrm>
        <a:prstGeom xmlns:a="http://schemas.openxmlformats.org/drawingml/2006/main" prst="line">
          <a:avLst/>
        </a:prstGeom>
        <a:ln xmlns:a="http://schemas.openxmlformats.org/drawingml/2006/main" w="9525">
          <a:solidFill>
            <a:schemeClr val="bg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0.46489</cdr:x>
      <cdr:y>0.09755</cdr:y>
    </cdr:from>
    <cdr:to>
      <cdr:x>0.52134</cdr:x>
      <cdr:y>0.18461</cdr:y>
    </cdr:to>
    <cdr:cxnSp macro="">
      <cdr:nvCxnSpPr>
        <cdr:cNvPr id="7" name="Straight Connector 6"/>
        <cdr:cNvCxnSpPr/>
      </cdr:nvCxnSpPr>
      <cdr:spPr>
        <a:xfrm xmlns:a="http://schemas.openxmlformats.org/drawingml/2006/main">
          <a:off x="2327909" y="330818"/>
          <a:ext cx="282674" cy="295270"/>
        </a:xfrm>
        <a:prstGeom xmlns:a="http://schemas.openxmlformats.org/drawingml/2006/main" prst="line">
          <a:avLst/>
        </a:prstGeom>
        <a:ln xmlns:a="http://schemas.openxmlformats.org/drawingml/2006/main" w="9525">
          <a:solidFill>
            <a:schemeClr val="bg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0.49905</cdr:x>
      <cdr:y>0.18908</cdr:y>
    </cdr:from>
    <cdr:to>
      <cdr:x>0.52134</cdr:x>
      <cdr:y>0.25201</cdr:y>
    </cdr:to>
    <cdr:cxnSp macro="">
      <cdr:nvCxnSpPr>
        <cdr:cNvPr id="19" name="Straight Connector 18"/>
        <cdr:cNvCxnSpPr/>
      </cdr:nvCxnSpPr>
      <cdr:spPr>
        <a:xfrm xmlns:a="http://schemas.openxmlformats.org/drawingml/2006/main">
          <a:off x="2498946" y="641250"/>
          <a:ext cx="111637" cy="213407"/>
        </a:xfrm>
        <a:prstGeom xmlns:a="http://schemas.openxmlformats.org/drawingml/2006/main" prst="line">
          <a:avLst/>
        </a:prstGeom>
        <a:ln xmlns:a="http://schemas.openxmlformats.org/drawingml/2006/main" w="9525">
          <a:solidFill>
            <a:schemeClr val="bg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0.42056</cdr:x>
      <cdr:y>0.07199</cdr:y>
    </cdr:from>
    <cdr:to>
      <cdr:x>0.51027</cdr:x>
      <cdr:y>0.07571</cdr:y>
    </cdr:to>
    <cdr:cxnSp macro="">
      <cdr:nvCxnSpPr>
        <cdr:cNvPr id="3" name="Straight Connector 2"/>
        <cdr:cNvCxnSpPr/>
      </cdr:nvCxnSpPr>
      <cdr:spPr>
        <a:xfrm xmlns:a="http://schemas.openxmlformats.org/drawingml/2006/main" flipV="1">
          <a:off x="2105945" y="244146"/>
          <a:ext cx="449196" cy="12610"/>
        </a:xfrm>
        <a:prstGeom xmlns:a="http://schemas.openxmlformats.org/drawingml/2006/main" prst="line">
          <a:avLst/>
        </a:prstGeom>
        <a:ln xmlns:a="http://schemas.openxmlformats.org/drawingml/2006/main" w="9525">
          <a:solidFill>
            <a:schemeClr val="bg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0.45726</cdr:x>
      <cdr:y>0.09755</cdr:y>
    </cdr:from>
    <cdr:to>
      <cdr:x>0.50805</cdr:x>
      <cdr:y>0.18461</cdr:y>
    </cdr:to>
    <cdr:cxnSp macro="">
      <cdr:nvCxnSpPr>
        <cdr:cNvPr id="7" name="Straight Connector 6"/>
        <cdr:cNvCxnSpPr/>
      </cdr:nvCxnSpPr>
      <cdr:spPr>
        <a:xfrm xmlns:a="http://schemas.openxmlformats.org/drawingml/2006/main">
          <a:off x="2289688" y="330818"/>
          <a:ext cx="254319" cy="295270"/>
        </a:xfrm>
        <a:prstGeom xmlns:a="http://schemas.openxmlformats.org/drawingml/2006/main" prst="line">
          <a:avLst/>
        </a:prstGeom>
        <a:ln xmlns:a="http://schemas.openxmlformats.org/drawingml/2006/main" w="9525">
          <a:solidFill>
            <a:schemeClr val="bg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0.49092</cdr:x>
      <cdr:y>0.18461</cdr:y>
    </cdr:from>
    <cdr:to>
      <cdr:x>0.50805</cdr:x>
      <cdr:y>0.22789</cdr:y>
    </cdr:to>
    <cdr:cxnSp macro="">
      <cdr:nvCxnSpPr>
        <cdr:cNvPr id="19" name="Straight Connector 18"/>
        <cdr:cNvCxnSpPr/>
      </cdr:nvCxnSpPr>
      <cdr:spPr>
        <a:xfrm xmlns:a="http://schemas.openxmlformats.org/drawingml/2006/main">
          <a:off x="2458264" y="626088"/>
          <a:ext cx="85743" cy="146772"/>
        </a:xfrm>
        <a:prstGeom xmlns:a="http://schemas.openxmlformats.org/drawingml/2006/main" prst="line">
          <a:avLst/>
        </a:prstGeom>
        <a:ln xmlns:a="http://schemas.openxmlformats.org/drawingml/2006/main" w="9525">
          <a:solidFill>
            <a:schemeClr val="bg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0.44007</cdr:x>
      <cdr:y>0.07199</cdr:y>
    </cdr:from>
    <cdr:to>
      <cdr:x>0.51027</cdr:x>
      <cdr:y>0.09226</cdr:y>
    </cdr:to>
    <cdr:cxnSp macro="">
      <cdr:nvCxnSpPr>
        <cdr:cNvPr id="3" name="Straight Connector 2"/>
        <cdr:cNvCxnSpPr/>
      </cdr:nvCxnSpPr>
      <cdr:spPr>
        <a:xfrm xmlns:a="http://schemas.openxmlformats.org/drawingml/2006/main" flipV="1">
          <a:off x="2203599" y="244155"/>
          <a:ext cx="351562" cy="68718"/>
        </a:xfrm>
        <a:prstGeom xmlns:a="http://schemas.openxmlformats.org/drawingml/2006/main" prst="line">
          <a:avLst/>
        </a:prstGeom>
        <a:ln xmlns:a="http://schemas.openxmlformats.org/drawingml/2006/main" w="9525">
          <a:solidFill>
            <a:schemeClr val="bg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0.48308</cdr:x>
      <cdr:y>0.10854</cdr:y>
    </cdr:from>
    <cdr:to>
      <cdr:x>0.50805</cdr:x>
      <cdr:y>0.19825</cdr:y>
    </cdr:to>
    <cdr:cxnSp macro="">
      <cdr:nvCxnSpPr>
        <cdr:cNvPr id="7" name="Straight Connector 6"/>
        <cdr:cNvCxnSpPr/>
      </cdr:nvCxnSpPr>
      <cdr:spPr>
        <a:xfrm xmlns:a="http://schemas.openxmlformats.org/drawingml/2006/main">
          <a:off x="2418997" y="368088"/>
          <a:ext cx="125010" cy="304251"/>
        </a:xfrm>
        <a:prstGeom xmlns:a="http://schemas.openxmlformats.org/drawingml/2006/main" prst="line">
          <a:avLst/>
        </a:prstGeom>
        <a:ln xmlns:a="http://schemas.openxmlformats.org/drawingml/2006/main" w="9525">
          <a:solidFill>
            <a:schemeClr val="bg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0.4626</cdr:x>
      <cdr:y>0.0767</cdr:y>
    </cdr:from>
    <cdr:to>
      <cdr:x>0.50561</cdr:x>
      <cdr:y>0.09277</cdr:y>
    </cdr:to>
    <cdr:cxnSp macro="">
      <cdr:nvCxnSpPr>
        <cdr:cNvPr id="3" name="Straight Connector 2"/>
        <cdr:cNvCxnSpPr/>
      </cdr:nvCxnSpPr>
      <cdr:spPr>
        <a:xfrm xmlns:a="http://schemas.openxmlformats.org/drawingml/2006/main" flipV="1">
          <a:off x="2316453" y="260125"/>
          <a:ext cx="215359" cy="54491"/>
        </a:xfrm>
        <a:prstGeom xmlns:a="http://schemas.openxmlformats.org/drawingml/2006/main" prst="line">
          <a:avLst/>
        </a:prstGeom>
        <a:ln xmlns:a="http://schemas.openxmlformats.org/drawingml/2006/main" w="9525">
          <a:solidFill>
            <a:schemeClr val="bg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0.49565</cdr:x>
      <cdr:y>0.10634</cdr:y>
    </cdr:from>
    <cdr:to>
      <cdr:x>0.51007</cdr:x>
      <cdr:y>0.14791</cdr:y>
    </cdr:to>
    <cdr:cxnSp macro="">
      <cdr:nvCxnSpPr>
        <cdr:cNvPr id="7" name="Straight Connector 6"/>
        <cdr:cNvCxnSpPr/>
      </cdr:nvCxnSpPr>
      <cdr:spPr>
        <a:xfrm xmlns:a="http://schemas.openxmlformats.org/drawingml/2006/main">
          <a:off x="3222340" y="468226"/>
          <a:ext cx="93715" cy="183026"/>
        </a:xfrm>
        <a:prstGeom xmlns:a="http://schemas.openxmlformats.org/drawingml/2006/main" prst="line">
          <a:avLst/>
        </a:prstGeom>
        <a:ln xmlns:a="http://schemas.openxmlformats.org/drawingml/2006/main" w="9525">
          <a:solidFill>
            <a:schemeClr val="bg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0.17188</cdr:x>
      <cdr:y>0.19768</cdr:y>
    </cdr:from>
    <cdr:to>
      <cdr:x>0.29852</cdr:x>
      <cdr:y>0.41587</cdr:y>
    </cdr:to>
    <cdr:sp macro="" textlink="">
      <cdr:nvSpPr>
        <cdr:cNvPr id="2" name="Rectangle 1"/>
        <cdr:cNvSpPr/>
      </cdr:nvSpPr>
      <cdr:spPr>
        <a:xfrm xmlns:a="http://schemas.openxmlformats.org/drawingml/2006/main">
          <a:off x="1330340" y="923110"/>
          <a:ext cx="980186" cy="1018903"/>
        </a:xfrm>
        <a:prstGeom xmlns:a="http://schemas.openxmlformats.org/drawingml/2006/main" prst="rect">
          <a:avLst/>
        </a:prstGeom>
        <a:noFill xmlns:a="http://schemas.openxmlformats.org/drawingml/2006/main"/>
        <a:ln xmlns:a="http://schemas.openxmlformats.org/drawingml/2006/main" w="28575">
          <a:solidFill>
            <a:srgbClr val="8DC63F"/>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0.44326</cdr:x>
      <cdr:y>0.17903</cdr:y>
    </cdr:from>
    <cdr:to>
      <cdr:x>0.5699</cdr:x>
      <cdr:y>0.41028</cdr:y>
    </cdr:to>
    <cdr:sp macro="" textlink="">
      <cdr:nvSpPr>
        <cdr:cNvPr id="6" name="Rectangle 5"/>
        <cdr:cNvSpPr/>
      </cdr:nvSpPr>
      <cdr:spPr>
        <a:xfrm xmlns:a="http://schemas.openxmlformats.org/drawingml/2006/main">
          <a:off x="3430804" y="836024"/>
          <a:ext cx="980186" cy="1079863"/>
        </a:xfrm>
        <a:prstGeom xmlns:a="http://schemas.openxmlformats.org/drawingml/2006/main" prst="rect">
          <a:avLst/>
        </a:prstGeom>
        <a:noFill xmlns:a="http://schemas.openxmlformats.org/drawingml/2006/main"/>
        <a:ln xmlns:a="http://schemas.openxmlformats.org/drawingml/2006/main" w="28575">
          <a:solidFill>
            <a:srgbClr val="8DC63F"/>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sp>
  </cdr:relSizeAnchor>
  <cdr:relSizeAnchor xmlns:cdr="http://schemas.openxmlformats.org/drawingml/2006/chartDrawing">
    <cdr:from>
      <cdr:x>0.71464</cdr:x>
      <cdr:y>0.15292</cdr:y>
    </cdr:from>
    <cdr:to>
      <cdr:x>0.84584</cdr:x>
      <cdr:y>0.4196</cdr:y>
    </cdr:to>
    <cdr:sp macro="" textlink="">
      <cdr:nvSpPr>
        <cdr:cNvPr id="7" name="Rectangle 6"/>
        <cdr:cNvSpPr/>
      </cdr:nvSpPr>
      <cdr:spPr>
        <a:xfrm xmlns:a="http://schemas.openxmlformats.org/drawingml/2006/main">
          <a:off x="5531269" y="714104"/>
          <a:ext cx="1015479" cy="1245326"/>
        </a:xfrm>
        <a:prstGeom xmlns:a="http://schemas.openxmlformats.org/drawingml/2006/main" prst="rect">
          <a:avLst/>
        </a:prstGeom>
        <a:noFill xmlns:a="http://schemas.openxmlformats.org/drawingml/2006/main"/>
        <a:ln xmlns:a="http://schemas.openxmlformats.org/drawingml/2006/main" w="28575">
          <a:solidFill>
            <a:srgbClr val="8DC63F"/>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sp>
  </cdr:relSizeAnchor>
  <cdr:relSizeAnchor xmlns:cdr="http://schemas.openxmlformats.org/drawingml/2006/chartDrawing">
    <cdr:from>
      <cdr:x>0.8483</cdr:x>
      <cdr:y>0.1447</cdr:y>
    </cdr:from>
    <cdr:to>
      <cdr:x>0.99768</cdr:x>
      <cdr:y>0.2172</cdr:y>
    </cdr:to>
    <cdr:sp macro="" textlink="">
      <cdr:nvSpPr>
        <cdr:cNvPr id="5" name="TextBox 1"/>
        <cdr:cNvSpPr txBox="1"/>
      </cdr:nvSpPr>
      <cdr:spPr>
        <a:xfrm xmlns:a="http://schemas.openxmlformats.org/drawingml/2006/main">
          <a:off x="6565789" y="675698"/>
          <a:ext cx="1156214"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smtClean="0"/>
            <a:t>CAGR: 11% </a:t>
          </a:r>
          <a:endParaRPr lang="en-US" sz="1600" dirty="0"/>
        </a:p>
      </cdr:txBody>
    </cdr:sp>
  </cdr:relSizeAnchor>
</c:userShapes>
</file>

<file path=ppt/drawings/drawing6.xml><?xml version="1.0" encoding="utf-8"?>
<c:userShapes xmlns:c="http://schemas.openxmlformats.org/drawingml/2006/chart">
  <cdr:relSizeAnchor xmlns:cdr="http://schemas.openxmlformats.org/drawingml/2006/chartDrawing">
    <cdr:from>
      <cdr:x>0.85513</cdr:x>
      <cdr:y>0.31306</cdr:y>
    </cdr:from>
    <cdr:to>
      <cdr:x>0.91966</cdr:x>
      <cdr:y>0.42735</cdr:y>
    </cdr:to>
    <cdr:cxnSp macro="">
      <cdr:nvCxnSpPr>
        <cdr:cNvPr id="3" name="Straight Arrow Connector 2"/>
        <cdr:cNvCxnSpPr/>
      </cdr:nvCxnSpPr>
      <cdr:spPr>
        <a:xfrm xmlns:a="http://schemas.openxmlformats.org/drawingml/2006/main" flipV="1">
          <a:off x="7069170" y="1669869"/>
          <a:ext cx="533453" cy="609623"/>
        </a:xfrm>
        <a:prstGeom xmlns:a="http://schemas.openxmlformats.org/drawingml/2006/main" prst="straightConnector1">
          <a:avLst/>
        </a:prstGeom>
        <a:ln xmlns:a="http://schemas.openxmlformats.org/drawingml/2006/main" w="38100">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B180C1CA-B33C-41AF-AC90-C1C2319F9B75}" type="datetimeFigureOut">
              <a:rPr lang="en-US" smtClean="0"/>
              <a:t>5/26/15</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F9395B66-F45A-427F-AE5D-CE3BC140F3D2}" type="slidenum">
              <a:rPr lang="en-US" smtClean="0"/>
              <a:t>‹#›</a:t>
            </a:fld>
            <a:endParaRPr lang="en-US"/>
          </a:p>
        </p:txBody>
      </p:sp>
    </p:spTree>
    <p:extLst>
      <p:ext uri="{BB962C8B-B14F-4D97-AF65-F5344CB8AC3E}">
        <p14:creationId xmlns:p14="http://schemas.microsoft.com/office/powerpoint/2010/main" val="2810187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2611"/>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2611"/>
          </a:xfrm>
          <a:prstGeom prst="rect">
            <a:avLst/>
          </a:prstGeom>
        </p:spPr>
        <p:txBody>
          <a:bodyPr vert="horz" lIns="92309" tIns="46154" rIns="92309" bIns="46154" rtlCol="0"/>
          <a:lstStyle>
            <a:lvl1pPr algn="r">
              <a:defRPr sz="1200"/>
            </a:lvl1pPr>
          </a:lstStyle>
          <a:p>
            <a:fld id="{CFBDF1B9-2BCF-422A-9406-E43ECAF5439B}" type="datetimeFigureOut">
              <a:rPr lang="en-US" smtClean="0"/>
              <a:t>5/26/15</a:t>
            </a:fld>
            <a:endParaRPr lang="en-US"/>
          </a:p>
        </p:txBody>
      </p:sp>
      <p:sp>
        <p:nvSpPr>
          <p:cNvPr id="4" name="Slide Image Placeholder 3"/>
          <p:cNvSpPr>
            <a:spLocks noGrp="1" noRot="1" noChangeAspect="1"/>
          </p:cNvSpPr>
          <p:nvPr>
            <p:ph type="sldImg" idx="2"/>
          </p:nvPr>
        </p:nvSpPr>
        <p:spPr>
          <a:xfrm>
            <a:off x="1392238" y="1152525"/>
            <a:ext cx="4149725" cy="3111500"/>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437221"/>
            <a:ext cx="5547360" cy="3630454"/>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26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2610"/>
          </a:xfrm>
          <a:prstGeom prst="rect">
            <a:avLst/>
          </a:prstGeom>
        </p:spPr>
        <p:txBody>
          <a:bodyPr vert="horz" lIns="92309" tIns="46154" rIns="92309" bIns="46154" rtlCol="0" anchor="b"/>
          <a:lstStyle>
            <a:lvl1pPr algn="r">
              <a:defRPr sz="1200"/>
            </a:lvl1pPr>
          </a:lstStyle>
          <a:p>
            <a:fld id="{86197F53-B138-473F-9983-DDA1E122EF3D}" type="slidenum">
              <a:rPr lang="en-US" smtClean="0"/>
              <a:t>‹#›</a:t>
            </a:fld>
            <a:endParaRPr lang="en-US"/>
          </a:p>
        </p:txBody>
      </p:sp>
    </p:spTree>
    <p:extLst>
      <p:ext uri="{BB962C8B-B14F-4D97-AF65-F5344CB8AC3E}">
        <p14:creationId xmlns:p14="http://schemas.microsoft.com/office/powerpoint/2010/main" val="1226161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www.pewinternet.org/files/old-media//Files/Reports/2013/PIP_TeachersandTechnologywithmethodology_PDF.pdf"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1</a:t>
            </a:fld>
            <a:endParaRPr lang="en-US"/>
          </a:p>
        </p:txBody>
      </p:sp>
    </p:spTree>
    <p:extLst>
      <p:ext uri="{BB962C8B-B14F-4D97-AF65-F5344CB8AC3E}">
        <p14:creationId xmlns:p14="http://schemas.microsoft.com/office/powerpoint/2010/main" val="2244510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658966-DD30-49AA-8036-6090261A730D}" type="slidenum">
              <a:rPr lang="en-US" smtClean="0"/>
              <a:t>10</a:t>
            </a:fld>
            <a:endParaRPr lang="en-US"/>
          </a:p>
        </p:txBody>
      </p:sp>
    </p:spTree>
    <p:extLst>
      <p:ext uri="{BB962C8B-B14F-4D97-AF65-F5344CB8AC3E}">
        <p14:creationId xmlns:p14="http://schemas.microsoft.com/office/powerpoint/2010/main" val="1318299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OUR OLD WAYS OF THINKING ARE WRONG</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11</a:t>
            </a:fld>
            <a:endParaRPr lang="en-US"/>
          </a:p>
        </p:txBody>
      </p:sp>
    </p:spTree>
    <p:extLst>
      <p:ext uri="{BB962C8B-B14F-4D97-AF65-F5344CB8AC3E}">
        <p14:creationId xmlns:p14="http://schemas.microsoft.com/office/powerpoint/2010/main" val="2533633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97F53-B138-473F-9983-DDA1E122EF3D}" type="slidenum">
              <a:rPr lang="en-US" smtClean="0"/>
              <a:t>14</a:t>
            </a:fld>
            <a:endParaRPr lang="en-US"/>
          </a:p>
        </p:txBody>
      </p:sp>
    </p:spTree>
    <p:extLst>
      <p:ext uri="{BB962C8B-B14F-4D97-AF65-F5344CB8AC3E}">
        <p14:creationId xmlns:p14="http://schemas.microsoft.com/office/powerpoint/2010/main" val="429610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3C025-3C03-490F-AAD2-1B5F1E4FAF7B}" type="slidenum">
              <a:rPr lang="en-US" smtClean="0"/>
              <a:pPr/>
              <a:t>15</a:t>
            </a:fld>
            <a:endParaRPr lang="en-US"/>
          </a:p>
        </p:txBody>
      </p:sp>
    </p:spTree>
    <p:extLst>
      <p:ext uri="{BB962C8B-B14F-4D97-AF65-F5344CB8AC3E}">
        <p14:creationId xmlns:p14="http://schemas.microsoft.com/office/powerpoint/2010/main" val="2702012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3C025-3C03-490F-AAD2-1B5F1E4FAF7B}" type="slidenum">
              <a:rPr lang="en-US" smtClean="0"/>
              <a:pPr/>
              <a:t>16</a:t>
            </a:fld>
            <a:endParaRPr lang="en-US"/>
          </a:p>
        </p:txBody>
      </p:sp>
    </p:spTree>
    <p:extLst>
      <p:ext uri="{BB962C8B-B14F-4D97-AF65-F5344CB8AC3E}">
        <p14:creationId xmlns:p14="http://schemas.microsoft.com/office/powerpoint/2010/main" val="2091850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3C025-3C03-490F-AAD2-1B5F1E4FAF7B}" type="slidenum">
              <a:rPr lang="en-US" smtClean="0"/>
              <a:pPr/>
              <a:t>17</a:t>
            </a:fld>
            <a:endParaRPr lang="en-US"/>
          </a:p>
        </p:txBody>
      </p:sp>
    </p:spTree>
    <p:extLst>
      <p:ext uri="{BB962C8B-B14F-4D97-AF65-F5344CB8AC3E}">
        <p14:creationId xmlns:p14="http://schemas.microsoft.com/office/powerpoint/2010/main" val="515238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Rolling twelve month periods. While adult categories have remained relatively steady over recent years, the overall industry has grown due to Juvenile’s tremendous growth.  </a:t>
            </a:r>
          </a:p>
          <a:p>
            <a:endParaRPr lang="en-US" baseline="0" dirty="0" smtClean="0"/>
          </a:p>
          <a:p>
            <a:r>
              <a:rPr lang="en-US" baseline="0" dirty="0" smtClean="0"/>
              <a:t>Even though it constitutes less than half of the industry Overall Juvenile has gone from a 30% market share 3 years ago to 35% market share this year.</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19</a:t>
            </a:fld>
            <a:endParaRPr lang="en-US"/>
          </a:p>
        </p:txBody>
      </p:sp>
    </p:spTree>
    <p:extLst>
      <p:ext uri="{BB962C8B-B14F-4D97-AF65-F5344CB8AC3E}">
        <p14:creationId xmlns:p14="http://schemas.microsoft.com/office/powerpoint/2010/main" val="2766627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87">
              <a:defRPr/>
            </a:pPr>
            <a:r>
              <a:rPr lang="en-US" dirty="0" smtClean="0"/>
              <a:t>2014</a:t>
            </a:r>
            <a:r>
              <a:rPr lang="en-US" baseline="0" dirty="0" smtClean="0"/>
              <a:t> has been an outlier, with Juvenile titles dominating the overall bestseller list.</a:t>
            </a:r>
            <a:endParaRPr lang="en-US" dirty="0" smtClean="0"/>
          </a:p>
        </p:txBody>
      </p:sp>
      <p:sp>
        <p:nvSpPr>
          <p:cNvPr id="4" name="Slide Number Placeholder 3"/>
          <p:cNvSpPr>
            <a:spLocks noGrp="1"/>
          </p:cNvSpPr>
          <p:nvPr>
            <p:ph type="sldNum" sz="quarter" idx="10"/>
          </p:nvPr>
        </p:nvSpPr>
        <p:spPr/>
        <p:txBody>
          <a:bodyPr/>
          <a:lstStyle/>
          <a:p>
            <a:fld id="{86197F53-B138-473F-9983-DDA1E122EF3D}" type="slidenum">
              <a:rPr lang="en-US" smtClean="0"/>
              <a:t>20</a:t>
            </a:fld>
            <a:endParaRPr lang="en-US"/>
          </a:p>
        </p:txBody>
      </p:sp>
    </p:spTree>
    <p:extLst>
      <p:ext uri="{BB962C8B-B14F-4D97-AF65-F5344CB8AC3E}">
        <p14:creationId xmlns:p14="http://schemas.microsoft.com/office/powerpoint/2010/main" val="962496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97F53-B138-473F-9983-DDA1E122EF3D}" type="slidenum">
              <a:rPr lang="en-US" smtClean="0"/>
              <a:t>21</a:t>
            </a:fld>
            <a:endParaRPr lang="en-US"/>
          </a:p>
        </p:txBody>
      </p:sp>
    </p:spTree>
    <p:extLst>
      <p:ext uri="{BB962C8B-B14F-4D97-AF65-F5344CB8AC3E}">
        <p14:creationId xmlns:p14="http://schemas.microsoft.com/office/powerpoint/2010/main" val="2244510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t>
            </a:r>
            <a:r>
              <a:rPr lang="en-US" baseline="0" dirty="0" smtClean="0"/>
              <a:t>xcluding YA  this is the % of people buying through typical distribution channels.  Add  them up and we see that 62% of purchases are taking place at bricks and mortar stores.  </a:t>
            </a:r>
          </a:p>
          <a:p>
            <a:endParaRPr lang="en-US" baseline="0" dirty="0" smtClean="0"/>
          </a:p>
          <a:p>
            <a:r>
              <a:rPr lang="en-US" baseline="0" dirty="0" smtClean="0"/>
              <a:t>From the bottom up we can see that the independent book store market has remained stable. As a source of discovery and the word of mouth way they build and make titles we can’t underestimate the importance of them to small and mid size publishers.  </a:t>
            </a:r>
          </a:p>
          <a:p>
            <a:endParaRPr lang="en-US" baseline="0" dirty="0" smtClean="0"/>
          </a:p>
          <a:p>
            <a:pPr defTabSz="923087"/>
            <a:r>
              <a:rPr lang="en-US" baseline="0" dirty="0" smtClean="0"/>
              <a:t>Mass Merchants, chain stores, and book fairs have all been in decline – largely due to the growth of </a:t>
            </a:r>
            <a:r>
              <a:rPr lang="en-US" baseline="0" dirty="0" err="1" smtClean="0"/>
              <a:t>onliners</a:t>
            </a:r>
            <a:r>
              <a:rPr lang="en-US" baseline="0" dirty="0" smtClean="0"/>
              <a:t> like Amazon….though it has been interesting to see how this channel has flattened over the last two years.  Nonetheless, this online growth has resulted in eBook growth which is our next topic of discussion.  </a:t>
            </a:r>
          </a:p>
          <a:p>
            <a:pPr defTabSz="923087"/>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22</a:t>
            </a:fld>
            <a:endParaRPr lang="en-US"/>
          </a:p>
        </p:txBody>
      </p:sp>
    </p:spTree>
    <p:extLst>
      <p:ext uri="{BB962C8B-B14F-4D97-AF65-F5344CB8AC3E}">
        <p14:creationId xmlns:p14="http://schemas.microsoft.com/office/powerpoint/2010/main" val="1613963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97F53-B138-473F-9983-DDA1E122EF3D}" type="slidenum">
              <a:rPr lang="en-US" smtClean="0"/>
              <a:t>2</a:t>
            </a:fld>
            <a:endParaRPr lang="en-US"/>
          </a:p>
        </p:txBody>
      </p:sp>
    </p:spTree>
    <p:extLst>
      <p:ext uri="{BB962C8B-B14F-4D97-AF65-F5344CB8AC3E}">
        <p14:creationId xmlns:p14="http://schemas.microsoft.com/office/powerpoint/2010/main" val="429610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large part of our story today is going to be driven by tablets. Tablet penetration in</a:t>
            </a:r>
            <a:r>
              <a:rPr lang="en-US" baseline="0" dirty="0" smtClean="0"/>
              <a:t> our book-buying households has now reached 58%, more than double the penetration of stand-alone e-readers. (e-readers 26%)</a:t>
            </a:r>
          </a:p>
          <a:p>
            <a:endParaRPr lang="en-US" baseline="0" dirty="0" smtClean="0"/>
          </a:p>
          <a:p>
            <a:r>
              <a:rPr lang="en-US" dirty="0" smtClean="0"/>
              <a:t>It’s hard to overstate</a:t>
            </a:r>
            <a:r>
              <a:rPr lang="en-US" baseline="0" dirty="0" smtClean="0"/>
              <a:t> the impact tablets are having on the children’s market, and these devices are not only driving digital growth in the book market, they are impacting all areas of children’s content as we will see throughout the day. </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28</a:t>
            </a:fld>
            <a:endParaRPr lang="en-US"/>
          </a:p>
        </p:txBody>
      </p:sp>
    </p:spTree>
    <p:extLst>
      <p:ext uri="{BB962C8B-B14F-4D97-AF65-F5344CB8AC3E}">
        <p14:creationId xmlns:p14="http://schemas.microsoft.com/office/powerpoint/2010/main" val="2391615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PARTLY REFLECTS THE SHORT TIMEFRAME OF EBOOKS IN OUR</a:t>
            </a:r>
            <a:r>
              <a:rPr lang="en-US" baseline="0" dirty="0" smtClean="0"/>
              <a:t> LIVES. CHILDREN BEING EXPOSED ACROSS AGE RANGES AT SAME TIME. </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29</a:t>
            </a:fld>
            <a:endParaRPr lang="en-US"/>
          </a:p>
        </p:txBody>
      </p:sp>
    </p:spTree>
    <p:extLst>
      <p:ext uri="{BB962C8B-B14F-4D97-AF65-F5344CB8AC3E}">
        <p14:creationId xmlns:p14="http://schemas.microsoft.com/office/powerpoint/2010/main" val="1449214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contrast, Juvenile e-books are gaining market share. We KNOW that YA e-books have seen strong growth—however when we separate out YA from juvenile, we see this is not just a YA phenomenon. </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30</a:t>
            </a:fld>
            <a:endParaRPr lang="en-US"/>
          </a:p>
        </p:txBody>
      </p:sp>
    </p:spTree>
    <p:extLst>
      <p:ext uri="{BB962C8B-B14F-4D97-AF65-F5344CB8AC3E}">
        <p14:creationId xmlns:p14="http://schemas.microsoft.com/office/powerpoint/2010/main" val="2090447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a:t>
            </a:r>
            <a:r>
              <a:rPr lang="en-US" baseline="0" dirty="0" smtClean="0"/>
              <a:t> now at 21% - up from 2% in 2010.</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32</a:t>
            </a:fld>
            <a:endParaRPr lang="en-US"/>
          </a:p>
        </p:txBody>
      </p:sp>
    </p:spTree>
    <p:extLst>
      <p:ext uri="{BB962C8B-B14F-4D97-AF65-F5344CB8AC3E}">
        <p14:creationId xmlns:p14="http://schemas.microsoft.com/office/powerpoint/2010/main" val="240724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80% of children’s books are still purchased in print, and print remains an important touchstone for children and families. This is a theme we will see emerge in many aspects of our presentations today. And interestingly, parental attitudes toward print have STRENGTHENED,</a:t>
            </a:r>
            <a:r>
              <a:rPr lang="en-US" baseline="0" dirty="0" smtClean="0"/>
              <a:t> even as they have increased their eBook buying. </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33</a:t>
            </a:fld>
            <a:endParaRPr lang="en-US"/>
          </a:p>
        </p:txBody>
      </p:sp>
    </p:spTree>
    <p:extLst>
      <p:ext uri="{BB962C8B-B14F-4D97-AF65-F5344CB8AC3E}">
        <p14:creationId xmlns:p14="http://schemas.microsoft.com/office/powerpoint/2010/main" val="3471040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34</a:t>
            </a:fld>
            <a:endParaRPr lang="en-US"/>
          </a:p>
        </p:txBody>
      </p:sp>
    </p:spTree>
    <p:extLst>
      <p:ext uri="{BB962C8B-B14F-4D97-AF65-F5344CB8AC3E}">
        <p14:creationId xmlns:p14="http://schemas.microsoft.com/office/powerpoint/2010/main" val="3545938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97F53-B138-473F-9983-DDA1E122EF3D}" type="slidenum">
              <a:rPr lang="en-US" smtClean="0"/>
              <a:t>35</a:t>
            </a:fld>
            <a:endParaRPr lang="en-US"/>
          </a:p>
        </p:txBody>
      </p:sp>
    </p:spTree>
    <p:extLst>
      <p:ext uri="{BB962C8B-B14F-4D97-AF65-F5344CB8AC3E}">
        <p14:creationId xmlns:p14="http://schemas.microsoft.com/office/powerpoint/2010/main" val="429610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20 Juvenile Bestsellers in 2011</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36</a:t>
            </a:fld>
            <a:endParaRPr lang="en-US"/>
          </a:p>
        </p:txBody>
      </p:sp>
    </p:spTree>
    <p:extLst>
      <p:ext uri="{BB962C8B-B14F-4D97-AF65-F5344CB8AC3E}">
        <p14:creationId xmlns:p14="http://schemas.microsoft.com/office/powerpoint/2010/main" val="3675619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20 Juvenile Bestsellers today – YA is dominating the juvenile category, almost</a:t>
            </a:r>
            <a:r>
              <a:rPr lang="en-US" baseline="0" dirty="0" smtClean="0"/>
              <a:t> to the exclusion of traditional juvenile books. </a:t>
            </a:r>
          </a:p>
          <a:p>
            <a:endParaRPr lang="en-US" baseline="0" dirty="0" smtClean="0"/>
          </a:p>
          <a:p>
            <a:r>
              <a:rPr lang="en-US" baseline="0" dirty="0" smtClean="0"/>
              <a:t>Part of this is driven by groups of books joining the list in related waves—John Green &amp; Veronica Roth as examples.</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37</a:t>
            </a:fld>
            <a:endParaRPr lang="en-US"/>
          </a:p>
        </p:txBody>
      </p:sp>
    </p:spTree>
    <p:extLst>
      <p:ext uri="{BB962C8B-B14F-4D97-AF65-F5344CB8AC3E}">
        <p14:creationId xmlns:p14="http://schemas.microsoft.com/office/powerpoint/2010/main" val="2627460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97F53-B138-473F-9983-DDA1E122EF3D}" type="slidenum">
              <a:rPr lang="en-US" smtClean="0"/>
              <a:t>38</a:t>
            </a:fld>
            <a:endParaRPr lang="en-US"/>
          </a:p>
        </p:txBody>
      </p:sp>
    </p:spTree>
    <p:extLst>
      <p:ext uri="{BB962C8B-B14F-4D97-AF65-F5344CB8AC3E}">
        <p14:creationId xmlns:p14="http://schemas.microsoft.com/office/powerpoint/2010/main" val="1069992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97F53-B138-473F-9983-DDA1E122EF3D}" type="slidenum">
              <a:rPr lang="en-US" smtClean="0"/>
              <a:t>3</a:t>
            </a:fld>
            <a:endParaRPr lang="en-US"/>
          </a:p>
        </p:txBody>
      </p:sp>
    </p:spTree>
    <p:extLst>
      <p:ext uri="{BB962C8B-B14F-4D97-AF65-F5344CB8AC3E}">
        <p14:creationId xmlns:p14="http://schemas.microsoft.com/office/powerpoint/2010/main" val="463643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97F53-B138-473F-9983-DDA1E122EF3D}" type="slidenum">
              <a:rPr lang="en-US" smtClean="0"/>
              <a:t>39</a:t>
            </a:fld>
            <a:endParaRPr lang="en-US"/>
          </a:p>
        </p:txBody>
      </p:sp>
    </p:spTree>
    <p:extLst>
      <p:ext uri="{BB962C8B-B14F-4D97-AF65-F5344CB8AC3E}">
        <p14:creationId xmlns:p14="http://schemas.microsoft.com/office/powerpoint/2010/main" val="2275219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87">
              <a:defRPr/>
            </a:pPr>
            <a:r>
              <a:rPr lang="en-US" dirty="0" smtClean="0"/>
              <a:t>Another example of adult cross over affecting sales – 27% of JNF books purchased by adults without kids for self. This cross-pollination of content categories is something that is showing up in many aspects of our presentations</a:t>
            </a:r>
            <a:r>
              <a:rPr lang="en-US" baseline="0" dirty="0" smtClean="0"/>
              <a:t> today – children are absorbing adult media, and adults are absorbing kids media. </a:t>
            </a:r>
            <a:endParaRPr lang="en-US" dirty="0" smtClean="0"/>
          </a:p>
        </p:txBody>
      </p:sp>
      <p:sp>
        <p:nvSpPr>
          <p:cNvPr id="4" name="Slide Number Placeholder 3"/>
          <p:cNvSpPr>
            <a:spLocks noGrp="1"/>
          </p:cNvSpPr>
          <p:nvPr>
            <p:ph type="sldNum" sz="quarter" idx="10"/>
          </p:nvPr>
        </p:nvSpPr>
        <p:spPr/>
        <p:txBody>
          <a:bodyPr/>
          <a:lstStyle/>
          <a:p>
            <a:fld id="{86197F53-B138-473F-9983-DDA1E122EF3D}" type="slidenum">
              <a:rPr lang="en-US" smtClean="0"/>
              <a:t>40</a:t>
            </a:fld>
            <a:endParaRPr lang="en-US"/>
          </a:p>
        </p:txBody>
      </p:sp>
    </p:spTree>
    <p:extLst>
      <p:ext uri="{BB962C8B-B14F-4D97-AF65-F5344CB8AC3E}">
        <p14:creationId xmlns:p14="http://schemas.microsoft.com/office/powerpoint/2010/main" val="1882390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Attitudes toward print strengthening</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41</a:t>
            </a:fld>
            <a:endParaRPr lang="en-US"/>
          </a:p>
        </p:txBody>
      </p:sp>
    </p:spTree>
    <p:extLst>
      <p:ext uri="{BB962C8B-B14F-4D97-AF65-F5344CB8AC3E}">
        <p14:creationId xmlns:p14="http://schemas.microsoft.com/office/powerpoint/2010/main" val="4195505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97F53-B138-473F-9983-DDA1E122EF3D}" type="slidenum">
              <a:rPr lang="en-US" smtClean="0"/>
              <a:t>42</a:t>
            </a:fld>
            <a:endParaRPr lang="en-US"/>
          </a:p>
        </p:txBody>
      </p:sp>
    </p:spTree>
    <p:extLst>
      <p:ext uri="{BB962C8B-B14F-4D97-AF65-F5344CB8AC3E}">
        <p14:creationId xmlns:p14="http://schemas.microsoft.com/office/powerpoint/2010/main" val="429610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Retrieved from: http://</a:t>
            </a:r>
            <a:r>
              <a:rPr lang="en-US" dirty="0" err="1" smtClean="0"/>
              <a:t>www.slj.com</a:t>
            </a:r>
            <a:r>
              <a:rPr lang="en-US" dirty="0" smtClean="0"/>
              <a:t>/</a:t>
            </a:r>
            <a:r>
              <a:rPr lang="en-US" dirty="0" err="1" smtClean="0"/>
              <a:t>wp</a:t>
            </a:r>
            <a:r>
              <a:rPr lang="en-US" dirty="0" smtClean="0"/>
              <a:t>-content/uploads/2014/11/LJSLJ_EbookUsage_SchoolLibraries_2014.pdf</a:t>
            </a:r>
          </a:p>
          <a:p>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43</a:t>
            </a:fld>
            <a:endParaRPr lang="en-US"/>
          </a:p>
        </p:txBody>
      </p:sp>
    </p:spTree>
    <p:extLst>
      <p:ext uri="{BB962C8B-B14F-4D97-AF65-F5344CB8AC3E}">
        <p14:creationId xmlns:p14="http://schemas.microsoft.com/office/powerpoint/2010/main" val="326847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schools cite lack of devices. 1-1 schools report increased uptake, but still low.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2013-2014 school year, about one-in-five schools (17%) had some sort of one-to-one program in place and another 15% were considering adding one.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Retrieved from: http://</a:t>
            </a:r>
            <a:r>
              <a:rPr lang="en-US" dirty="0" err="1" smtClean="0"/>
              <a:t>www.slj.com</a:t>
            </a:r>
            <a:r>
              <a:rPr lang="en-US" dirty="0" smtClean="0"/>
              <a:t>/</a:t>
            </a:r>
            <a:r>
              <a:rPr lang="en-US" dirty="0" err="1" smtClean="0"/>
              <a:t>wp</a:t>
            </a:r>
            <a:r>
              <a:rPr lang="en-US" dirty="0" smtClean="0"/>
              <a:t>-content/uploads/2014/11/LJSLJ_EbookUsage_SchoolLibraries_2014.pdf</a:t>
            </a:r>
          </a:p>
          <a:p>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44</a:t>
            </a:fld>
            <a:endParaRPr lang="en-US"/>
          </a:p>
        </p:txBody>
      </p:sp>
    </p:spTree>
    <p:extLst>
      <p:ext uri="{BB962C8B-B14F-4D97-AF65-F5344CB8AC3E}">
        <p14:creationId xmlns:p14="http://schemas.microsoft.com/office/powerpoint/2010/main" val="3998853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SLJ 2014 EBOOK USEAGE IN SCHOOL (K-12) Libraries – 5</a:t>
            </a:r>
            <a:r>
              <a:rPr lang="en-US" baseline="30000" dirty="0" smtClean="0"/>
              <a:t>th</a:t>
            </a:r>
            <a:r>
              <a:rPr lang="en-US" dirty="0" smtClean="0"/>
              <a:t> Annual Survey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Fielded from: April 4, 2014 to July 2, 2014.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SAMPLE: 835 U.S. school libraries.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Numbers shown in total were weighted based on NCES (National Center for Education Statistics) data to represent the percentage breakdown of U.S. school libraries (Elementary, Middle School, High School) nationwide. </a:t>
            </a:r>
          </a:p>
          <a:p>
            <a:pPr marL="0" marR="0" indent="0" algn="l" defTabSz="914400" rtl="0" eaLnBrk="1" fontAlgn="auto" latinLnBrk="0" hangingPunct="1">
              <a:lnSpc>
                <a:spcPct val="100000"/>
              </a:lnSpc>
              <a:spcBef>
                <a:spcPts val="0"/>
              </a:spcBef>
              <a:spcAft>
                <a:spcPts val="0"/>
              </a:spcAft>
              <a:buClrTx/>
              <a:buSzTx/>
              <a:buFontTx/>
              <a:buNone/>
              <a:tabLst/>
              <a:defRPr/>
            </a:pPr>
            <a:endParaRPr lang="x-none" dirty="0" smtClean="0"/>
          </a:p>
          <a:p>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45</a:t>
            </a:fld>
            <a:endParaRPr lang="en-US"/>
          </a:p>
        </p:txBody>
      </p:sp>
    </p:spTree>
    <p:extLst>
      <p:ext uri="{BB962C8B-B14F-4D97-AF65-F5344CB8AC3E}">
        <p14:creationId xmlns:p14="http://schemas.microsoft.com/office/powerpoint/2010/main" val="859155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SLJ 2014 EBOOK USEAGE IN SCHOOL (K-12) Libraries – 5</a:t>
            </a:r>
            <a:r>
              <a:rPr lang="en-US" baseline="30000" dirty="0" smtClean="0"/>
              <a:t>th</a:t>
            </a:r>
            <a:r>
              <a:rPr lang="en-US" dirty="0" smtClean="0"/>
              <a:t> Annual Survey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Fielded from: April 4, 2014 to July 2, 2014.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SAMPLE: 835 U.S. school libraries.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Numbers shown in total were weighted based on NCES (National Center for Education Statistics) data to represent the percentage breakdown of U.S. school libraries (Elementary, Middle School, High School) nationwide. </a:t>
            </a:r>
          </a:p>
          <a:p>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46</a:t>
            </a:fld>
            <a:endParaRPr lang="en-US"/>
          </a:p>
        </p:txBody>
      </p:sp>
    </p:spTree>
    <p:extLst>
      <p:ext uri="{BB962C8B-B14F-4D97-AF65-F5344CB8AC3E}">
        <p14:creationId xmlns:p14="http://schemas.microsoft.com/office/powerpoint/2010/main" val="2403625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x-none" sz="1200" kern="1200" dirty="0" smtClean="0">
                <a:solidFill>
                  <a:schemeClr val="tx1"/>
                </a:solidFill>
                <a:effectLst/>
                <a:latin typeface="+mn-lt"/>
                <a:ea typeface="+mn-ea"/>
                <a:cs typeface="+mn-cs"/>
              </a:rPr>
              <a:t>A survey of 2,462 Advanced Placement (AP) and National Writing Project (NWP) teachers finds that digital technologies have helped them in teaching their middle school and high school students in many ways.</a:t>
            </a:r>
          </a:p>
          <a:p>
            <a:endParaRPr lang="en-US" dirty="0" smtClean="0"/>
          </a:p>
          <a:p>
            <a:r>
              <a:rPr lang="en-US" sz="1200" kern="1200" dirty="0" smtClean="0">
                <a:solidFill>
                  <a:schemeClr val="tx1"/>
                </a:solidFill>
                <a:effectLst/>
                <a:latin typeface="+mn-lt"/>
                <a:ea typeface="+mn-ea"/>
                <a:cs typeface="+mn-cs"/>
              </a:rPr>
              <a:t>Retrieved from: </a:t>
            </a:r>
            <a:r>
              <a:rPr lang="en-US" sz="1200" u="sng" kern="1200" dirty="0" smtClean="0">
                <a:solidFill>
                  <a:schemeClr val="tx1"/>
                </a:solidFill>
                <a:effectLst/>
                <a:latin typeface="+mn-lt"/>
                <a:ea typeface="+mn-ea"/>
                <a:cs typeface="+mn-cs"/>
                <a:hlinkClick r:id="rId3"/>
              </a:rPr>
              <a:t>http://www.pewinternet.org/files/old-media//Files/Reports/2013/PIP_TeachersandTechnologywithmethodology_PDF.pdf</a:t>
            </a:r>
            <a:endParaRPr lang="x-non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Pew Research Center: How Teachers Are Using Technology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Home and in Their Classrooms, 2013</a:t>
            </a:r>
            <a:endParaRPr lang="x-non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197F53-B138-473F-9983-DDA1E122EF3D}" type="slidenum">
              <a:rPr lang="en-US" smtClean="0"/>
              <a:t>47</a:t>
            </a:fld>
            <a:endParaRPr lang="en-US"/>
          </a:p>
        </p:txBody>
      </p:sp>
    </p:spTree>
    <p:extLst>
      <p:ext uri="{BB962C8B-B14F-4D97-AF65-F5344CB8AC3E}">
        <p14:creationId xmlns:p14="http://schemas.microsoft.com/office/powerpoint/2010/main" val="337721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Purchase: https://</a:t>
            </a:r>
            <a:r>
              <a:rPr lang="en-US" dirty="0" err="1" smtClean="0"/>
              <a:t>www.bisg.org</a:t>
            </a:r>
            <a:r>
              <a:rPr lang="en-US" dirty="0" smtClean="0"/>
              <a:t>/publications/student-attitudes-toward-content-higher-education</a:t>
            </a:r>
          </a:p>
          <a:p>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48</a:t>
            </a:fld>
            <a:endParaRPr lang="en-US"/>
          </a:p>
        </p:txBody>
      </p:sp>
    </p:spTree>
    <p:extLst>
      <p:ext uri="{BB962C8B-B14F-4D97-AF65-F5344CB8AC3E}">
        <p14:creationId xmlns:p14="http://schemas.microsoft.com/office/powerpoint/2010/main" val="3156721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97F53-B138-473F-9983-DDA1E122EF3D}" type="slidenum">
              <a:rPr lang="en-US" smtClean="0"/>
              <a:t>4</a:t>
            </a:fld>
            <a:endParaRPr lang="en-US"/>
          </a:p>
        </p:txBody>
      </p:sp>
    </p:spTree>
    <p:extLst>
      <p:ext uri="{BB962C8B-B14F-4D97-AF65-F5344CB8AC3E}">
        <p14:creationId xmlns:p14="http://schemas.microsoft.com/office/powerpoint/2010/main" val="463643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Purchase: https://</a:t>
            </a:r>
            <a:r>
              <a:rPr lang="en-US" dirty="0" err="1" smtClean="0"/>
              <a:t>www.bisg.org</a:t>
            </a:r>
            <a:r>
              <a:rPr lang="en-US" dirty="0" smtClean="0"/>
              <a:t>/publications/student-attitudes-toward-content-higher-education</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49</a:t>
            </a:fld>
            <a:endParaRPr lang="en-US"/>
          </a:p>
        </p:txBody>
      </p:sp>
    </p:spTree>
    <p:extLst>
      <p:ext uri="{BB962C8B-B14F-4D97-AF65-F5344CB8AC3E}">
        <p14:creationId xmlns:p14="http://schemas.microsoft.com/office/powerpoint/2010/main" val="32608199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IT ABOUT DEVICE ACCESS?</a:t>
            </a:r>
          </a:p>
          <a:p>
            <a:r>
              <a:rPr lang="en-US" dirty="0" smtClean="0"/>
              <a:t>IS IT PREFERENCES</a:t>
            </a:r>
            <a:r>
              <a:rPr lang="en-US" baseline="0" dirty="0" smtClean="0"/>
              <a:t> FOR CONTENT PACKAGING?</a:t>
            </a:r>
          </a:p>
          <a:p>
            <a:r>
              <a:rPr lang="en-US" baseline="0" dirty="0" smtClean="0"/>
              <a:t>WANTING TO BE UNPLUGGED?</a:t>
            </a:r>
          </a:p>
          <a:p>
            <a:r>
              <a:rPr lang="en-US" baseline="0" dirty="0" smtClean="0"/>
              <a:t>PHYSIOLOGY?</a:t>
            </a:r>
          </a:p>
          <a:p>
            <a:r>
              <a:rPr lang="en-US" baseline="0" dirty="0" smtClean="0"/>
              <a:t>GENERATIONAL?</a:t>
            </a:r>
          </a:p>
          <a:p>
            <a:r>
              <a:rPr lang="en-US" baseline="0" dirty="0" smtClean="0"/>
              <a:t>GPS VERSUS MAPS? – DIFFERENT USES FOR DIFFERENT SITUATIONS?</a:t>
            </a:r>
          </a:p>
          <a:p>
            <a:endParaRPr lang="en-US" baseline="0" dirty="0" smtClean="0"/>
          </a:p>
        </p:txBody>
      </p:sp>
      <p:sp>
        <p:nvSpPr>
          <p:cNvPr id="4" name="Slide Number Placeholder 3"/>
          <p:cNvSpPr>
            <a:spLocks noGrp="1"/>
          </p:cNvSpPr>
          <p:nvPr>
            <p:ph type="sldNum" sz="quarter" idx="10"/>
          </p:nvPr>
        </p:nvSpPr>
        <p:spPr/>
        <p:txBody>
          <a:bodyPr/>
          <a:lstStyle/>
          <a:p>
            <a:fld id="{86197F53-B138-473F-9983-DDA1E122EF3D}" type="slidenum">
              <a:rPr lang="en-US" smtClean="0"/>
              <a:t>50</a:t>
            </a:fld>
            <a:endParaRPr lang="en-US"/>
          </a:p>
        </p:txBody>
      </p:sp>
    </p:spTree>
    <p:extLst>
      <p:ext uri="{BB962C8B-B14F-4D97-AF65-F5344CB8AC3E}">
        <p14:creationId xmlns:p14="http://schemas.microsoft.com/office/powerpoint/2010/main" val="2619479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197F53-B138-473F-9983-DDA1E122EF3D}" type="slidenum">
              <a:rPr lang="en-US" smtClean="0"/>
              <a:t>51</a:t>
            </a:fld>
            <a:endParaRPr lang="en-US"/>
          </a:p>
        </p:txBody>
      </p:sp>
    </p:spTree>
    <p:extLst>
      <p:ext uri="{BB962C8B-B14F-4D97-AF65-F5344CB8AC3E}">
        <p14:creationId xmlns:p14="http://schemas.microsoft.com/office/powerpoint/2010/main" val="429610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TO THINK WHOLISTICALLY ABOUT YOUNG</a:t>
            </a:r>
            <a:r>
              <a:rPr lang="en-US" baseline="0" dirty="0" smtClean="0"/>
              <a:t> READERS – WE TEND TO ONLY IMAGINE THEM READING. THEY HAVE RICH, MULTIMEDIA LIVES – CONTENT BLEEDING SEAMLESSLY FROM ONE MEDIA TO ANOTHER</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5</a:t>
            </a:fld>
            <a:endParaRPr lang="en-US"/>
          </a:p>
        </p:txBody>
      </p:sp>
    </p:spTree>
    <p:extLst>
      <p:ext uri="{BB962C8B-B14F-4D97-AF65-F5344CB8AC3E}">
        <p14:creationId xmlns:p14="http://schemas.microsoft.com/office/powerpoint/2010/main" val="3170697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we see almost 60% of girls</a:t>
            </a:r>
            <a:r>
              <a:rPr lang="en-US" baseline="0" dirty="0" smtClean="0"/>
              <a:t> 5-10 years old read 5 to 7 days a week.  They start reading heavily earlier and the decline (compared to boys) ends later…..that sweet spot for boys really begins and ends in the 7 – 8 year </a:t>
            </a:r>
            <a:r>
              <a:rPr lang="en-US" baseline="0" smtClean="0"/>
              <a:t>old range.  </a:t>
            </a:r>
            <a:endParaRPr lang="en-US"/>
          </a:p>
        </p:txBody>
      </p:sp>
      <p:sp>
        <p:nvSpPr>
          <p:cNvPr id="4" name="Slide Number Placeholder 3"/>
          <p:cNvSpPr>
            <a:spLocks noGrp="1"/>
          </p:cNvSpPr>
          <p:nvPr>
            <p:ph type="sldNum" sz="quarter" idx="10"/>
          </p:nvPr>
        </p:nvSpPr>
        <p:spPr/>
        <p:txBody>
          <a:bodyPr/>
          <a:lstStyle/>
          <a:p>
            <a:fld id="{86197F53-B138-473F-9983-DDA1E122EF3D}" type="slidenum">
              <a:rPr lang="en-US" smtClean="0"/>
              <a:t>6</a:t>
            </a:fld>
            <a:endParaRPr lang="en-US"/>
          </a:p>
        </p:txBody>
      </p:sp>
    </p:spTree>
    <p:extLst>
      <p:ext uri="{BB962C8B-B14F-4D97-AF65-F5344CB8AC3E}">
        <p14:creationId xmlns:p14="http://schemas.microsoft.com/office/powerpoint/2010/main" val="2976260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Teen pleasure reading in bouncing back a bit</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7</a:t>
            </a:fld>
            <a:endParaRPr lang="en-US"/>
          </a:p>
        </p:txBody>
      </p:sp>
    </p:spTree>
    <p:extLst>
      <p:ext uri="{BB962C8B-B14F-4D97-AF65-F5344CB8AC3E}">
        <p14:creationId xmlns:p14="http://schemas.microsoft.com/office/powerpoint/2010/main" val="3145284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music on weekdays, more other stuff on weekends. </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8</a:t>
            </a:fld>
            <a:endParaRPr lang="en-US"/>
          </a:p>
        </p:txBody>
      </p:sp>
    </p:spTree>
    <p:extLst>
      <p:ext uri="{BB962C8B-B14F-4D97-AF65-F5344CB8AC3E}">
        <p14:creationId xmlns:p14="http://schemas.microsoft.com/office/powerpoint/2010/main" val="3559856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TV THAN TEENS</a:t>
            </a:r>
            <a:endParaRPr lang="en-US" dirty="0"/>
          </a:p>
        </p:txBody>
      </p:sp>
      <p:sp>
        <p:nvSpPr>
          <p:cNvPr id="4" name="Slide Number Placeholder 3"/>
          <p:cNvSpPr>
            <a:spLocks noGrp="1"/>
          </p:cNvSpPr>
          <p:nvPr>
            <p:ph type="sldNum" sz="quarter" idx="10"/>
          </p:nvPr>
        </p:nvSpPr>
        <p:spPr/>
        <p:txBody>
          <a:bodyPr/>
          <a:lstStyle/>
          <a:p>
            <a:fld id="{86197F53-B138-473F-9983-DDA1E122EF3D}" type="slidenum">
              <a:rPr lang="en-US" smtClean="0"/>
              <a:t>9</a:t>
            </a:fld>
            <a:endParaRPr lang="en-US"/>
          </a:p>
        </p:txBody>
      </p:sp>
    </p:spTree>
    <p:extLst>
      <p:ext uri="{BB962C8B-B14F-4D97-AF65-F5344CB8AC3E}">
        <p14:creationId xmlns:p14="http://schemas.microsoft.com/office/powerpoint/2010/main" val="1097168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3" name="Picture 12" descr="PPT-White-Cover-Graphi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276600" y="2835276"/>
            <a:ext cx="5667603" cy="1310218"/>
          </a:xfrm>
        </p:spPr>
        <p:txBody>
          <a:bodyPr wrap="square" tIns="0" bIns="0">
            <a:noAutofit/>
          </a:bodyPr>
          <a:lstStyle>
            <a:lvl1pPr algn="r">
              <a:lnSpc>
                <a:spcPct val="80000"/>
              </a:lnSpc>
              <a:tabLst>
                <a:tab pos="508000" algn="l"/>
              </a:tabLst>
              <a:defRPr sz="4500" b="0" cap="all" baseline="0">
                <a:solidFill>
                  <a:srgbClr val="009DD9"/>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276600" y="4154504"/>
            <a:ext cx="5667603" cy="569896"/>
          </a:xfrm>
        </p:spPr>
        <p:txBody>
          <a:bodyPr wrap="square" tIns="0" bIns="0"/>
          <a:lstStyle>
            <a:lvl1pPr marL="0" indent="0" algn="r">
              <a:lnSpc>
                <a:spcPct val="100000"/>
              </a:lnSpc>
              <a:buNone/>
              <a:defRPr sz="20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2"/>
          <p:cNvSpPr>
            <a:spLocks noGrp="1"/>
          </p:cNvSpPr>
          <p:nvPr>
            <p:ph type="body" idx="17"/>
          </p:nvPr>
        </p:nvSpPr>
        <p:spPr>
          <a:xfrm>
            <a:off x="6040439" y="5998464"/>
            <a:ext cx="2891063" cy="697394"/>
          </a:xfrm>
        </p:spPr>
        <p:txBody>
          <a:bodyPr wrap="square" anchor="b" anchorCtr="0"/>
          <a:lstStyle>
            <a:lvl1pPr marL="0" indent="0" algn="r">
              <a:lnSpc>
                <a:spcPct val="100000"/>
              </a:lnSpc>
              <a:spcBef>
                <a:spcPts val="0"/>
              </a:spcBef>
              <a:buNone/>
              <a:defRPr sz="1200" b="0">
                <a:solidFill>
                  <a:srgbClr val="5F5F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pic>
        <p:nvPicPr>
          <p:cNvPr id="10" name="Picture 9" descr="Nielsen_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3582" y="2438469"/>
            <a:ext cx="889600" cy="314589"/>
          </a:xfrm>
          <a:prstGeom prst="rect">
            <a:avLst/>
          </a:prstGeom>
        </p:spPr>
      </p:pic>
    </p:spTree>
    <p:extLst>
      <p:ext uri="{BB962C8B-B14F-4D97-AF65-F5344CB8AC3E}">
        <p14:creationId xmlns:p14="http://schemas.microsoft.com/office/powerpoint/2010/main" val="28443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hart with Call Out">
    <p:spTree>
      <p:nvGrpSpPr>
        <p:cNvPr id="1" name=""/>
        <p:cNvGrpSpPr/>
        <p:nvPr/>
      </p:nvGrpSpPr>
      <p:grpSpPr>
        <a:xfrm>
          <a:off x="0" y="0"/>
          <a:ext cx="0" cy="0"/>
          <a:chOff x="0" y="0"/>
          <a:chExt cx="0" cy="0"/>
        </a:xfrm>
      </p:grpSpPr>
      <p:pic>
        <p:nvPicPr>
          <p:cNvPr id="17" name="Picture 16" descr="PPT-Chart-Template.png"/>
          <p:cNvPicPr>
            <a:picLocks noChangeAspect="1"/>
          </p:cNvPicPr>
          <p:nvPr/>
        </p:nvPicPr>
        <p:blipFill>
          <a:blip r:embed="rId2" cstate="screen"/>
          <a:stretch>
            <a:fillRect/>
          </a:stretch>
        </p:blipFill>
        <p:spPr>
          <a:xfrm>
            <a:off x="0" y="0"/>
            <a:ext cx="9144000" cy="6858000"/>
          </a:xfrm>
          <a:prstGeom prst="rect">
            <a:avLst/>
          </a:prstGeom>
        </p:spPr>
      </p:pic>
      <p:sp>
        <p:nvSpPr>
          <p:cNvPr id="19" name="Rectangle 18"/>
          <p:cNvSpPr/>
          <p:nvPr/>
        </p:nvSpPr>
        <p:spPr bwMode="gray">
          <a:xfrm rot="16200000">
            <a:off x="-1078030" y="5582967"/>
            <a:ext cx="2365401" cy="184666"/>
          </a:xfrm>
          <a:prstGeom prst="rect">
            <a:avLst/>
          </a:prstGeom>
        </p:spPr>
        <p:txBody>
          <a:bodyPr wrap="none">
            <a:spAutoFit/>
          </a:bodyPr>
          <a:lstStyle/>
          <a:p>
            <a:pPr defTabSz="914400">
              <a:spcBef>
                <a:spcPct val="50000"/>
              </a:spcBef>
            </a:pPr>
            <a:r>
              <a:rPr lang="en-US" sz="600" dirty="0" smtClean="0">
                <a:solidFill>
                  <a:srgbClr val="5F5F5F"/>
                </a:solidFill>
                <a:latin typeface="Calibri"/>
                <a:cs typeface="Calibri"/>
              </a:rPr>
              <a:t>Copyright ©2012 The Nielsen Company. Confidential and proprietary.</a:t>
            </a:r>
            <a:endParaRPr lang="en-US" sz="600" dirty="0">
              <a:solidFill>
                <a:srgbClr val="5F5F5F"/>
              </a:solidFill>
              <a:latin typeface="Calibri"/>
              <a:cs typeface="Calibri"/>
            </a:endParaRPr>
          </a:p>
        </p:txBody>
      </p:sp>
      <p:sp>
        <p:nvSpPr>
          <p:cNvPr id="7" name="Text Placeholder 2"/>
          <p:cNvSpPr>
            <a:spLocks noGrp="1"/>
          </p:cNvSpPr>
          <p:nvPr>
            <p:ph type="body" idx="14"/>
          </p:nvPr>
        </p:nvSpPr>
        <p:spPr>
          <a:xfrm>
            <a:off x="594360" y="1801368"/>
            <a:ext cx="7876476" cy="251618"/>
          </a:xfrm>
        </p:spPr>
        <p:txBody>
          <a:bodyPr wrap="square" tIns="0" bIns="0" anchor="t" anchorCtr="0"/>
          <a:lstStyle>
            <a:lvl1pPr marL="0" indent="0">
              <a:spcBef>
                <a:spcPts val="0"/>
              </a:spcBef>
              <a:buNone/>
              <a:defRPr sz="1200" b="0" baseline="0">
                <a:solidFill>
                  <a:srgbClr val="009DD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Text Placeholder 2"/>
          <p:cNvSpPr>
            <a:spLocks noGrp="1"/>
          </p:cNvSpPr>
          <p:nvPr>
            <p:ph type="body" idx="15"/>
          </p:nvPr>
        </p:nvSpPr>
        <p:spPr>
          <a:xfrm>
            <a:off x="685800" y="5769864"/>
            <a:ext cx="7781544" cy="399086"/>
          </a:xfrm>
          <a:solidFill>
            <a:srgbClr val="009DD9"/>
          </a:solidFill>
          <a:ln>
            <a:noFill/>
          </a:ln>
        </p:spPr>
        <p:txBody>
          <a:bodyPr wrap="square" tIns="0" bIns="0" anchor="ctr" anchorCtr="0"/>
          <a:lstStyle>
            <a:lvl1pPr marL="0" indent="0" algn="ctr">
              <a:spcBef>
                <a:spcPts val="0"/>
              </a:spcBef>
              <a:buNone/>
              <a:defRPr sz="1800" b="0" baseline="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hart Placeholder 12"/>
          <p:cNvSpPr>
            <a:spLocks noGrp="1"/>
          </p:cNvSpPr>
          <p:nvPr>
            <p:ph type="chart" sz="quarter" idx="16"/>
          </p:nvPr>
        </p:nvSpPr>
        <p:spPr>
          <a:xfrm>
            <a:off x="758952" y="2177748"/>
            <a:ext cx="7711884" cy="3238754"/>
          </a:xfrm>
        </p:spPr>
        <p:txBody>
          <a:bodyPr wrap="none"/>
          <a:lstStyle>
            <a:lvl1pPr>
              <a:buFontTx/>
              <a:buNone/>
              <a:defRPr/>
            </a:lvl1pPr>
          </a:lstStyle>
          <a:p>
            <a:r>
              <a:rPr lang="en-US" smtClean="0"/>
              <a:t>Click icon to add chart</a:t>
            </a:r>
            <a:endParaRPr lang="en-US" dirty="0"/>
          </a:p>
        </p:txBody>
      </p:sp>
      <p:sp>
        <p:nvSpPr>
          <p:cNvPr id="2" name="Title 1"/>
          <p:cNvSpPr>
            <a:spLocks noGrp="1"/>
          </p:cNvSpPr>
          <p:nvPr>
            <p:ph type="title" hasCustomPrompt="1"/>
          </p:nvPr>
        </p:nvSpPr>
        <p:spPr/>
        <p:txBody>
          <a:bodyPr wrap="square"/>
          <a:lstStyle>
            <a:lvl1pPr>
              <a:defRPr baseline="0"/>
            </a:lvl1pPr>
          </a:lstStyle>
          <a:p>
            <a:r>
              <a:rPr lang="en-US" dirty="0" smtClean="0"/>
              <a:t>CLICK TO EDIT MASTER TITLE STYLE</a:t>
            </a:r>
            <a:endParaRPr lang="en-US" dirty="0"/>
          </a:p>
        </p:txBody>
      </p:sp>
      <p:sp>
        <p:nvSpPr>
          <p:cNvPr id="16" name="Text Placeholder 2"/>
          <p:cNvSpPr>
            <a:spLocks noGrp="1"/>
          </p:cNvSpPr>
          <p:nvPr>
            <p:ph type="body" idx="13"/>
          </p:nvPr>
        </p:nvSpPr>
        <p:spPr>
          <a:xfrm>
            <a:off x="594360" y="1280160"/>
            <a:ext cx="8160322" cy="315118"/>
          </a:xfr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1" name="Text Box 17"/>
          <p:cNvSpPr txBox="1">
            <a:spLocks noChangeArrowheads="1"/>
          </p:cNvSpPr>
          <p:nvPr/>
        </p:nvSpPr>
        <p:spPr bwMode="auto">
          <a:xfrm>
            <a:off x="8880760" y="6600342"/>
            <a:ext cx="134652" cy="138499"/>
          </a:xfrm>
          <a:prstGeom prst="rect">
            <a:avLst/>
          </a:prstGeom>
          <a:noFill/>
          <a:ln w="9525">
            <a:noFill/>
            <a:miter lim="800000"/>
            <a:headEnd/>
            <a:tailEnd/>
          </a:ln>
          <a:effectLst/>
        </p:spPr>
        <p:txBody>
          <a:bodyPr wrap="none" lIns="0" tIns="0" rIns="0" bIns="0" anchor="ctr" anchorCtr="0">
            <a:spAutoFit/>
          </a:bodyPr>
          <a:lstStyle/>
          <a:p>
            <a:pPr algn="ctr" defTabSz="914400">
              <a:spcBef>
                <a:spcPts val="0"/>
              </a:spcBef>
            </a:pPr>
            <a:fld id="{0D7D805D-F6E5-43ED-9D8A-77676030D49C}" type="slidenum">
              <a:rPr lang="en-US" sz="900" b="0">
                <a:solidFill>
                  <a:srgbClr val="009DD9"/>
                </a:solidFill>
              </a:rPr>
              <a:pPr algn="ctr" defTabSz="914400">
                <a:spcBef>
                  <a:spcPts val="0"/>
                </a:spcBef>
              </a:pPr>
              <a:t>‹#›</a:t>
            </a:fld>
            <a:endParaRPr lang="en-US" sz="900" b="0" dirty="0">
              <a:solidFill>
                <a:srgbClr val="009DD9"/>
              </a:solidFill>
            </a:endParaRPr>
          </a:p>
        </p:txBody>
      </p:sp>
      <p:sp>
        <p:nvSpPr>
          <p:cNvPr id="14" name="Text Placeholder 2"/>
          <p:cNvSpPr>
            <a:spLocks noGrp="1"/>
          </p:cNvSpPr>
          <p:nvPr>
            <p:ph type="body" idx="17"/>
          </p:nvPr>
        </p:nvSpPr>
        <p:spPr>
          <a:xfrm>
            <a:off x="594360" y="6373368"/>
            <a:ext cx="8165465" cy="365760"/>
          </a:xfrm>
        </p:spPr>
        <p:txBody>
          <a:bodyPr wrap="square" tIns="0" bIns="0" anchor="b" anchorCtr="0"/>
          <a:lstStyle>
            <a:lvl1pPr marL="0" indent="0">
              <a:spcBef>
                <a:spcPts val="60"/>
              </a:spcBef>
              <a:buNone/>
              <a:defRPr sz="800" b="0" i="1" baseline="0">
                <a:solidFill>
                  <a:srgbClr val="70727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286501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 Chart Slide">
    <p:spTree>
      <p:nvGrpSpPr>
        <p:cNvPr id="1" name=""/>
        <p:cNvGrpSpPr/>
        <p:nvPr/>
      </p:nvGrpSpPr>
      <p:grpSpPr>
        <a:xfrm>
          <a:off x="0" y="0"/>
          <a:ext cx="0" cy="0"/>
          <a:chOff x="0" y="0"/>
          <a:chExt cx="0" cy="0"/>
        </a:xfrm>
      </p:grpSpPr>
      <p:pic>
        <p:nvPicPr>
          <p:cNvPr id="17" name="Picture 16" descr="PPT-Chart-Template.png"/>
          <p:cNvPicPr>
            <a:picLocks noChangeAspect="1"/>
          </p:cNvPicPr>
          <p:nvPr/>
        </p:nvPicPr>
        <p:blipFill>
          <a:blip r:embed="rId2" cstate="screen"/>
          <a:stretch>
            <a:fillRect/>
          </a:stretch>
        </p:blipFill>
        <p:spPr>
          <a:xfrm>
            <a:off x="0" y="0"/>
            <a:ext cx="9144000" cy="6858000"/>
          </a:xfrm>
          <a:prstGeom prst="rect">
            <a:avLst/>
          </a:prstGeom>
        </p:spPr>
      </p:pic>
      <p:sp>
        <p:nvSpPr>
          <p:cNvPr id="19" name="Rectangle 18"/>
          <p:cNvSpPr/>
          <p:nvPr/>
        </p:nvSpPr>
        <p:spPr bwMode="gray">
          <a:xfrm rot="16200000">
            <a:off x="-1078030" y="5582967"/>
            <a:ext cx="2365401" cy="184666"/>
          </a:xfrm>
          <a:prstGeom prst="rect">
            <a:avLst/>
          </a:prstGeom>
        </p:spPr>
        <p:txBody>
          <a:bodyPr wrap="none">
            <a:spAutoFit/>
          </a:bodyPr>
          <a:lstStyle/>
          <a:p>
            <a:pPr defTabSz="914400">
              <a:spcBef>
                <a:spcPct val="50000"/>
              </a:spcBef>
            </a:pPr>
            <a:r>
              <a:rPr lang="en-US" sz="600" dirty="0" smtClean="0">
                <a:solidFill>
                  <a:srgbClr val="5F5F5F"/>
                </a:solidFill>
                <a:latin typeface="Calibri"/>
                <a:cs typeface="Calibri"/>
              </a:rPr>
              <a:t>Copyright ©2012 The Nielsen Company. Confidential and proprietary.</a:t>
            </a:r>
            <a:endParaRPr lang="en-US" sz="600" dirty="0">
              <a:solidFill>
                <a:srgbClr val="5F5F5F"/>
              </a:solidFill>
              <a:latin typeface="Calibri"/>
              <a:cs typeface="Calibri"/>
            </a:endParaRPr>
          </a:p>
        </p:txBody>
      </p:sp>
      <p:sp>
        <p:nvSpPr>
          <p:cNvPr id="7" name="Text Placeholder 2"/>
          <p:cNvSpPr>
            <a:spLocks noGrp="1"/>
          </p:cNvSpPr>
          <p:nvPr>
            <p:ph type="body" idx="14"/>
          </p:nvPr>
        </p:nvSpPr>
        <p:spPr>
          <a:xfrm>
            <a:off x="594360" y="1801368"/>
            <a:ext cx="4087178" cy="177006"/>
          </a:xfrm>
        </p:spPr>
        <p:txBody>
          <a:bodyPr wrap="square" tIns="0" bIns="0" anchor="t" anchorCtr="0"/>
          <a:lstStyle>
            <a:lvl1pPr marL="0" indent="0">
              <a:spcBef>
                <a:spcPts val="0"/>
              </a:spcBef>
              <a:buNone/>
              <a:defRPr sz="1200" b="0" baseline="0">
                <a:solidFill>
                  <a:srgbClr val="009DD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hart Placeholder 12"/>
          <p:cNvSpPr>
            <a:spLocks noGrp="1"/>
          </p:cNvSpPr>
          <p:nvPr>
            <p:ph type="chart" sz="quarter" idx="16"/>
          </p:nvPr>
        </p:nvSpPr>
        <p:spPr>
          <a:xfrm>
            <a:off x="711200" y="2238121"/>
            <a:ext cx="3970338" cy="3238754"/>
          </a:xfrm>
        </p:spPr>
        <p:txBody>
          <a:bodyPr wrap="none"/>
          <a:lstStyle>
            <a:lvl1pPr>
              <a:buFontTx/>
              <a:buNone/>
              <a:defRPr/>
            </a:lvl1pPr>
          </a:lstStyle>
          <a:p>
            <a:r>
              <a:rPr lang="en-US" smtClean="0"/>
              <a:t>Click icon to add chart</a:t>
            </a:r>
            <a:endParaRPr lang="en-US" dirty="0"/>
          </a:p>
        </p:txBody>
      </p:sp>
      <p:sp>
        <p:nvSpPr>
          <p:cNvPr id="2" name="Title 1"/>
          <p:cNvSpPr>
            <a:spLocks noGrp="1"/>
          </p:cNvSpPr>
          <p:nvPr>
            <p:ph type="title" hasCustomPrompt="1"/>
          </p:nvPr>
        </p:nvSpPr>
        <p:spPr/>
        <p:txBody>
          <a:bodyPr wrap="square"/>
          <a:lstStyle>
            <a:lvl1pPr>
              <a:defRPr baseline="0"/>
            </a:lvl1pPr>
          </a:lstStyle>
          <a:p>
            <a:r>
              <a:rPr lang="en-US" dirty="0" smtClean="0"/>
              <a:t>CLICK TO EDIT MASTER TITLE STYLE</a:t>
            </a:r>
            <a:endParaRPr lang="en-US" dirty="0"/>
          </a:p>
        </p:txBody>
      </p:sp>
      <p:sp>
        <p:nvSpPr>
          <p:cNvPr id="16" name="Text Placeholder 2"/>
          <p:cNvSpPr>
            <a:spLocks noGrp="1"/>
          </p:cNvSpPr>
          <p:nvPr>
            <p:ph type="body" idx="13"/>
          </p:nvPr>
        </p:nvSpPr>
        <p:spPr>
          <a:xfrm>
            <a:off x="594360" y="1280160"/>
            <a:ext cx="8160322" cy="315118"/>
          </a:xfr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1" name="Text Box 17"/>
          <p:cNvSpPr txBox="1">
            <a:spLocks noChangeArrowheads="1"/>
          </p:cNvSpPr>
          <p:nvPr/>
        </p:nvSpPr>
        <p:spPr bwMode="auto">
          <a:xfrm>
            <a:off x="8880760" y="6600342"/>
            <a:ext cx="134652" cy="138499"/>
          </a:xfrm>
          <a:prstGeom prst="rect">
            <a:avLst/>
          </a:prstGeom>
          <a:noFill/>
          <a:ln w="9525">
            <a:noFill/>
            <a:miter lim="800000"/>
            <a:headEnd/>
            <a:tailEnd/>
          </a:ln>
          <a:effectLst/>
        </p:spPr>
        <p:txBody>
          <a:bodyPr wrap="none" lIns="0" tIns="0" rIns="0" bIns="0" anchor="ctr" anchorCtr="0">
            <a:spAutoFit/>
          </a:bodyPr>
          <a:lstStyle/>
          <a:p>
            <a:pPr algn="ctr" defTabSz="914400">
              <a:spcBef>
                <a:spcPts val="0"/>
              </a:spcBef>
            </a:pPr>
            <a:fld id="{0D7D805D-F6E5-43ED-9D8A-77676030D49C}" type="slidenum">
              <a:rPr lang="en-US" sz="900" b="0">
                <a:solidFill>
                  <a:srgbClr val="009DD9"/>
                </a:solidFill>
              </a:rPr>
              <a:pPr algn="ctr" defTabSz="914400">
                <a:spcBef>
                  <a:spcPts val="0"/>
                </a:spcBef>
              </a:pPr>
              <a:t>‹#›</a:t>
            </a:fld>
            <a:endParaRPr lang="en-US" sz="900" b="0" dirty="0">
              <a:solidFill>
                <a:srgbClr val="009DD9"/>
              </a:solidFill>
            </a:endParaRPr>
          </a:p>
        </p:txBody>
      </p:sp>
      <p:sp>
        <p:nvSpPr>
          <p:cNvPr id="14" name="Chart Placeholder 12"/>
          <p:cNvSpPr>
            <a:spLocks noGrp="1"/>
          </p:cNvSpPr>
          <p:nvPr>
            <p:ph type="chart" sz="quarter" idx="18"/>
          </p:nvPr>
        </p:nvSpPr>
        <p:spPr>
          <a:xfrm>
            <a:off x="4862512" y="2238121"/>
            <a:ext cx="3970338" cy="3238754"/>
          </a:xfrm>
        </p:spPr>
        <p:txBody>
          <a:bodyPr wrap="none"/>
          <a:lstStyle>
            <a:lvl1pPr>
              <a:buFontTx/>
              <a:buNone/>
              <a:defRPr/>
            </a:lvl1pPr>
          </a:lstStyle>
          <a:p>
            <a:r>
              <a:rPr lang="en-US" smtClean="0"/>
              <a:t>Click icon to add chart</a:t>
            </a:r>
            <a:endParaRPr lang="en-US" dirty="0"/>
          </a:p>
        </p:txBody>
      </p:sp>
      <p:sp>
        <p:nvSpPr>
          <p:cNvPr id="15" name="Text Placeholder 2"/>
          <p:cNvSpPr>
            <a:spLocks noGrp="1"/>
          </p:cNvSpPr>
          <p:nvPr>
            <p:ph type="body" idx="19"/>
          </p:nvPr>
        </p:nvSpPr>
        <p:spPr>
          <a:xfrm>
            <a:off x="4811042" y="1801368"/>
            <a:ext cx="4087178" cy="177006"/>
          </a:xfrm>
        </p:spPr>
        <p:txBody>
          <a:bodyPr wrap="square" tIns="0" bIns="0" anchor="t" anchorCtr="0"/>
          <a:lstStyle>
            <a:lvl1pPr marL="0" indent="0">
              <a:spcBef>
                <a:spcPts val="0"/>
              </a:spcBef>
              <a:buNone/>
              <a:defRPr sz="1200" b="0" baseline="0">
                <a:solidFill>
                  <a:srgbClr val="009DD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Text Placeholder 2"/>
          <p:cNvSpPr>
            <a:spLocks noGrp="1"/>
          </p:cNvSpPr>
          <p:nvPr>
            <p:ph type="body" idx="15"/>
          </p:nvPr>
        </p:nvSpPr>
        <p:spPr>
          <a:xfrm>
            <a:off x="594360" y="6373368"/>
            <a:ext cx="8165465" cy="365760"/>
          </a:xfr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286501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able Slide">
    <p:spTree>
      <p:nvGrpSpPr>
        <p:cNvPr id="1" name=""/>
        <p:cNvGrpSpPr/>
        <p:nvPr/>
      </p:nvGrpSpPr>
      <p:grpSpPr>
        <a:xfrm>
          <a:off x="0" y="0"/>
          <a:ext cx="0" cy="0"/>
          <a:chOff x="0" y="0"/>
          <a:chExt cx="0" cy="0"/>
        </a:xfrm>
      </p:grpSpPr>
      <p:pic>
        <p:nvPicPr>
          <p:cNvPr id="12" name="Picture 11" descr="PPT-Chart-Template.png"/>
          <p:cNvPicPr>
            <a:picLocks noChangeAspect="1"/>
          </p:cNvPicPr>
          <p:nvPr/>
        </p:nvPicPr>
        <p:blipFill>
          <a:blip r:embed="rId2" cstate="screen"/>
          <a:stretch>
            <a:fillRect/>
          </a:stretch>
        </p:blipFill>
        <p:spPr>
          <a:xfrm>
            <a:off x="0" y="0"/>
            <a:ext cx="9144000" cy="6858000"/>
          </a:xfrm>
          <a:prstGeom prst="rect">
            <a:avLst/>
          </a:prstGeom>
        </p:spPr>
      </p:pic>
      <p:sp>
        <p:nvSpPr>
          <p:cNvPr id="16" name="Rectangle 15"/>
          <p:cNvSpPr/>
          <p:nvPr/>
        </p:nvSpPr>
        <p:spPr bwMode="gray">
          <a:xfrm rot="16200000">
            <a:off x="-1078030" y="5582967"/>
            <a:ext cx="2365401" cy="184666"/>
          </a:xfrm>
          <a:prstGeom prst="rect">
            <a:avLst/>
          </a:prstGeom>
        </p:spPr>
        <p:txBody>
          <a:bodyPr wrap="none">
            <a:spAutoFit/>
          </a:bodyPr>
          <a:lstStyle/>
          <a:p>
            <a:pPr defTabSz="914400">
              <a:spcBef>
                <a:spcPct val="50000"/>
              </a:spcBef>
            </a:pPr>
            <a:r>
              <a:rPr lang="en-US" sz="600" dirty="0" smtClean="0">
                <a:solidFill>
                  <a:srgbClr val="5F5F5F"/>
                </a:solidFill>
                <a:latin typeface="Calibri"/>
                <a:cs typeface="Calibri"/>
              </a:rPr>
              <a:t>Copyright ©2012 The Nielsen Company. Confidential and proprietary.</a:t>
            </a:r>
            <a:endParaRPr lang="en-US" sz="600" dirty="0">
              <a:solidFill>
                <a:srgbClr val="5F5F5F"/>
              </a:solidFill>
              <a:latin typeface="Calibri"/>
              <a:cs typeface="Calibri"/>
            </a:endParaRPr>
          </a:p>
        </p:txBody>
      </p:sp>
      <p:sp>
        <p:nvSpPr>
          <p:cNvPr id="6" name="Table Placeholder 5"/>
          <p:cNvSpPr>
            <a:spLocks noGrp="1"/>
          </p:cNvSpPr>
          <p:nvPr>
            <p:ph type="tbl" sz="quarter" idx="13"/>
          </p:nvPr>
        </p:nvSpPr>
        <p:spPr>
          <a:xfrm>
            <a:off x="776657" y="1947672"/>
            <a:ext cx="7614868" cy="3462338"/>
          </a:xfrm>
        </p:spPr>
        <p:txBody>
          <a:bodyPr/>
          <a:lstStyle>
            <a:lvl1pPr marL="0" indent="0">
              <a:buFontTx/>
              <a:buNone/>
              <a:defRPr/>
            </a:lvl1pPr>
          </a:lstStyle>
          <a:p>
            <a:r>
              <a:rPr lang="en-US" smtClean="0"/>
              <a:t>Click icon to add table</a:t>
            </a:r>
            <a:endParaRPr lang="en-US" dirty="0"/>
          </a:p>
        </p:txBody>
      </p:sp>
      <p:sp>
        <p:nvSpPr>
          <p:cNvPr id="4" name="Title 3"/>
          <p:cNvSpPr>
            <a:spLocks noGrp="1"/>
          </p:cNvSpPr>
          <p:nvPr>
            <p:ph type="title" hasCustomPrompt="1"/>
          </p:nvPr>
        </p:nvSpPr>
        <p:spPr/>
        <p:txBody>
          <a:bodyPr wrap="square"/>
          <a:lstStyle>
            <a:lvl1pPr>
              <a:defRPr baseline="0"/>
            </a:lvl1pPr>
          </a:lstStyle>
          <a:p>
            <a:r>
              <a:rPr lang="en-US" dirty="0" smtClean="0"/>
              <a:t>CLICK TO EDIT MASTER TITLE STYLE</a:t>
            </a:r>
            <a:endParaRPr lang="en-US" dirty="0"/>
          </a:p>
        </p:txBody>
      </p:sp>
      <p:sp>
        <p:nvSpPr>
          <p:cNvPr id="11" name="Text Placeholder 2"/>
          <p:cNvSpPr>
            <a:spLocks noGrp="1"/>
          </p:cNvSpPr>
          <p:nvPr>
            <p:ph type="body" idx="15"/>
          </p:nvPr>
        </p:nvSpPr>
        <p:spPr>
          <a:xfrm>
            <a:off x="594360" y="1280160"/>
            <a:ext cx="8160322" cy="315118"/>
          </a:xfr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Text Box 17"/>
          <p:cNvSpPr txBox="1">
            <a:spLocks noChangeArrowheads="1"/>
          </p:cNvSpPr>
          <p:nvPr/>
        </p:nvSpPr>
        <p:spPr bwMode="auto">
          <a:xfrm>
            <a:off x="8880760" y="6600342"/>
            <a:ext cx="134652" cy="138499"/>
          </a:xfrm>
          <a:prstGeom prst="rect">
            <a:avLst/>
          </a:prstGeom>
          <a:noFill/>
          <a:ln w="9525">
            <a:noFill/>
            <a:miter lim="800000"/>
            <a:headEnd/>
            <a:tailEnd/>
          </a:ln>
          <a:effectLst/>
        </p:spPr>
        <p:txBody>
          <a:bodyPr wrap="none" lIns="0" tIns="0" rIns="0" bIns="0" anchor="ctr" anchorCtr="0">
            <a:spAutoFit/>
          </a:bodyPr>
          <a:lstStyle/>
          <a:p>
            <a:pPr algn="ctr" defTabSz="914400">
              <a:spcBef>
                <a:spcPts val="0"/>
              </a:spcBef>
            </a:pPr>
            <a:fld id="{0D7D805D-F6E5-43ED-9D8A-77676030D49C}" type="slidenum">
              <a:rPr lang="en-US" sz="900" b="0">
                <a:solidFill>
                  <a:srgbClr val="009DD9"/>
                </a:solidFill>
              </a:rPr>
              <a:pPr algn="ctr" defTabSz="914400">
                <a:spcBef>
                  <a:spcPts val="0"/>
                </a:spcBef>
              </a:pPr>
              <a:t>‹#›</a:t>
            </a:fld>
            <a:endParaRPr lang="en-US" sz="900" b="0" dirty="0">
              <a:solidFill>
                <a:srgbClr val="009DD9"/>
              </a:solidFill>
            </a:endParaRPr>
          </a:p>
        </p:txBody>
      </p:sp>
      <p:sp>
        <p:nvSpPr>
          <p:cNvPr id="9" name="Text Placeholder 2"/>
          <p:cNvSpPr>
            <a:spLocks noGrp="1"/>
          </p:cNvSpPr>
          <p:nvPr>
            <p:ph type="body" idx="16"/>
          </p:nvPr>
        </p:nvSpPr>
        <p:spPr>
          <a:xfrm>
            <a:off x="594360" y="6373368"/>
            <a:ext cx="8165465" cy="365760"/>
          </a:xfrm>
        </p:spPr>
        <p:txBody>
          <a:bodyPr wrap="square" tIns="0" bIns="0" anchor="b" anchorCtr="0"/>
          <a:lstStyle>
            <a:lvl1pPr marL="0" indent="0">
              <a:spcBef>
                <a:spcPts val="60"/>
              </a:spcBef>
              <a:buNone/>
              <a:defRPr sz="800" b="0" i="1" baseline="0">
                <a:solidFill>
                  <a:srgbClr val="70727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80063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Divder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453" y="3181946"/>
            <a:ext cx="6978810" cy="585216"/>
          </a:xfrm>
        </p:spPr>
        <p:txBody>
          <a:bodyPr wrap="square" anchor="t">
            <a:normAutofit/>
          </a:bodyPr>
          <a:lstStyle>
            <a:lvl1pPr algn="ctr">
              <a:defRPr sz="3200" b="0" cap="all"/>
            </a:lvl1pPr>
          </a:lstStyle>
          <a:p>
            <a:r>
              <a:rPr lang="en-US" smtClean="0"/>
              <a:t>Click to edit Master title style</a:t>
            </a:r>
            <a:endParaRPr lang="en-US" dirty="0"/>
          </a:p>
        </p:txBody>
      </p:sp>
    </p:spTree>
    <p:extLst>
      <p:ext uri="{BB962C8B-B14F-4D97-AF65-F5344CB8AC3E}">
        <p14:creationId xmlns:p14="http://schemas.microsoft.com/office/powerpoint/2010/main" val="2193413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ark Divder Slide ">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bwMode="gray">
          <a:xfrm>
            <a:off x="1979453" y="3181946"/>
            <a:ext cx="6978810" cy="585216"/>
          </a:xfrm>
        </p:spPr>
        <p:txBody>
          <a:bodyPr wrap="square" anchor="t">
            <a:normAutofit/>
          </a:bodyPr>
          <a:lstStyle>
            <a:lvl1pPr algn="ctr">
              <a:defRPr sz="3200" b="0" cap="all"/>
            </a:lvl1pPr>
          </a:lstStyle>
          <a:p>
            <a:r>
              <a:rPr lang="en-US" smtClean="0"/>
              <a:t>Click to edit Master title style</a:t>
            </a:r>
            <a:endParaRPr lang="en-US" dirty="0"/>
          </a:p>
        </p:txBody>
      </p:sp>
    </p:spTree>
    <p:extLst>
      <p:ext uri="{BB962C8B-B14F-4D97-AF65-F5344CB8AC3E}">
        <p14:creationId xmlns:p14="http://schemas.microsoft.com/office/powerpoint/2010/main" val="219341384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Final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9104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Dark Final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0164204"/>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28753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D562A53-3B87-514C-AC0E-9608DE619E95}" type="datetimeFigureOut">
              <a:rPr lang="en-US" smtClean="0"/>
              <a:t>5/26/15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0497B82-4146-3C43-9401-D60D1B90B9A3}" type="slidenum">
              <a:rPr lang="en-US" smtClean="0"/>
              <a:t>‹#›</a:t>
            </a:fld>
            <a:endParaRPr lang="en-US"/>
          </a:p>
        </p:txBody>
      </p:sp>
    </p:spTree>
    <p:extLst>
      <p:ext uri="{BB962C8B-B14F-4D97-AF65-F5344CB8AC3E}">
        <p14:creationId xmlns:p14="http://schemas.microsoft.com/office/powerpoint/2010/main" val="221021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D562A53-3B87-514C-AC0E-9608DE619E95}" type="datetimeFigureOut">
              <a:rPr lang="en-US" smtClean="0"/>
              <a:t>5/26/15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0497B82-4146-3C43-9401-D60D1B90B9A3}" type="slidenum">
              <a:rPr lang="en-US" smtClean="0"/>
              <a:t>‹#›</a:t>
            </a:fld>
            <a:endParaRPr lang="en-US"/>
          </a:p>
        </p:txBody>
      </p:sp>
    </p:spTree>
    <p:extLst>
      <p:ext uri="{BB962C8B-B14F-4D97-AF65-F5344CB8AC3E}">
        <p14:creationId xmlns:p14="http://schemas.microsoft.com/office/powerpoint/2010/main" val="3551888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pic>
        <p:nvPicPr>
          <p:cNvPr id="10" name="Picture 9" descr="Nielsen_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13582" y="2438469"/>
            <a:ext cx="889600" cy="314589"/>
          </a:xfrm>
          <a:prstGeom prst="rect">
            <a:avLst/>
          </a:prstGeom>
        </p:spPr>
      </p:pic>
      <p:pic>
        <p:nvPicPr>
          <p:cNvPr id="8" name="Picture 7" descr="PPT-White-Cover-Graphic-No-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ext Placeholder 2"/>
          <p:cNvSpPr>
            <a:spLocks noGrp="1"/>
          </p:cNvSpPr>
          <p:nvPr>
            <p:ph type="body" idx="17"/>
          </p:nvPr>
        </p:nvSpPr>
        <p:spPr>
          <a:xfrm>
            <a:off x="6044184" y="5998464"/>
            <a:ext cx="2891063" cy="697394"/>
          </a:xfrm>
        </p:spPr>
        <p:txBody>
          <a:bodyPr wrap="square" anchor="b" anchorCtr="0"/>
          <a:lstStyle>
            <a:lvl1pPr marL="0" indent="0" algn="r">
              <a:lnSpc>
                <a:spcPct val="100000"/>
              </a:lnSpc>
              <a:spcBef>
                <a:spcPts val="0"/>
              </a:spcBef>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ctrTitle" hasCustomPrompt="1"/>
          </p:nvPr>
        </p:nvSpPr>
        <p:spPr>
          <a:xfrm>
            <a:off x="3276600" y="2835276"/>
            <a:ext cx="5667603" cy="1310218"/>
          </a:xfrm>
        </p:spPr>
        <p:txBody>
          <a:bodyPr wrap="square" tIns="0" bIns="0">
            <a:noAutofit/>
          </a:bodyPr>
          <a:lstStyle>
            <a:lvl1pPr algn="r">
              <a:lnSpc>
                <a:spcPct val="80000"/>
              </a:lnSpc>
              <a:tabLst>
                <a:tab pos="508000" algn="l"/>
              </a:tabLst>
              <a:defRPr sz="4500" b="0" cap="all" baseline="0">
                <a:solidFill>
                  <a:srgbClr val="009DD9"/>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276600" y="4154504"/>
            <a:ext cx="5667603" cy="569896"/>
          </a:xfrm>
        </p:spPr>
        <p:txBody>
          <a:bodyPr wrap="square" tIns="0" bIns="0"/>
          <a:lstStyle>
            <a:lvl1pPr marL="0" indent="0" algn="r">
              <a:lnSpc>
                <a:spcPct val="100000"/>
              </a:lnSpc>
              <a:buNone/>
              <a:defRPr sz="20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59835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ark 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10" name="Picture 9" descr="PPT-Black-Cover-Graphi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ubtitle 2"/>
          <p:cNvSpPr>
            <a:spLocks noGrp="1"/>
          </p:cNvSpPr>
          <p:nvPr>
            <p:ph type="subTitle" idx="1" hasCustomPrompt="1"/>
          </p:nvPr>
        </p:nvSpPr>
        <p:spPr>
          <a:xfrm>
            <a:off x="247426" y="4797429"/>
            <a:ext cx="5486400" cy="665162"/>
          </a:xfrm>
        </p:spPr>
        <p:txBody>
          <a:bodyPr wrap="square" tIns="0" bIns="0"/>
          <a:lstStyle>
            <a:lvl1pPr marL="0" indent="0" algn="l">
              <a:lnSpc>
                <a:spcPct val="100000"/>
              </a:lnSpc>
              <a:buNone/>
              <a:defRPr sz="2000"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5" name="Text Placeholder 2"/>
          <p:cNvSpPr>
            <a:spLocks noGrp="1"/>
          </p:cNvSpPr>
          <p:nvPr>
            <p:ph type="body" idx="17"/>
          </p:nvPr>
        </p:nvSpPr>
        <p:spPr>
          <a:xfrm>
            <a:off x="247426" y="5997616"/>
            <a:ext cx="2891063" cy="697394"/>
          </a:xfrm>
        </p:spPr>
        <p:txBody>
          <a:bodyPr wrap="square" anchor="b" anchorCtr="0"/>
          <a:lstStyle>
            <a:lvl1pPr marL="0" indent="0" algn="l">
              <a:lnSpc>
                <a:spcPct val="100000"/>
              </a:lnSpc>
              <a:spcBef>
                <a:spcPts val="0"/>
              </a:spcBef>
              <a:buNone/>
              <a:defRPr sz="1200" b="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pic>
        <p:nvPicPr>
          <p:cNvPr id="19" name="Picture 18" descr="Nielsen_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invGray">
          <a:xfrm>
            <a:off x="364067" y="3162550"/>
            <a:ext cx="889000" cy="314377"/>
          </a:xfrm>
          <a:prstGeom prst="rect">
            <a:avLst/>
          </a:prstGeom>
        </p:spPr>
      </p:pic>
      <p:pic>
        <p:nvPicPr>
          <p:cNvPr id="12" name="Picture 11" descr="Nielsen_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invGray">
          <a:xfrm>
            <a:off x="364067" y="3162550"/>
            <a:ext cx="889000" cy="314377"/>
          </a:xfrm>
          <a:prstGeom prst="rect">
            <a:avLst/>
          </a:prstGeom>
        </p:spPr>
      </p:pic>
      <p:pic>
        <p:nvPicPr>
          <p:cNvPr id="20" name="Picture 19" descr="Nielsen_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invGray">
          <a:xfrm>
            <a:off x="364067" y="3162550"/>
            <a:ext cx="889000" cy="314377"/>
          </a:xfrm>
          <a:prstGeom prst="rect">
            <a:avLst/>
          </a:prstGeom>
        </p:spPr>
      </p:pic>
      <p:sp>
        <p:nvSpPr>
          <p:cNvPr id="13" name="Title 1"/>
          <p:cNvSpPr>
            <a:spLocks noGrp="1"/>
          </p:cNvSpPr>
          <p:nvPr>
            <p:ph type="ctrTitle" hasCustomPrompt="1"/>
          </p:nvPr>
        </p:nvSpPr>
        <p:spPr>
          <a:xfrm>
            <a:off x="246889" y="3488801"/>
            <a:ext cx="5486938" cy="1310218"/>
          </a:xfrm>
        </p:spPr>
        <p:txBody>
          <a:bodyPr wrap="square" tIns="0" bIns="0">
            <a:noAutofit/>
          </a:bodyPr>
          <a:lstStyle>
            <a:lvl1pPr algn="l">
              <a:lnSpc>
                <a:spcPct val="80000"/>
              </a:lnSpc>
              <a:tabLst>
                <a:tab pos="508000" algn="l"/>
              </a:tabLst>
              <a:defRPr sz="4500" b="0" cap="all" baseline="0">
                <a:solidFill>
                  <a:srgbClr val="009DD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443090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ark Title Slide 2">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11" name="Picture 10" descr="PPT-Black-Cover-Graphic-No-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ubtitle 2"/>
          <p:cNvSpPr>
            <a:spLocks noGrp="1"/>
          </p:cNvSpPr>
          <p:nvPr>
            <p:ph type="subTitle" idx="1" hasCustomPrompt="1"/>
          </p:nvPr>
        </p:nvSpPr>
        <p:spPr>
          <a:xfrm>
            <a:off x="247426" y="4797429"/>
            <a:ext cx="5486400" cy="665162"/>
          </a:xfrm>
        </p:spPr>
        <p:txBody>
          <a:bodyPr wrap="square" tIns="0" bIns="0"/>
          <a:lstStyle>
            <a:lvl1pPr marL="0" indent="0" algn="l">
              <a:lnSpc>
                <a:spcPct val="100000"/>
              </a:lnSpc>
              <a:buNone/>
              <a:defRPr sz="2000"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5" name="Text Placeholder 2"/>
          <p:cNvSpPr>
            <a:spLocks noGrp="1"/>
          </p:cNvSpPr>
          <p:nvPr>
            <p:ph type="body" idx="17"/>
          </p:nvPr>
        </p:nvSpPr>
        <p:spPr>
          <a:xfrm>
            <a:off x="247426" y="5998464"/>
            <a:ext cx="2891063" cy="697394"/>
          </a:xfrm>
        </p:spPr>
        <p:txBody>
          <a:bodyPr wrap="square" anchor="b" anchorCtr="0"/>
          <a:lstStyle>
            <a:lvl1pPr marL="0" indent="0" algn="l">
              <a:lnSpc>
                <a:spcPct val="100000"/>
              </a:lnSpc>
              <a:spcBef>
                <a:spcPts val="0"/>
              </a:spcBef>
              <a:buNone/>
              <a:defRPr sz="1200" b="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pic>
        <p:nvPicPr>
          <p:cNvPr id="19" name="Picture 18" descr="Nielsen_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invGray">
          <a:xfrm>
            <a:off x="364067" y="3162550"/>
            <a:ext cx="889000" cy="314377"/>
          </a:xfrm>
          <a:prstGeom prst="rect">
            <a:avLst/>
          </a:prstGeom>
        </p:spPr>
      </p:pic>
      <p:pic>
        <p:nvPicPr>
          <p:cNvPr id="12" name="Picture 11" descr="Nielsen_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invGray">
          <a:xfrm>
            <a:off x="364067" y="3162550"/>
            <a:ext cx="889000" cy="314377"/>
          </a:xfrm>
          <a:prstGeom prst="rect">
            <a:avLst/>
          </a:prstGeom>
        </p:spPr>
      </p:pic>
      <p:pic>
        <p:nvPicPr>
          <p:cNvPr id="20" name="Picture 19" descr="Nielsen_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invGray">
          <a:xfrm>
            <a:off x="364067" y="3162550"/>
            <a:ext cx="889000" cy="314377"/>
          </a:xfrm>
          <a:prstGeom prst="rect">
            <a:avLst/>
          </a:prstGeom>
        </p:spPr>
      </p:pic>
      <p:sp>
        <p:nvSpPr>
          <p:cNvPr id="13" name="Title 1"/>
          <p:cNvSpPr>
            <a:spLocks noGrp="1"/>
          </p:cNvSpPr>
          <p:nvPr>
            <p:ph type="ctrTitle" hasCustomPrompt="1"/>
          </p:nvPr>
        </p:nvSpPr>
        <p:spPr>
          <a:xfrm>
            <a:off x="246889" y="3488801"/>
            <a:ext cx="5486938" cy="1310218"/>
          </a:xfrm>
        </p:spPr>
        <p:txBody>
          <a:bodyPr wrap="square" tIns="0" bIns="0">
            <a:noAutofit/>
          </a:bodyPr>
          <a:lstStyle>
            <a:lvl1pPr algn="l">
              <a:lnSpc>
                <a:spcPct val="80000"/>
              </a:lnSpc>
              <a:tabLst>
                <a:tab pos="508000" algn="l"/>
              </a:tabLst>
              <a:defRPr sz="4500" b="0" cap="all" baseline="0">
                <a:solidFill>
                  <a:srgbClr val="009DD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397807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676656"/>
            <a:ext cx="8165465" cy="571500"/>
          </a:xfrm>
        </p:spPr>
        <p:txBody>
          <a:bodyPr>
            <a:noAutofit/>
          </a:bodyPr>
          <a:lstStyle>
            <a:lvl1pPr>
              <a:defRPr baseline="0">
                <a:solidFill>
                  <a:srgbClr val="009DD9"/>
                </a:solidFill>
              </a:defRPr>
            </a:lvl1pPr>
          </a:lstStyle>
          <a:p>
            <a:r>
              <a:rPr lang="en-US" dirty="0" smtClean="0"/>
              <a:t>CLICK TO EDIT MASTER TITLE STYLE</a:t>
            </a:r>
            <a:endParaRPr lang="en-US" dirty="0"/>
          </a:p>
        </p:txBody>
      </p:sp>
      <p:sp>
        <p:nvSpPr>
          <p:cNvPr id="8" name="Text Placeholder 2"/>
          <p:cNvSpPr>
            <a:spLocks noGrp="1"/>
          </p:cNvSpPr>
          <p:nvPr>
            <p:ph type="body" idx="13"/>
          </p:nvPr>
        </p:nvSpPr>
        <p:spPr>
          <a:xfrm>
            <a:off x="594360" y="1280160"/>
            <a:ext cx="8165465" cy="315118"/>
          </a:xfr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Content Placeholder 4"/>
          <p:cNvSpPr>
            <a:spLocks noGrp="1"/>
          </p:cNvSpPr>
          <p:nvPr>
            <p:ph sz="quarter" idx="14"/>
          </p:nvPr>
        </p:nvSpPr>
        <p:spPr>
          <a:xfrm>
            <a:off x="594360" y="2020824"/>
            <a:ext cx="8165465" cy="4079875"/>
          </a:xfr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idx="15"/>
          </p:nvPr>
        </p:nvSpPr>
        <p:spPr>
          <a:xfrm>
            <a:off x="594360" y="6373368"/>
            <a:ext cx="8165465" cy="365760"/>
          </a:xfrm>
        </p:spPr>
        <p:txBody>
          <a:bodyPr wrap="square" tIns="0" bIns="0" anchor="b" anchorCtr="0"/>
          <a:lstStyle>
            <a:lvl1pPr marL="0" indent="0">
              <a:spcBef>
                <a:spcPts val="60"/>
              </a:spcBef>
              <a:buNone/>
              <a:defRPr sz="800" b="0" i="1"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286501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ntent with Picture">
    <p:spTree>
      <p:nvGrpSpPr>
        <p:cNvPr id="1" name=""/>
        <p:cNvGrpSpPr/>
        <p:nvPr/>
      </p:nvGrpSpPr>
      <p:grpSpPr>
        <a:xfrm>
          <a:off x="0" y="0"/>
          <a:ext cx="0" cy="0"/>
          <a:chOff x="0" y="0"/>
          <a:chExt cx="0" cy="0"/>
        </a:xfrm>
      </p:grpSpPr>
      <p:grpSp>
        <p:nvGrpSpPr>
          <p:cNvPr id="2" name="Group 5"/>
          <p:cNvGrpSpPr/>
          <p:nvPr/>
        </p:nvGrpSpPr>
        <p:grpSpPr>
          <a:xfrm>
            <a:off x="0" y="0"/>
            <a:ext cx="9144000" cy="6858000"/>
            <a:chOff x="0" y="0"/>
            <a:chExt cx="9144000" cy="6858000"/>
          </a:xfrm>
        </p:grpSpPr>
        <p:pic>
          <p:nvPicPr>
            <p:cNvPr id="10" name="Picture 9" descr="PPT-Chart-Template.png"/>
            <p:cNvPicPr>
              <a:picLocks noChangeAspect="1"/>
            </p:cNvPicPr>
            <p:nvPr userDrawn="1"/>
          </p:nvPicPr>
          <p:blipFill>
            <a:blip r:embed="rId2" cstate="screen"/>
            <a:stretch>
              <a:fillRect/>
            </a:stretch>
          </p:blipFill>
          <p:spPr>
            <a:xfrm>
              <a:off x="0" y="0"/>
              <a:ext cx="9144000" cy="6858000"/>
            </a:xfrm>
            <a:prstGeom prst="rect">
              <a:avLst/>
            </a:prstGeom>
          </p:spPr>
        </p:pic>
        <p:sp>
          <p:nvSpPr>
            <p:cNvPr id="11" name="Rectangle 10"/>
            <p:cNvSpPr/>
            <p:nvPr/>
          </p:nvSpPr>
          <p:spPr bwMode="gray">
            <a:xfrm rot="16200000">
              <a:off x="-1078030" y="5582967"/>
              <a:ext cx="2365401" cy="184666"/>
            </a:xfrm>
            <a:prstGeom prst="rect">
              <a:avLst/>
            </a:prstGeom>
          </p:spPr>
          <p:txBody>
            <a:bodyPr wrap="none">
              <a:spAutoFit/>
            </a:bodyPr>
            <a:lstStyle/>
            <a:p>
              <a:pPr defTabSz="914400">
                <a:spcBef>
                  <a:spcPct val="50000"/>
                </a:spcBef>
              </a:pPr>
              <a:r>
                <a:rPr lang="en-US" sz="600" dirty="0" smtClean="0">
                  <a:solidFill>
                    <a:srgbClr val="5F5F5F"/>
                  </a:solidFill>
                  <a:latin typeface="Calibri"/>
                  <a:cs typeface="Calibri"/>
                </a:rPr>
                <a:t>Copyright ©2012 The Nielsen Company. Confidential and proprietary.</a:t>
              </a:r>
              <a:endParaRPr lang="en-US" sz="600" dirty="0">
                <a:solidFill>
                  <a:srgbClr val="5F5F5F"/>
                </a:solidFill>
                <a:latin typeface="Calibri"/>
                <a:cs typeface="Calibri"/>
              </a:endParaRPr>
            </a:p>
          </p:txBody>
        </p:sp>
      </p:grpSp>
      <p:sp>
        <p:nvSpPr>
          <p:cNvPr id="9" name="Title 8"/>
          <p:cNvSpPr>
            <a:spLocks noGrp="1"/>
          </p:cNvSpPr>
          <p:nvPr>
            <p:ph type="title" hasCustomPrompt="1"/>
          </p:nvPr>
        </p:nvSpPr>
        <p:spPr>
          <a:xfrm>
            <a:off x="594360" y="676656"/>
            <a:ext cx="7232904" cy="571500"/>
          </a:xfrm>
        </p:spPr>
        <p:txBody>
          <a:bodyPr>
            <a:noAutofit/>
          </a:bodyPr>
          <a:lstStyle>
            <a:lvl1pPr>
              <a:defRPr baseline="0">
                <a:solidFill>
                  <a:srgbClr val="009DD9"/>
                </a:solidFill>
              </a:defRPr>
            </a:lvl1pPr>
          </a:lstStyle>
          <a:p>
            <a:r>
              <a:rPr lang="en-US" dirty="0" smtClean="0"/>
              <a:t>CLICK TO EDIT MASTER TITLE STYLE</a:t>
            </a:r>
            <a:endParaRPr lang="en-US" dirty="0"/>
          </a:p>
        </p:txBody>
      </p:sp>
      <p:sp>
        <p:nvSpPr>
          <p:cNvPr id="8" name="Text Placeholder 2"/>
          <p:cNvSpPr>
            <a:spLocks noGrp="1"/>
          </p:cNvSpPr>
          <p:nvPr>
            <p:ph type="body" idx="13"/>
          </p:nvPr>
        </p:nvSpPr>
        <p:spPr>
          <a:xfrm>
            <a:off x="594360" y="1280160"/>
            <a:ext cx="7232904" cy="315118"/>
          </a:xfr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Content Placeholder 4"/>
          <p:cNvSpPr>
            <a:spLocks noGrp="1"/>
          </p:cNvSpPr>
          <p:nvPr>
            <p:ph sz="quarter" idx="14"/>
          </p:nvPr>
        </p:nvSpPr>
        <p:spPr>
          <a:xfrm>
            <a:off x="594361" y="2020824"/>
            <a:ext cx="5827078" cy="4079875"/>
          </a:xfr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idx="15"/>
          </p:nvPr>
        </p:nvSpPr>
        <p:spPr>
          <a:xfrm>
            <a:off x="594360" y="6373368"/>
            <a:ext cx="5827079" cy="365760"/>
          </a:xfrm>
        </p:spPr>
        <p:txBody>
          <a:bodyPr wrap="square" tIns="0" bIns="0" anchor="b" anchorCtr="0"/>
          <a:lstStyle>
            <a:lvl1pPr marL="0" indent="0">
              <a:spcBef>
                <a:spcPts val="60"/>
              </a:spcBef>
              <a:buNone/>
              <a:defRPr sz="800" b="0" i="1" baseline="0">
                <a:solidFill>
                  <a:srgbClr val="70727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Oval 12"/>
          <p:cNvSpPr/>
          <p:nvPr/>
        </p:nvSpPr>
        <p:spPr>
          <a:xfrm>
            <a:off x="8848016" y="6568281"/>
            <a:ext cx="209382" cy="209382"/>
          </a:xfrm>
          <a:prstGeom prst="ellips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4" name="Text Box 17"/>
          <p:cNvSpPr txBox="1">
            <a:spLocks noChangeArrowheads="1"/>
          </p:cNvSpPr>
          <p:nvPr/>
        </p:nvSpPr>
        <p:spPr bwMode="auto">
          <a:xfrm>
            <a:off x="8880760" y="6600342"/>
            <a:ext cx="134652" cy="138499"/>
          </a:xfrm>
          <a:prstGeom prst="rect">
            <a:avLst/>
          </a:prstGeom>
          <a:noFill/>
          <a:ln w="9525">
            <a:noFill/>
            <a:miter lim="800000"/>
            <a:headEnd/>
            <a:tailEnd/>
          </a:ln>
          <a:effectLst/>
        </p:spPr>
        <p:txBody>
          <a:bodyPr wrap="none" lIns="0" tIns="0" rIns="0" bIns="0" anchor="ctr" anchorCtr="0">
            <a:spAutoFit/>
          </a:bodyPr>
          <a:lstStyle/>
          <a:p>
            <a:pPr algn="ctr" defTabSz="914400">
              <a:spcBef>
                <a:spcPts val="0"/>
              </a:spcBef>
            </a:pPr>
            <a:fld id="{0D7D805D-F6E5-43ED-9D8A-77676030D49C}" type="slidenum">
              <a:rPr lang="en-US" sz="900" b="0">
                <a:solidFill>
                  <a:srgbClr val="FFFFFF"/>
                </a:solidFill>
              </a:rPr>
              <a:pPr algn="ctr" defTabSz="914400">
                <a:spcBef>
                  <a:spcPts val="0"/>
                </a:spcBef>
              </a:pPr>
              <a:t>‹#›</a:t>
            </a:fld>
            <a:endParaRPr lang="en-US" sz="900" b="0" dirty="0">
              <a:solidFill>
                <a:srgbClr val="FFFFFF"/>
              </a:solidFill>
            </a:endParaRPr>
          </a:p>
        </p:txBody>
      </p:sp>
    </p:spTree>
    <p:extLst>
      <p:ext uri="{BB962C8B-B14F-4D97-AF65-F5344CB8AC3E}">
        <p14:creationId xmlns:p14="http://schemas.microsoft.com/office/powerpoint/2010/main" val="286501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676656"/>
            <a:ext cx="8166672" cy="571500"/>
          </a:xfrm>
        </p:spPr>
        <p:txBody>
          <a:bodyPr wrap="square">
            <a:noAutofit/>
          </a:bodyPr>
          <a:lstStyle>
            <a:lvl1pPr>
              <a:defRPr baseline="0">
                <a:solidFill>
                  <a:srgbClr val="009DD9"/>
                </a:solidFill>
              </a:defRPr>
            </a:lvl1pPr>
          </a:lstStyle>
          <a:p>
            <a:r>
              <a:rPr lang="en-US" dirty="0" smtClean="0"/>
              <a:t>CLICK TO EDIT MASTER TITLE STYLE</a:t>
            </a:r>
            <a:endParaRPr lang="en-US" dirty="0"/>
          </a:p>
        </p:txBody>
      </p:sp>
      <p:sp>
        <p:nvSpPr>
          <p:cNvPr id="8" name="Text Placeholder 2"/>
          <p:cNvSpPr>
            <a:spLocks noGrp="1"/>
          </p:cNvSpPr>
          <p:nvPr>
            <p:ph type="body" idx="13"/>
          </p:nvPr>
        </p:nvSpPr>
        <p:spPr>
          <a:xfrm>
            <a:off x="594360" y="1280160"/>
            <a:ext cx="8160322" cy="315118"/>
          </a:xfr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2"/>
          <p:cNvSpPr>
            <a:spLocks noGrp="1"/>
          </p:cNvSpPr>
          <p:nvPr>
            <p:ph type="body" idx="15"/>
          </p:nvPr>
        </p:nvSpPr>
        <p:spPr>
          <a:xfrm>
            <a:off x="594360" y="6373368"/>
            <a:ext cx="8165465" cy="365760"/>
          </a:xfrm>
        </p:spPr>
        <p:txBody>
          <a:bodyPr wrap="square" tIns="0" bIns="0" anchor="b" anchorCtr="0"/>
          <a:lstStyle>
            <a:lvl1pPr marL="0" indent="0">
              <a:spcBef>
                <a:spcPts val="60"/>
              </a:spcBef>
              <a:buNone/>
              <a:defRPr sz="800" b="0" i="1" baseline="0">
                <a:solidFill>
                  <a:srgbClr val="70727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286501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only 2">
    <p:spTree>
      <p:nvGrpSpPr>
        <p:cNvPr id="1" name=""/>
        <p:cNvGrpSpPr/>
        <p:nvPr/>
      </p:nvGrpSpPr>
      <p:grpSpPr>
        <a:xfrm>
          <a:off x="0" y="0"/>
          <a:ext cx="0" cy="0"/>
          <a:chOff x="0" y="0"/>
          <a:chExt cx="0" cy="0"/>
        </a:xfrm>
      </p:grpSpPr>
      <p:pic>
        <p:nvPicPr>
          <p:cNvPr id="7" name="Picture 6" descr="PPT-Chart-Template.png"/>
          <p:cNvPicPr>
            <a:picLocks noChangeAspect="1"/>
          </p:cNvPicPr>
          <p:nvPr/>
        </p:nvPicPr>
        <p:blipFill>
          <a:blip r:embed="rId2" cstate="screen"/>
          <a:stretch>
            <a:fillRect/>
          </a:stretch>
        </p:blipFill>
        <p:spPr>
          <a:xfrm>
            <a:off x="0" y="0"/>
            <a:ext cx="9144000" cy="6858000"/>
          </a:xfrm>
          <a:prstGeom prst="rect">
            <a:avLst/>
          </a:prstGeom>
        </p:spPr>
      </p:pic>
      <p:sp>
        <p:nvSpPr>
          <p:cNvPr id="10" name="Rectangle 9"/>
          <p:cNvSpPr/>
          <p:nvPr/>
        </p:nvSpPr>
        <p:spPr bwMode="gray">
          <a:xfrm rot="16200000">
            <a:off x="-1078030" y="5582967"/>
            <a:ext cx="2365401" cy="184666"/>
          </a:xfrm>
          <a:prstGeom prst="rect">
            <a:avLst/>
          </a:prstGeom>
        </p:spPr>
        <p:txBody>
          <a:bodyPr wrap="none">
            <a:spAutoFit/>
          </a:bodyPr>
          <a:lstStyle/>
          <a:p>
            <a:pPr defTabSz="914400">
              <a:spcBef>
                <a:spcPct val="50000"/>
              </a:spcBef>
            </a:pPr>
            <a:r>
              <a:rPr lang="en-US" sz="600" dirty="0" smtClean="0">
                <a:solidFill>
                  <a:srgbClr val="5F5F5F"/>
                </a:solidFill>
                <a:latin typeface="Calibri"/>
                <a:cs typeface="Calibri"/>
              </a:rPr>
              <a:t>Copyright ©2012 The Nielsen Company. Confidential and proprietary.</a:t>
            </a:r>
            <a:endParaRPr lang="en-US" sz="600" dirty="0">
              <a:solidFill>
                <a:srgbClr val="5F5F5F"/>
              </a:solidFill>
              <a:latin typeface="Calibri"/>
              <a:cs typeface="Calibri"/>
            </a:endParaRPr>
          </a:p>
        </p:txBody>
      </p:sp>
      <p:sp>
        <p:nvSpPr>
          <p:cNvPr id="9" name="Title 8"/>
          <p:cNvSpPr>
            <a:spLocks noGrp="1"/>
          </p:cNvSpPr>
          <p:nvPr>
            <p:ph type="title" hasCustomPrompt="1"/>
          </p:nvPr>
        </p:nvSpPr>
        <p:spPr>
          <a:xfrm>
            <a:off x="594360" y="676656"/>
            <a:ext cx="8166672" cy="571500"/>
          </a:xfrm>
        </p:spPr>
        <p:txBody>
          <a:bodyPr wrap="square">
            <a:noAutofit/>
          </a:bodyPr>
          <a:lstStyle>
            <a:lvl1pPr>
              <a:defRPr baseline="0">
                <a:solidFill>
                  <a:srgbClr val="009DD9"/>
                </a:solidFill>
              </a:defRPr>
            </a:lvl1pPr>
          </a:lstStyle>
          <a:p>
            <a:r>
              <a:rPr lang="en-US" dirty="0" smtClean="0"/>
              <a:t>CLICK TO EDIT MASTER TITLE STYLE</a:t>
            </a:r>
            <a:endParaRPr lang="en-US" dirty="0"/>
          </a:p>
        </p:txBody>
      </p:sp>
      <p:sp>
        <p:nvSpPr>
          <p:cNvPr id="8" name="Text Placeholder 2"/>
          <p:cNvSpPr>
            <a:spLocks noGrp="1"/>
          </p:cNvSpPr>
          <p:nvPr>
            <p:ph type="body" idx="13"/>
          </p:nvPr>
        </p:nvSpPr>
        <p:spPr>
          <a:xfrm>
            <a:off x="594360" y="1280160"/>
            <a:ext cx="8160322" cy="315118"/>
          </a:xfr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2"/>
          <p:cNvSpPr>
            <a:spLocks noGrp="1"/>
          </p:cNvSpPr>
          <p:nvPr>
            <p:ph type="body" idx="15"/>
          </p:nvPr>
        </p:nvSpPr>
        <p:spPr>
          <a:xfrm>
            <a:off x="594360" y="6373368"/>
            <a:ext cx="8165465" cy="365760"/>
          </a:xfr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Text Box 17"/>
          <p:cNvSpPr txBox="1">
            <a:spLocks noChangeArrowheads="1"/>
          </p:cNvSpPr>
          <p:nvPr/>
        </p:nvSpPr>
        <p:spPr bwMode="auto">
          <a:xfrm>
            <a:off x="8880760" y="6600342"/>
            <a:ext cx="134652" cy="138499"/>
          </a:xfrm>
          <a:prstGeom prst="rect">
            <a:avLst/>
          </a:prstGeom>
          <a:noFill/>
          <a:ln w="9525">
            <a:noFill/>
            <a:miter lim="800000"/>
            <a:headEnd/>
            <a:tailEnd/>
          </a:ln>
          <a:effectLst/>
        </p:spPr>
        <p:txBody>
          <a:bodyPr wrap="none" lIns="0" tIns="0" rIns="0" bIns="0" anchor="ctr" anchorCtr="0">
            <a:spAutoFit/>
          </a:bodyPr>
          <a:lstStyle/>
          <a:p>
            <a:pPr algn="ctr" defTabSz="914400">
              <a:spcBef>
                <a:spcPts val="0"/>
              </a:spcBef>
            </a:pPr>
            <a:fld id="{0D7D805D-F6E5-43ED-9D8A-77676030D49C}" type="slidenum">
              <a:rPr lang="en-US" sz="900" b="0">
                <a:solidFill>
                  <a:srgbClr val="009DD9"/>
                </a:solidFill>
              </a:rPr>
              <a:pPr algn="ctr" defTabSz="914400">
                <a:spcBef>
                  <a:spcPts val="0"/>
                </a:spcBef>
              </a:pPr>
              <a:t>‹#›</a:t>
            </a:fld>
            <a:endParaRPr lang="en-US" sz="900" b="0" dirty="0">
              <a:solidFill>
                <a:srgbClr val="009DD9"/>
              </a:solidFill>
            </a:endParaRPr>
          </a:p>
        </p:txBody>
      </p:sp>
    </p:spTree>
    <p:extLst>
      <p:ext uri="{BB962C8B-B14F-4D97-AF65-F5344CB8AC3E}">
        <p14:creationId xmlns:p14="http://schemas.microsoft.com/office/powerpoint/2010/main" val="28650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ull Slide Chart">
    <p:spTree>
      <p:nvGrpSpPr>
        <p:cNvPr id="1" name=""/>
        <p:cNvGrpSpPr/>
        <p:nvPr/>
      </p:nvGrpSpPr>
      <p:grpSpPr>
        <a:xfrm>
          <a:off x="0" y="0"/>
          <a:ext cx="0" cy="0"/>
          <a:chOff x="0" y="0"/>
          <a:chExt cx="0" cy="0"/>
        </a:xfrm>
      </p:grpSpPr>
      <p:pic>
        <p:nvPicPr>
          <p:cNvPr id="11" name="Picture 10" descr="PPT-Chart-Template.png"/>
          <p:cNvPicPr>
            <a:picLocks noChangeAspect="1"/>
          </p:cNvPicPr>
          <p:nvPr/>
        </p:nvPicPr>
        <p:blipFill>
          <a:blip r:embed="rId2" cstate="screen"/>
          <a:stretch>
            <a:fillRect/>
          </a:stretch>
        </p:blipFill>
        <p:spPr>
          <a:xfrm>
            <a:off x="0" y="0"/>
            <a:ext cx="9144000" cy="6858000"/>
          </a:xfrm>
          <a:prstGeom prst="rect">
            <a:avLst/>
          </a:prstGeom>
        </p:spPr>
      </p:pic>
      <p:sp>
        <p:nvSpPr>
          <p:cNvPr id="19" name="Rectangle 18"/>
          <p:cNvSpPr/>
          <p:nvPr/>
        </p:nvSpPr>
        <p:spPr bwMode="gray">
          <a:xfrm rot="16200000">
            <a:off x="-1078030" y="5582967"/>
            <a:ext cx="2365401" cy="184666"/>
          </a:xfrm>
          <a:prstGeom prst="rect">
            <a:avLst/>
          </a:prstGeom>
        </p:spPr>
        <p:txBody>
          <a:bodyPr wrap="none">
            <a:spAutoFit/>
          </a:bodyPr>
          <a:lstStyle/>
          <a:p>
            <a:pPr defTabSz="914400">
              <a:spcBef>
                <a:spcPct val="50000"/>
              </a:spcBef>
            </a:pPr>
            <a:r>
              <a:rPr lang="en-US" sz="600" dirty="0" smtClean="0">
                <a:solidFill>
                  <a:srgbClr val="5F5F5F"/>
                </a:solidFill>
                <a:latin typeface="Calibri"/>
                <a:cs typeface="Calibri"/>
              </a:rPr>
              <a:t>Copyright ©2012 The Nielsen Company. Confidential and proprietary.</a:t>
            </a:r>
            <a:endParaRPr lang="en-US" sz="600" dirty="0">
              <a:solidFill>
                <a:srgbClr val="5F5F5F"/>
              </a:solidFill>
              <a:latin typeface="Calibri"/>
              <a:cs typeface="Calibri"/>
            </a:endParaRPr>
          </a:p>
        </p:txBody>
      </p:sp>
      <p:sp>
        <p:nvSpPr>
          <p:cNvPr id="7" name="Text Placeholder 2"/>
          <p:cNvSpPr>
            <a:spLocks noGrp="1"/>
          </p:cNvSpPr>
          <p:nvPr>
            <p:ph type="body" idx="14"/>
          </p:nvPr>
        </p:nvSpPr>
        <p:spPr>
          <a:xfrm>
            <a:off x="594359" y="1801368"/>
            <a:ext cx="8186103" cy="259556"/>
          </a:xfrm>
        </p:spPr>
        <p:txBody>
          <a:bodyPr wrap="square" tIns="0" bIns="0" anchor="t" anchorCtr="0"/>
          <a:lstStyle>
            <a:lvl1pPr marL="0" indent="0">
              <a:spcBef>
                <a:spcPts val="0"/>
              </a:spcBef>
              <a:buNone/>
              <a:defRPr sz="1200" b="0" baseline="0">
                <a:solidFill>
                  <a:srgbClr val="009DD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hart Placeholder 12"/>
          <p:cNvSpPr>
            <a:spLocks noGrp="1"/>
          </p:cNvSpPr>
          <p:nvPr>
            <p:ph type="chart" sz="quarter" idx="16"/>
          </p:nvPr>
        </p:nvSpPr>
        <p:spPr>
          <a:xfrm>
            <a:off x="594359" y="2095500"/>
            <a:ext cx="8186103" cy="3963987"/>
          </a:xfrm>
        </p:spPr>
        <p:txBody>
          <a:bodyPr wrap="none"/>
          <a:lstStyle>
            <a:lvl1pPr>
              <a:buFontTx/>
              <a:buNone/>
              <a:defRPr/>
            </a:lvl1pPr>
          </a:lstStyle>
          <a:p>
            <a:r>
              <a:rPr lang="en-US" smtClean="0"/>
              <a:t>Click icon to add chart</a:t>
            </a:r>
            <a:endParaRPr lang="en-US" dirty="0"/>
          </a:p>
        </p:txBody>
      </p:sp>
      <p:sp>
        <p:nvSpPr>
          <p:cNvPr id="2" name="Title 1"/>
          <p:cNvSpPr>
            <a:spLocks noGrp="1"/>
          </p:cNvSpPr>
          <p:nvPr>
            <p:ph type="title" hasCustomPrompt="1"/>
          </p:nvPr>
        </p:nvSpPr>
        <p:spPr/>
        <p:txBody>
          <a:bodyPr wrap="square"/>
          <a:lstStyle>
            <a:lvl1pPr>
              <a:defRPr baseline="0"/>
            </a:lvl1pPr>
          </a:lstStyle>
          <a:p>
            <a:r>
              <a:rPr lang="en-US" dirty="0" smtClean="0"/>
              <a:t>CLICK TO EDIT MASTER TITLE STYLE</a:t>
            </a:r>
            <a:endParaRPr lang="en-US" dirty="0"/>
          </a:p>
        </p:txBody>
      </p:sp>
      <p:sp>
        <p:nvSpPr>
          <p:cNvPr id="16" name="Text Placeholder 2"/>
          <p:cNvSpPr>
            <a:spLocks noGrp="1"/>
          </p:cNvSpPr>
          <p:nvPr>
            <p:ph type="body" idx="13"/>
          </p:nvPr>
        </p:nvSpPr>
        <p:spPr>
          <a:xfrm>
            <a:off x="594360" y="1280160"/>
            <a:ext cx="8160322" cy="315118"/>
          </a:xfr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Box 17"/>
          <p:cNvSpPr txBox="1">
            <a:spLocks noChangeArrowheads="1"/>
          </p:cNvSpPr>
          <p:nvPr/>
        </p:nvSpPr>
        <p:spPr bwMode="auto">
          <a:xfrm>
            <a:off x="8880760" y="6600342"/>
            <a:ext cx="134652" cy="138499"/>
          </a:xfrm>
          <a:prstGeom prst="rect">
            <a:avLst/>
          </a:prstGeom>
          <a:noFill/>
          <a:ln w="9525">
            <a:noFill/>
            <a:miter lim="800000"/>
            <a:headEnd/>
            <a:tailEnd/>
          </a:ln>
          <a:effectLst/>
        </p:spPr>
        <p:txBody>
          <a:bodyPr wrap="none" lIns="0" tIns="0" rIns="0" bIns="0" anchor="ctr" anchorCtr="0">
            <a:spAutoFit/>
          </a:bodyPr>
          <a:lstStyle/>
          <a:p>
            <a:pPr algn="ctr" defTabSz="914400">
              <a:spcBef>
                <a:spcPts val="0"/>
              </a:spcBef>
            </a:pPr>
            <a:fld id="{0D7D805D-F6E5-43ED-9D8A-77676030D49C}" type="slidenum">
              <a:rPr lang="en-US" sz="900" b="0">
                <a:solidFill>
                  <a:srgbClr val="009DD9"/>
                </a:solidFill>
              </a:rPr>
              <a:pPr algn="ctr" defTabSz="914400">
                <a:spcBef>
                  <a:spcPts val="0"/>
                </a:spcBef>
              </a:pPr>
              <a:t>‹#›</a:t>
            </a:fld>
            <a:endParaRPr lang="en-US" sz="900" b="0" dirty="0">
              <a:solidFill>
                <a:srgbClr val="009DD9"/>
              </a:solidFill>
            </a:endParaRPr>
          </a:p>
        </p:txBody>
      </p:sp>
      <p:sp>
        <p:nvSpPr>
          <p:cNvPr id="10" name="Text Placeholder 2"/>
          <p:cNvSpPr>
            <a:spLocks noGrp="1"/>
          </p:cNvSpPr>
          <p:nvPr>
            <p:ph type="body" idx="15"/>
          </p:nvPr>
        </p:nvSpPr>
        <p:spPr>
          <a:xfrm>
            <a:off x="594360" y="6373368"/>
            <a:ext cx="8165465" cy="365760"/>
          </a:xfr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293838432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bwMode="gray">
          <a:xfrm rot="16200000">
            <a:off x="-1078031" y="1091630"/>
            <a:ext cx="2365401" cy="184666"/>
          </a:xfrm>
          <a:prstGeom prst="rect">
            <a:avLst/>
          </a:prstGeom>
        </p:spPr>
        <p:txBody>
          <a:bodyPr wrap="none">
            <a:spAutoFit/>
          </a:bodyPr>
          <a:lstStyle/>
          <a:p>
            <a:pPr defTabSz="914400">
              <a:spcBef>
                <a:spcPct val="50000"/>
              </a:spcBef>
            </a:pPr>
            <a:r>
              <a:rPr lang="en-US" sz="600" dirty="0" smtClean="0">
                <a:solidFill>
                  <a:srgbClr val="5F5F5F"/>
                </a:solidFill>
                <a:latin typeface="Calibri"/>
                <a:cs typeface="Calibri"/>
              </a:rPr>
              <a:t>Copyright ©2012 The Nielsen Company. Confidential and proprietary.</a:t>
            </a:r>
            <a:endParaRPr lang="en-US" sz="600" dirty="0">
              <a:solidFill>
                <a:srgbClr val="5F5F5F"/>
              </a:solidFill>
              <a:latin typeface="Calibri"/>
              <a:cs typeface="Calibri"/>
            </a:endParaRPr>
          </a:p>
        </p:txBody>
      </p:sp>
      <p:sp>
        <p:nvSpPr>
          <p:cNvPr id="2" name="Title Placeholder 1"/>
          <p:cNvSpPr>
            <a:spLocks noGrp="1"/>
          </p:cNvSpPr>
          <p:nvPr>
            <p:ph type="title"/>
          </p:nvPr>
        </p:nvSpPr>
        <p:spPr>
          <a:xfrm>
            <a:off x="594360" y="676656"/>
            <a:ext cx="8165465" cy="571500"/>
          </a:xfrm>
          <a:prstGeom prst="rect">
            <a:avLst/>
          </a:prstGeom>
        </p:spPr>
        <p:txBody>
          <a:bodyPr vert="horz" wrap="square" lIns="91440" tIns="0" rIns="9144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94360" y="2020824"/>
            <a:ext cx="8165466" cy="4078224"/>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Box 17"/>
          <p:cNvSpPr txBox="1">
            <a:spLocks noChangeArrowheads="1"/>
          </p:cNvSpPr>
          <p:nvPr/>
        </p:nvSpPr>
        <p:spPr bwMode="auto">
          <a:xfrm>
            <a:off x="8880760" y="6600342"/>
            <a:ext cx="134652" cy="138499"/>
          </a:xfrm>
          <a:prstGeom prst="rect">
            <a:avLst/>
          </a:prstGeom>
          <a:noFill/>
          <a:ln w="9525">
            <a:noFill/>
            <a:miter lim="800000"/>
            <a:headEnd/>
            <a:tailEnd/>
          </a:ln>
          <a:effectLst/>
        </p:spPr>
        <p:txBody>
          <a:bodyPr wrap="none" lIns="0" tIns="0" rIns="0" bIns="0" anchor="ctr" anchorCtr="0">
            <a:spAutoFit/>
          </a:bodyPr>
          <a:lstStyle/>
          <a:p>
            <a:pPr algn="ctr" defTabSz="914400">
              <a:spcBef>
                <a:spcPts val="0"/>
              </a:spcBef>
            </a:pPr>
            <a:fld id="{0D7D805D-F6E5-43ED-9D8A-77676030D49C}" type="slidenum">
              <a:rPr lang="en-US" sz="900" b="0">
                <a:solidFill>
                  <a:srgbClr val="009DD9"/>
                </a:solidFill>
              </a:rPr>
              <a:pPr algn="ctr" defTabSz="914400">
                <a:spcBef>
                  <a:spcPts val="0"/>
                </a:spcBef>
              </a:pPr>
              <a:t>‹#›</a:t>
            </a:fld>
            <a:endParaRPr lang="en-US" sz="900" b="0" dirty="0">
              <a:solidFill>
                <a:srgbClr val="009DD9"/>
              </a:solidFill>
            </a:endParaRPr>
          </a:p>
        </p:txBody>
      </p:sp>
    </p:spTree>
    <p:extLst>
      <p:ext uri="{BB962C8B-B14F-4D97-AF65-F5344CB8AC3E}">
        <p14:creationId xmlns:p14="http://schemas.microsoft.com/office/powerpoint/2010/main" val="4559644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Lst>
  <p:txStyles>
    <p:titleStyle>
      <a:lvl1pPr algn="l" defTabSz="457200" rtl="0" eaLnBrk="1" latinLnBrk="0" hangingPunct="1">
        <a:spcBef>
          <a:spcPct val="0"/>
        </a:spcBef>
        <a:buNone/>
        <a:defRPr sz="3000" kern="1200" cap="all" baseline="0">
          <a:solidFill>
            <a:srgbClr val="009DD9"/>
          </a:solidFill>
          <a:latin typeface="+mj-lt"/>
          <a:ea typeface="+mj-ea"/>
          <a:cs typeface="+mj-cs"/>
        </a:defRPr>
      </a:lvl1pPr>
    </p:titleStyle>
    <p:bodyStyle>
      <a:lvl1pPr marL="457200" indent="-457200" algn="l" defTabSz="457200" rtl="0" eaLnBrk="1" latinLnBrk="0" hangingPunct="1">
        <a:lnSpc>
          <a:spcPct val="100000"/>
        </a:lnSpc>
        <a:spcBef>
          <a:spcPts val="800"/>
        </a:spcBef>
        <a:buClr>
          <a:srgbClr val="5F5F5F"/>
        </a:buClr>
        <a:buFont typeface="Arial"/>
        <a:buChar char="•"/>
        <a:defRPr sz="1800" kern="1200" baseline="0">
          <a:solidFill>
            <a:srgbClr val="5F5F5F"/>
          </a:solidFill>
          <a:latin typeface="+mn-lt"/>
          <a:ea typeface="+mn-ea"/>
          <a:cs typeface="+mn-cs"/>
        </a:defRPr>
      </a:lvl1pPr>
      <a:lvl2pPr marL="908050" indent="-457200" algn="l" defTabSz="457200" rtl="0" eaLnBrk="1" latinLnBrk="0" hangingPunct="1">
        <a:lnSpc>
          <a:spcPct val="100000"/>
        </a:lnSpc>
        <a:spcBef>
          <a:spcPts val="800"/>
        </a:spcBef>
        <a:buClr>
          <a:srgbClr val="5F5F5F"/>
        </a:buClr>
        <a:buFont typeface="Arial" pitchFamily="34" charset="0"/>
        <a:buChar char="•"/>
        <a:defRPr sz="1600" kern="1200" baseline="0">
          <a:solidFill>
            <a:srgbClr val="5F5F5F"/>
          </a:solidFill>
          <a:latin typeface="+mn-lt"/>
          <a:ea typeface="+mn-ea"/>
          <a:cs typeface="+mn-cs"/>
        </a:defRPr>
      </a:lvl2pPr>
      <a:lvl3pPr marL="1371600" indent="-457200" algn="l" defTabSz="457200" rtl="0" eaLnBrk="1" latinLnBrk="0" hangingPunct="1">
        <a:lnSpc>
          <a:spcPct val="100000"/>
        </a:lnSpc>
        <a:spcBef>
          <a:spcPts val="700"/>
        </a:spcBef>
        <a:buClr>
          <a:srgbClr val="5F5F5F"/>
        </a:buClr>
        <a:buFont typeface="Arial"/>
        <a:buChar char="•"/>
        <a:defRPr sz="1400" kern="1200" baseline="0">
          <a:solidFill>
            <a:srgbClr val="5F5F5F"/>
          </a:solidFill>
          <a:latin typeface="+mn-lt"/>
          <a:ea typeface="+mn-ea"/>
          <a:cs typeface="+mn-cs"/>
        </a:defRPr>
      </a:lvl3pPr>
      <a:lvl4pPr marL="1825625" indent="-454025" algn="l" defTabSz="457200" rtl="0" eaLnBrk="1" latinLnBrk="0" hangingPunct="1">
        <a:lnSpc>
          <a:spcPct val="100000"/>
        </a:lnSpc>
        <a:spcBef>
          <a:spcPts val="700"/>
        </a:spcBef>
        <a:buClr>
          <a:srgbClr val="5F5F5F"/>
        </a:buClr>
        <a:buFont typeface="Arial" pitchFamily="34" charset="0"/>
        <a:buChar char="•"/>
        <a:defRPr sz="1200" kern="1200" baseline="0">
          <a:solidFill>
            <a:srgbClr val="5F5F5F"/>
          </a:solidFill>
          <a:latin typeface="+mn-lt"/>
          <a:ea typeface="+mn-ea"/>
          <a:cs typeface="+mn-cs"/>
        </a:defRPr>
      </a:lvl4pPr>
      <a:lvl5pPr marL="2286000" indent="-457200" algn="l" defTabSz="457200" rtl="0" eaLnBrk="1" latinLnBrk="0" hangingPunct="1">
        <a:lnSpc>
          <a:spcPct val="100000"/>
        </a:lnSpc>
        <a:spcBef>
          <a:spcPts val="700"/>
        </a:spcBef>
        <a:buClr>
          <a:srgbClr val="5F5F5F"/>
        </a:buClr>
        <a:buFont typeface="Arial" pitchFamily="34" charset="0"/>
        <a:buChar char="•"/>
        <a:defRPr sz="1200" kern="1200" baseline="0">
          <a:solidFill>
            <a:srgbClr val="5F5F5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chart" Target="../charts/chart7.xml"/><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microsoft.com/office/2007/relationships/hdphoto" Target="../media/hdphoto4.wdp"/><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14.xml"/><Relationship Id="rId2"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1.emf"/><Relationship Id="rId1" Type="http://schemas.openxmlformats.org/officeDocument/2006/relationships/slideLayout" Target="../slideLayouts/slideLayout14.xml"/><Relationship Id="rId2" Type="http://schemas.openxmlformats.org/officeDocument/2006/relationships/image" Target="../media/image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chart" Target="../charts/char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chart" Target="../charts/char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chart" Target="../charts/char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1.xml"/><Relationship Id="rId3" Type="http://schemas.openxmlformats.org/officeDocument/2006/relationships/chart" Target="../charts/char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chart" Target="../charts/char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chart" Target="../charts/char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6.emf"/><Relationship Id="rId1" Type="http://schemas.openxmlformats.org/officeDocument/2006/relationships/slideLayout" Target="../slideLayouts/slideLayout7.xml"/><Relationship Id="rId2" Type="http://schemas.openxmlformats.org/officeDocument/2006/relationships/chart" Target="../charts/char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6.xml"/><Relationship Id="rId3"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6.emf"/><Relationship Id="rId1" Type="http://schemas.openxmlformats.org/officeDocument/2006/relationships/slideLayout" Target="../slideLayouts/slideLayout7.xml"/><Relationship Id="rId2" Type="http://schemas.openxmlformats.org/officeDocument/2006/relationships/chart" Target="../charts/char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8.xml"/><Relationship Id="rId3" Type="http://schemas.openxmlformats.org/officeDocument/2006/relationships/image" Target="../media/image2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chart" Target="../charts/char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chart" Target="../charts/chart2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6.jpeg"/><Relationship Id="rId9" Type="http://schemas.microsoft.com/office/2007/relationships/hdphoto" Target="../media/hdphoto1.wdp"/><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chart" Target="../charts/chart21.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4" Type="http://schemas.openxmlformats.org/officeDocument/2006/relationships/image" Target="../media/image28.emf"/><Relationship Id="rId1" Type="http://schemas.openxmlformats.org/officeDocument/2006/relationships/slideLayout" Target="../slideLayouts/slideLayout7.xml"/><Relationship Id="rId2" Type="http://schemas.openxmlformats.org/officeDocument/2006/relationships/image" Target="../media/image23.emf"/></Relationships>
</file>

<file path=ppt/slides/_rels/slide32.xml.rels><?xml version="1.0" encoding="UTF-8" standalone="yes"?>
<Relationships xmlns="http://schemas.openxmlformats.org/package/2006/relationships"><Relationship Id="rId3" Type="http://schemas.openxmlformats.org/officeDocument/2006/relationships/chart" Target="../charts/chart23.xml"/><Relationship Id="rId4" Type="http://schemas.openxmlformats.org/officeDocument/2006/relationships/image" Target="../media/image23.emf"/><Relationship Id="rId1" Type="http://schemas.openxmlformats.org/officeDocument/2006/relationships/slideLayout" Target="../slideLayouts/slideLayout19.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chart" Target="../charts/char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chart" Target="../charts/char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chart" Target="../charts/chart26.xml"/></Relationships>
</file>

<file path=ppt/slides/_rels/slide39.xml.rels><?xml version="1.0" encoding="UTF-8" standalone="yes"?>
<Relationships xmlns="http://schemas.openxmlformats.org/package/2006/relationships"><Relationship Id="rId3" Type="http://schemas.openxmlformats.org/officeDocument/2006/relationships/chart" Target="../charts/chart27.xml"/><Relationship Id="rId4" Type="http://schemas.openxmlformats.org/officeDocument/2006/relationships/image" Target="../media/image30.png"/><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17.jpeg"/><Relationship Id="rId9" Type="http://schemas.microsoft.com/office/2007/relationships/hdphoto" Target="../media/hdphoto2.wdp"/><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chart" Target="../charts/chart28.xml"/><Relationship Id="rId4" Type="http://schemas.openxmlformats.org/officeDocument/2006/relationships/image" Target="../media/image31.emf"/><Relationship Id="rId1" Type="http://schemas.openxmlformats.org/officeDocument/2006/relationships/slideLayout" Target="../slideLayouts/slideLayout19.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chart" Target="../charts/char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4"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4" Type="http://schemas.microsoft.com/office/2007/relationships/hdphoto" Target="../media/hdphoto7.wdp"/><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chart" Target="../charts/chart30.xml"/><Relationship Id="rId4" Type="http://schemas.openxmlformats.org/officeDocument/2006/relationships/image" Target="../media/image35.jpeg"/><Relationship Id="rId5" Type="http://schemas.microsoft.com/office/2007/relationships/hdphoto" Target="../media/hdphoto8.wdp"/><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4" Type="http://schemas.microsoft.com/office/2007/relationships/hdphoto" Target="../media/hdphoto9.wdp"/><Relationship Id="rId5" Type="http://schemas.openxmlformats.org/officeDocument/2006/relationships/chart" Target="../charts/chart31.xml"/><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4" Type="http://schemas.microsoft.com/office/2007/relationships/hdphoto" Target="../media/hdphoto10.wdp"/><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3" Type="http://schemas.openxmlformats.org/officeDocument/2006/relationships/chart" Target="../charts/chart32.xml"/><Relationship Id="rId4" Type="http://schemas.openxmlformats.org/officeDocument/2006/relationships/image" Target="../media/image37.jpeg"/><Relationship Id="rId5" Type="http://schemas.microsoft.com/office/2007/relationships/hdphoto" Target="../media/hdphoto11.wdp"/><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chart" Target="../charts/chart33.xml"/><Relationship Id="rId4" Type="http://schemas.openxmlformats.org/officeDocument/2006/relationships/image" Target="../media/image38.jpeg"/><Relationship Id="rId5" Type="http://schemas.microsoft.com/office/2007/relationships/hdphoto" Target="../media/hdphoto12.wdp"/><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3.wdp"/><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4" Type="http://schemas.microsoft.com/office/2007/relationships/hdphoto" Target="../media/hdphoto13.wdp"/><Relationship Id="rId1" Type="http://schemas.openxmlformats.org/officeDocument/2006/relationships/slideLayout" Target="../slideLayouts/slideLayout8.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chart" Target="../charts/chart4.xml"/><Relationship Id="rId5" Type="http://schemas.openxmlformats.org/officeDocument/2006/relationships/chart" Target="../charts/chart5.xml"/><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chart" Target="../charts/chart6.xml"/><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8034" y="4297925"/>
            <a:ext cx="5879980" cy="707886"/>
          </a:xfrm>
          <a:prstGeom prst="rect">
            <a:avLst/>
          </a:prstGeom>
          <a:noFill/>
        </p:spPr>
        <p:txBody>
          <a:bodyPr wrap="square" rtlCol="0">
            <a:spAutoFit/>
          </a:bodyPr>
          <a:lstStyle/>
          <a:p>
            <a:pPr algn="ctr"/>
            <a:r>
              <a:rPr lang="en-US" sz="4000" dirty="0" smtClean="0">
                <a:solidFill>
                  <a:srgbClr val="A53895"/>
                </a:solidFill>
                <a:latin typeface="Brandon Grotesque Medium" panose="020B0603020203060202" pitchFamily="34" charset="0"/>
              </a:rPr>
              <a:t>WHAT DO WE KNOW?</a:t>
            </a:r>
            <a:endParaRPr lang="en-US" sz="4000" dirty="0">
              <a:solidFill>
                <a:srgbClr val="A53895"/>
              </a:solidFill>
              <a:latin typeface="Brandon Grotesque Medium" panose="020B0603020203060202" pitchFamily="34" charset="0"/>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63886" y="3282381"/>
            <a:ext cx="4180114" cy="3532064"/>
          </a:xfrm>
          <a:prstGeom prst="rect">
            <a:avLst/>
          </a:prstGeom>
        </p:spPr>
      </p:pic>
      <p:sp>
        <p:nvSpPr>
          <p:cNvPr id="10" name="Rectangle 9"/>
          <p:cNvSpPr/>
          <p:nvPr/>
        </p:nvSpPr>
        <p:spPr>
          <a:xfrm>
            <a:off x="391098" y="646074"/>
            <a:ext cx="8425411" cy="830997"/>
          </a:xfrm>
          <a:prstGeom prst="rect">
            <a:avLst/>
          </a:prstGeom>
        </p:spPr>
        <p:txBody>
          <a:bodyPr wrap="square">
            <a:spAutoFit/>
          </a:bodyPr>
          <a:lstStyle/>
          <a:p>
            <a:pPr algn="ctr"/>
            <a:r>
              <a:rPr lang="x-none" sz="4800" dirty="0" smtClean="0">
                <a:ln>
                  <a:solidFill>
                    <a:schemeClr val="bg1"/>
                  </a:solidFill>
                </a:ln>
                <a:solidFill>
                  <a:schemeClr val="accent1"/>
                </a:solidFill>
                <a:latin typeface="Brandon Grotesque Black"/>
                <a:cs typeface="Brandon Grotesque Black"/>
              </a:rPr>
              <a:t>YOUTH </a:t>
            </a:r>
            <a:r>
              <a:rPr lang="en-US" sz="4800" dirty="0" smtClean="0">
                <a:ln>
                  <a:solidFill>
                    <a:schemeClr val="bg1"/>
                  </a:solidFill>
                </a:ln>
                <a:solidFill>
                  <a:schemeClr val="accent1"/>
                </a:solidFill>
                <a:latin typeface="Brandon Grotesque Black"/>
                <a:cs typeface="Brandon Grotesque Black"/>
              </a:rPr>
              <a:t>E</a:t>
            </a:r>
            <a:r>
              <a:rPr lang="x-none" sz="4800" dirty="0" smtClean="0">
                <a:ln>
                  <a:solidFill>
                    <a:schemeClr val="bg1"/>
                  </a:solidFill>
                </a:ln>
                <a:solidFill>
                  <a:schemeClr val="accent1"/>
                </a:solidFill>
                <a:latin typeface="Brandon Grotesque Black"/>
                <a:cs typeface="Brandon Grotesque Black"/>
              </a:rPr>
              <a:t>READING</a:t>
            </a:r>
            <a:r>
              <a:rPr lang="en-US" sz="4800" dirty="0" smtClean="0">
                <a:ln>
                  <a:solidFill>
                    <a:schemeClr val="bg1"/>
                  </a:solidFill>
                </a:ln>
                <a:solidFill>
                  <a:srgbClr val="009DD9"/>
                </a:solidFill>
                <a:latin typeface="Brandon Grotesque Black"/>
                <a:cs typeface="Brandon Grotesque Black"/>
              </a:rPr>
              <a:t>—</a:t>
            </a:r>
            <a:r>
              <a:rPr lang="x-none" sz="4800" dirty="0" smtClean="0">
                <a:ln>
                  <a:solidFill>
                    <a:schemeClr val="bg1"/>
                  </a:solidFill>
                </a:ln>
                <a:solidFill>
                  <a:schemeClr val="accent1"/>
                </a:solidFill>
                <a:latin typeface="Brandon Grotesque Black"/>
                <a:cs typeface="Brandon Grotesque Black"/>
              </a:rPr>
              <a:t>OR NOT </a:t>
            </a:r>
            <a:endParaRPr lang="en-US" sz="4800" dirty="0">
              <a:ln>
                <a:solidFill>
                  <a:schemeClr val="bg1"/>
                </a:solidFill>
              </a:ln>
              <a:solidFill>
                <a:schemeClr val="accent1"/>
              </a:solidFill>
              <a:latin typeface="Brandon Grotesque Black"/>
              <a:cs typeface="Brandon Grotesque Black"/>
            </a:endParaRPr>
          </a:p>
        </p:txBody>
      </p:sp>
      <p:sp>
        <p:nvSpPr>
          <p:cNvPr id="11" name="Rectangle 10"/>
          <p:cNvSpPr/>
          <p:nvPr/>
        </p:nvSpPr>
        <p:spPr>
          <a:xfrm>
            <a:off x="7715250" y="2270125"/>
            <a:ext cx="1254125" cy="69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74625" y="5794375"/>
            <a:ext cx="2968625" cy="923330"/>
          </a:xfrm>
          <a:prstGeom prst="rect">
            <a:avLst/>
          </a:prstGeom>
          <a:noFill/>
        </p:spPr>
        <p:txBody>
          <a:bodyPr wrap="square" rtlCol="0">
            <a:spAutoFit/>
          </a:bodyPr>
          <a:lstStyle/>
          <a:p>
            <a:r>
              <a:rPr lang="en-US" dirty="0" smtClean="0"/>
              <a:t>IDPF 2015</a:t>
            </a:r>
            <a:endParaRPr lang="en-US" dirty="0" smtClean="0"/>
          </a:p>
          <a:p>
            <a:r>
              <a:rPr lang="en-US" dirty="0" smtClean="0"/>
              <a:t>MAY 26th, </a:t>
            </a:r>
            <a:r>
              <a:rPr lang="en-US" dirty="0" smtClean="0"/>
              <a:t>2015</a:t>
            </a:r>
          </a:p>
          <a:p>
            <a:r>
              <a:rPr lang="en-US" dirty="0" smtClean="0"/>
              <a:t>NEW YORK, NY</a:t>
            </a:r>
            <a:endParaRPr lang="en-US" dirty="0"/>
          </a:p>
        </p:txBody>
      </p:sp>
    </p:spTree>
    <p:extLst>
      <p:ext uri="{BB962C8B-B14F-4D97-AF65-F5344CB8AC3E}">
        <p14:creationId xmlns:p14="http://schemas.microsoft.com/office/powerpoint/2010/main" val="339608487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eadlines.emf"/>
          <p:cNvPicPr>
            <a:picLocks noChangeAspect="1"/>
          </p:cNvPicPr>
          <p:nvPr/>
        </p:nvPicPr>
        <p:blipFill rotWithShape="1">
          <a:blip r:embed="rId3" cstate="screen">
            <a:duotone>
              <a:prstClr val="black"/>
              <a:schemeClr val="accent3">
                <a:tint val="45000"/>
                <a:satMod val="400000"/>
              </a:schemeClr>
            </a:duotone>
            <a:lum bright="-40000"/>
            <a:extLst>
              <a:ext uri="{28A0092B-C50C-407E-A947-70E740481C1C}">
                <a14:useLocalDpi xmlns:a14="http://schemas.microsoft.com/office/drawing/2010/main"/>
              </a:ext>
            </a:extLst>
          </a:blip>
          <a:srcRect t="3960" b="4359"/>
          <a:stretch/>
        </p:blipFill>
        <p:spPr>
          <a:xfrm>
            <a:off x="2442564" y="1348986"/>
            <a:ext cx="4552158" cy="4781007"/>
          </a:xfrm>
          <a:prstGeom prst="rect">
            <a:avLst/>
          </a:prstGeom>
        </p:spPr>
      </p:pic>
      <p:sp>
        <p:nvSpPr>
          <p:cNvPr id="17" name="Rectangle 16"/>
          <p:cNvSpPr/>
          <p:nvPr/>
        </p:nvSpPr>
        <p:spPr>
          <a:xfrm>
            <a:off x="3507530" y="2838895"/>
            <a:ext cx="2439316" cy="12711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Chart 3"/>
          <p:cNvGraphicFramePr/>
          <p:nvPr>
            <p:extLst>
              <p:ext uri="{D42A27DB-BD31-4B8C-83A1-F6EECF244321}">
                <p14:modId xmlns:p14="http://schemas.microsoft.com/office/powerpoint/2010/main" val="3521876261"/>
              </p:ext>
            </p:extLst>
          </p:nvPr>
        </p:nvGraphicFramePr>
        <p:xfrm>
          <a:off x="1635298" y="1721185"/>
          <a:ext cx="5949613" cy="402950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5013046" y="2990326"/>
            <a:ext cx="1029532" cy="338554"/>
          </a:xfrm>
          <a:prstGeom prst="rect">
            <a:avLst/>
          </a:prstGeom>
          <a:noFill/>
        </p:spPr>
        <p:txBody>
          <a:bodyPr wrap="square" rtlCol="0">
            <a:spAutoFit/>
          </a:bodyPr>
          <a:lstStyle/>
          <a:p>
            <a:r>
              <a:rPr lang="en-US" sz="1600" dirty="0" smtClean="0">
                <a:latin typeface="Brandon Grotesque Light" panose="020B0303020203060202" pitchFamily="34" charset="0"/>
              </a:rPr>
              <a:t>OTHER:</a:t>
            </a:r>
            <a:endParaRPr lang="en-US" sz="1600" dirty="0">
              <a:latin typeface="Brandon Grotesque Light" panose="020B0303020203060202" pitchFamily="34" charset="0"/>
            </a:endParaRPr>
          </a:p>
        </p:txBody>
      </p:sp>
      <p:sp>
        <p:nvSpPr>
          <p:cNvPr id="6" name="TextBox 5"/>
          <p:cNvSpPr txBox="1"/>
          <p:nvPr/>
        </p:nvSpPr>
        <p:spPr>
          <a:xfrm>
            <a:off x="4858418" y="3187303"/>
            <a:ext cx="1385366" cy="415498"/>
          </a:xfrm>
          <a:prstGeom prst="rect">
            <a:avLst/>
          </a:prstGeom>
          <a:noFill/>
        </p:spPr>
        <p:txBody>
          <a:bodyPr wrap="square" rtlCol="0">
            <a:spAutoFit/>
          </a:bodyPr>
          <a:lstStyle/>
          <a:p>
            <a:r>
              <a:rPr lang="en-US" sz="1050" dirty="0" smtClean="0"/>
              <a:t>(Exercise, shopping, sports, hobbies, etc.)</a:t>
            </a:r>
            <a:endParaRPr lang="en-US" sz="1050" dirty="0"/>
          </a:p>
        </p:txBody>
      </p:sp>
      <p:sp>
        <p:nvSpPr>
          <p:cNvPr id="7" name="TextBox 6"/>
          <p:cNvSpPr txBox="1"/>
          <p:nvPr/>
        </p:nvSpPr>
        <p:spPr>
          <a:xfrm rot="1553398">
            <a:off x="4674133" y="4082006"/>
            <a:ext cx="1532083" cy="369332"/>
          </a:xfrm>
          <a:prstGeom prst="rect">
            <a:avLst/>
          </a:prstGeom>
          <a:noFill/>
        </p:spPr>
        <p:txBody>
          <a:bodyPr wrap="square" rtlCol="0">
            <a:spAutoFit/>
          </a:bodyPr>
          <a:lstStyle/>
          <a:p>
            <a:r>
              <a:rPr lang="en-US" dirty="0" smtClean="0">
                <a:solidFill>
                  <a:schemeClr val="bg1"/>
                </a:solidFill>
                <a:latin typeface="Brandon Grotesque Bold" panose="020B0803020203060202" pitchFamily="34" charset="0"/>
              </a:rPr>
              <a:t>TELEVISION</a:t>
            </a:r>
            <a:endParaRPr lang="en-US" dirty="0">
              <a:solidFill>
                <a:schemeClr val="bg1"/>
              </a:solidFill>
              <a:latin typeface="Brandon Grotesque Bold" panose="020B0803020203060202" pitchFamily="34" charset="0"/>
            </a:endParaRPr>
          </a:p>
        </p:txBody>
      </p:sp>
      <p:sp>
        <p:nvSpPr>
          <p:cNvPr id="8" name="TextBox 7"/>
          <p:cNvSpPr txBox="1"/>
          <p:nvPr/>
        </p:nvSpPr>
        <p:spPr>
          <a:xfrm>
            <a:off x="3842897" y="4443512"/>
            <a:ext cx="1037459" cy="646331"/>
          </a:xfrm>
          <a:prstGeom prst="rect">
            <a:avLst/>
          </a:prstGeom>
          <a:noFill/>
        </p:spPr>
        <p:txBody>
          <a:bodyPr wrap="square" rtlCol="0">
            <a:spAutoFit/>
          </a:bodyPr>
          <a:lstStyle/>
          <a:p>
            <a:pPr algn="ctr"/>
            <a:r>
              <a:rPr lang="en-US" dirty="0" smtClean="0">
                <a:solidFill>
                  <a:schemeClr val="bg1"/>
                </a:solidFill>
                <a:latin typeface="Brandon Grotesque Bold" panose="020B0803020203060202" pitchFamily="34" charset="0"/>
              </a:rPr>
              <a:t>VIDEO</a:t>
            </a:r>
          </a:p>
          <a:p>
            <a:pPr algn="ctr"/>
            <a:r>
              <a:rPr lang="en-US" dirty="0" smtClean="0">
                <a:solidFill>
                  <a:schemeClr val="bg1"/>
                </a:solidFill>
                <a:latin typeface="Brandon Grotesque Bold" panose="020B0803020203060202" pitchFamily="34" charset="0"/>
              </a:rPr>
              <a:t>GAMES</a:t>
            </a:r>
            <a:endParaRPr lang="en-US" dirty="0">
              <a:solidFill>
                <a:schemeClr val="bg1"/>
              </a:solidFill>
              <a:latin typeface="Brandon Grotesque Bold" panose="020B0803020203060202" pitchFamily="34" charset="0"/>
            </a:endParaRPr>
          </a:p>
        </p:txBody>
      </p:sp>
      <p:sp>
        <p:nvSpPr>
          <p:cNvPr id="9" name="TextBox 8"/>
          <p:cNvSpPr txBox="1"/>
          <p:nvPr/>
        </p:nvSpPr>
        <p:spPr>
          <a:xfrm rot="20181669">
            <a:off x="2795257" y="3956081"/>
            <a:ext cx="1586863" cy="584775"/>
          </a:xfrm>
          <a:prstGeom prst="rect">
            <a:avLst/>
          </a:prstGeom>
          <a:noFill/>
        </p:spPr>
        <p:txBody>
          <a:bodyPr wrap="square" rtlCol="0">
            <a:spAutoFit/>
          </a:bodyPr>
          <a:lstStyle/>
          <a:p>
            <a:pPr algn="ctr"/>
            <a:r>
              <a:rPr lang="en-US" sz="1600" dirty="0" smtClean="0">
                <a:solidFill>
                  <a:schemeClr val="bg1"/>
                </a:solidFill>
                <a:latin typeface="Brandon Grotesque Bold" panose="020B0803020203060202" pitchFamily="34" charset="0"/>
              </a:rPr>
              <a:t>SOCIAL</a:t>
            </a:r>
          </a:p>
          <a:p>
            <a:pPr algn="ctr"/>
            <a:r>
              <a:rPr lang="en-US" sz="1600" dirty="0" smtClean="0">
                <a:solidFill>
                  <a:schemeClr val="bg1"/>
                </a:solidFill>
                <a:latin typeface="Brandon Grotesque Bold" panose="020B0803020203060202" pitchFamily="34" charset="0"/>
              </a:rPr>
              <a:t>NETWORKING</a:t>
            </a:r>
            <a:endParaRPr lang="en-US" sz="1600" dirty="0">
              <a:solidFill>
                <a:schemeClr val="bg1"/>
              </a:solidFill>
              <a:latin typeface="Brandon Grotesque Bold" panose="020B0803020203060202" pitchFamily="34" charset="0"/>
            </a:endParaRPr>
          </a:p>
        </p:txBody>
      </p:sp>
      <p:sp>
        <p:nvSpPr>
          <p:cNvPr id="10" name="TextBox 9"/>
          <p:cNvSpPr txBox="1"/>
          <p:nvPr/>
        </p:nvSpPr>
        <p:spPr>
          <a:xfrm>
            <a:off x="3251170" y="3488653"/>
            <a:ext cx="963426" cy="369332"/>
          </a:xfrm>
          <a:prstGeom prst="rect">
            <a:avLst/>
          </a:prstGeom>
          <a:noFill/>
        </p:spPr>
        <p:txBody>
          <a:bodyPr wrap="square" rtlCol="0">
            <a:spAutoFit/>
          </a:bodyPr>
          <a:lstStyle/>
          <a:p>
            <a:pPr algn="ctr"/>
            <a:r>
              <a:rPr lang="en-US" dirty="0" smtClean="0">
                <a:solidFill>
                  <a:schemeClr val="bg1"/>
                </a:solidFill>
                <a:latin typeface="Brandon Grotesque Bold" panose="020B0803020203060202" pitchFamily="34" charset="0"/>
              </a:rPr>
              <a:t>MUSIC</a:t>
            </a:r>
            <a:endParaRPr lang="en-US" dirty="0">
              <a:solidFill>
                <a:schemeClr val="bg1"/>
              </a:solidFill>
              <a:latin typeface="Brandon Grotesque Bold" panose="020B0803020203060202" pitchFamily="34" charset="0"/>
            </a:endParaRPr>
          </a:p>
        </p:txBody>
      </p:sp>
      <p:sp>
        <p:nvSpPr>
          <p:cNvPr id="11" name="TextBox 10"/>
          <p:cNvSpPr txBox="1"/>
          <p:nvPr/>
        </p:nvSpPr>
        <p:spPr>
          <a:xfrm rot="2034108">
            <a:off x="3386516" y="2790634"/>
            <a:ext cx="873152" cy="523220"/>
          </a:xfrm>
          <a:prstGeom prst="rect">
            <a:avLst/>
          </a:prstGeom>
          <a:noFill/>
        </p:spPr>
        <p:txBody>
          <a:bodyPr wrap="square" rtlCol="0">
            <a:spAutoFit/>
          </a:bodyPr>
          <a:lstStyle/>
          <a:p>
            <a:pPr algn="ctr"/>
            <a:r>
              <a:rPr lang="en-US" sz="1400" dirty="0" smtClean="0">
                <a:solidFill>
                  <a:schemeClr val="bg1"/>
                </a:solidFill>
                <a:latin typeface="Brandon Grotesque Bold" panose="020B0803020203060202" pitchFamily="34" charset="0"/>
              </a:rPr>
              <a:t>OTHER</a:t>
            </a:r>
          </a:p>
          <a:p>
            <a:pPr algn="ctr"/>
            <a:r>
              <a:rPr lang="en-US" sz="1400" dirty="0" smtClean="0">
                <a:solidFill>
                  <a:schemeClr val="bg1"/>
                </a:solidFill>
                <a:latin typeface="Brandon Grotesque Bold" panose="020B0803020203060202" pitchFamily="34" charset="0"/>
              </a:rPr>
              <a:t>ONLINE</a:t>
            </a:r>
            <a:endParaRPr lang="en-US" sz="1400" dirty="0">
              <a:solidFill>
                <a:schemeClr val="bg1"/>
              </a:solidFill>
              <a:latin typeface="Brandon Grotesque Bold" panose="020B0803020203060202" pitchFamily="34" charset="0"/>
            </a:endParaRPr>
          </a:p>
        </p:txBody>
      </p:sp>
      <p:sp>
        <p:nvSpPr>
          <p:cNvPr id="12" name="TextBox 11"/>
          <p:cNvSpPr txBox="1"/>
          <p:nvPr/>
        </p:nvSpPr>
        <p:spPr>
          <a:xfrm rot="4121886">
            <a:off x="3688940" y="2604121"/>
            <a:ext cx="1070606" cy="307777"/>
          </a:xfrm>
          <a:prstGeom prst="rect">
            <a:avLst/>
          </a:prstGeom>
          <a:noFill/>
        </p:spPr>
        <p:txBody>
          <a:bodyPr wrap="square" rtlCol="0">
            <a:spAutoFit/>
          </a:bodyPr>
          <a:lstStyle/>
          <a:p>
            <a:pPr algn="ctr"/>
            <a:r>
              <a:rPr lang="en-US" sz="1400" dirty="0" smtClean="0">
                <a:solidFill>
                  <a:schemeClr val="bg1"/>
                </a:solidFill>
                <a:latin typeface="Brandon Grotesque Bold" panose="020B0803020203060202" pitchFamily="34" charset="0"/>
              </a:rPr>
              <a:t>READING</a:t>
            </a:r>
            <a:endParaRPr lang="en-US" sz="1400" dirty="0">
              <a:solidFill>
                <a:schemeClr val="bg1"/>
              </a:solidFill>
              <a:latin typeface="Brandon Grotesque Bold" panose="020B0803020203060202" pitchFamily="34" charset="0"/>
            </a:endParaRPr>
          </a:p>
        </p:txBody>
      </p:sp>
      <p:sp>
        <p:nvSpPr>
          <p:cNvPr id="13" name="TextBox 12"/>
          <p:cNvSpPr txBox="1"/>
          <p:nvPr/>
        </p:nvSpPr>
        <p:spPr>
          <a:xfrm>
            <a:off x="4579613" y="2064873"/>
            <a:ext cx="801451" cy="261610"/>
          </a:xfrm>
          <a:prstGeom prst="rect">
            <a:avLst/>
          </a:prstGeom>
          <a:noFill/>
        </p:spPr>
        <p:txBody>
          <a:bodyPr wrap="square" rtlCol="0">
            <a:spAutoFit/>
          </a:bodyPr>
          <a:lstStyle/>
          <a:p>
            <a:r>
              <a:rPr lang="en-US" sz="1100" dirty="0" smtClean="0">
                <a:latin typeface="Brandon Grotesque Light" panose="020B0303020203060202" pitchFamily="34" charset="0"/>
              </a:rPr>
              <a:t>MOVIES</a:t>
            </a:r>
            <a:endParaRPr lang="en-US" sz="1100" dirty="0">
              <a:latin typeface="Brandon Grotesque Light" panose="020B0303020203060202" pitchFamily="34" charset="0"/>
            </a:endParaRPr>
          </a:p>
        </p:txBody>
      </p:sp>
      <p:sp>
        <p:nvSpPr>
          <p:cNvPr id="14" name="TextBox 13"/>
          <p:cNvSpPr txBox="1"/>
          <p:nvPr/>
        </p:nvSpPr>
        <p:spPr>
          <a:xfrm>
            <a:off x="4614616" y="2343641"/>
            <a:ext cx="1106114" cy="400110"/>
          </a:xfrm>
          <a:prstGeom prst="rect">
            <a:avLst/>
          </a:prstGeom>
          <a:noFill/>
        </p:spPr>
        <p:txBody>
          <a:bodyPr wrap="square" rtlCol="0">
            <a:spAutoFit/>
          </a:bodyPr>
          <a:lstStyle/>
          <a:p>
            <a:r>
              <a:rPr lang="en-US" sz="1000" dirty="0" smtClean="0">
                <a:solidFill>
                  <a:srgbClr val="80076B"/>
                </a:solidFill>
                <a:latin typeface="Brandon Grotesque Light" panose="020B0303020203060202" pitchFamily="34" charset="0"/>
              </a:rPr>
              <a:t>MAGAZINES &amp;</a:t>
            </a:r>
          </a:p>
          <a:p>
            <a:r>
              <a:rPr lang="en-US" sz="1000" dirty="0" smtClean="0">
                <a:solidFill>
                  <a:srgbClr val="80076B"/>
                </a:solidFill>
                <a:latin typeface="Brandon Grotesque Light" panose="020B0303020203060202" pitchFamily="34" charset="0"/>
              </a:rPr>
              <a:t>NEWSPAPERS</a:t>
            </a:r>
            <a:endParaRPr lang="en-US" sz="1000" dirty="0">
              <a:solidFill>
                <a:srgbClr val="80076B"/>
              </a:solidFill>
              <a:latin typeface="Brandon Grotesque Light" panose="020B0303020203060202" pitchFamily="34" charset="0"/>
            </a:endParaRPr>
          </a:p>
        </p:txBody>
      </p:sp>
      <p:sp>
        <p:nvSpPr>
          <p:cNvPr id="21" name="Round Same Side Corner Rectangle 20"/>
          <p:cNvSpPr/>
          <p:nvPr/>
        </p:nvSpPr>
        <p:spPr>
          <a:xfrm>
            <a:off x="3482831" y="1272911"/>
            <a:ext cx="2195169" cy="384560"/>
          </a:xfrm>
          <a:prstGeom prst="round2SameRect">
            <a:avLst>
              <a:gd name="adj1" fmla="val 43334"/>
              <a:gd name="adj2" fmla="val 0"/>
            </a:avLst>
          </a:prstGeom>
          <a:solidFill>
            <a:srgbClr val="993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 Same Side Corner Rectangle 22"/>
          <p:cNvSpPr/>
          <p:nvPr/>
        </p:nvSpPr>
        <p:spPr>
          <a:xfrm rot="10800000">
            <a:off x="3482831" y="5845188"/>
            <a:ext cx="2195169" cy="384560"/>
          </a:xfrm>
          <a:prstGeom prst="round2SameRect">
            <a:avLst>
              <a:gd name="adj1" fmla="val 43334"/>
              <a:gd name="adj2" fmla="val 0"/>
            </a:avLst>
          </a:prstGeom>
          <a:solidFill>
            <a:srgbClr val="993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8"/>
          <p:cNvSpPr txBox="1">
            <a:spLocks/>
          </p:cNvSpPr>
          <p:nvPr/>
        </p:nvSpPr>
        <p:spPr>
          <a:xfrm>
            <a:off x="735459" y="233984"/>
            <a:ext cx="7688307" cy="889717"/>
          </a:xfrm>
          <a:prstGeom prst="rect">
            <a:avLst/>
          </a:prstGeom>
        </p:spPr>
        <p:txBody>
          <a:bodyPr vert="horz" wrap="square" lIns="91440" tIns="0" rIns="91440" bIns="0" rtlCol="0" anchor="b" anchorCtr="0">
            <a:noAutofit/>
          </a:bodyPr>
          <a:lstStyle>
            <a:lvl1pPr algn="l" defTabSz="457200" rtl="0" eaLnBrk="1" latinLnBrk="0" hangingPunct="1">
              <a:spcBef>
                <a:spcPct val="0"/>
              </a:spcBef>
              <a:buNone/>
              <a:defRPr sz="3000" kern="1200" cap="all" baseline="0">
                <a:solidFill>
                  <a:srgbClr val="009DD9"/>
                </a:solidFill>
                <a:latin typeface="+mj-lt"/>
                <a:ea typeface="+mj-ea"/>
                <a:cs typeface="+mj-cs"/>
              </a:defRPr>
            </a:lvl1pPr>
          </a:lstStyle>
          <a:p>
            <a:pPr algn="ctr"/>
            <a:r>
              <a:rPr lang="en-US" sz="2400" b="1" dirty="0" smtClean="0">
                <a:solidFill>
                  <a:srgbClr val="993499"/>
                </a:solidFill>
                <a:latin typeface="Brandon Grotesque Bold" panose="020B0803020203060202" pitchFamily="34" charset="0"/>
              </a:rPr>
              <a:t>Average LEISURE </a:t>
            </a:r>
            <a:r>
              <a:rPr lang="en-US" sz="2400" b="1" dirty="0" smtClean="0">
                <a:solidFill>
                  <a:srgbClr val="993499"/>
                </a:solidFill>
                <a:latin typeface="Brandon Grotesque Bold" panose="020B0803020203060202" pitchFamily="34" charset="0"/>
              </a:rPr>
              <a:t>TIME </a:t>
            </a:r>
            <a:endParaRPr lang="en-US" sz="2400" b="1" dirty="0" smtClean="0">
              <a:solidFill>
                <a:srgbClr val="993499"/>
              </a:solidFill>
              <a:latin typeface="Brandon Grotesque Bold" panose="020B0803020203060202" pitchFamily="34" charset="0"/>
            </a:endParaRPr>
          </a:p>
          <a:p>
            <a:pPr algn="ctr"/>
            <a:r>
              <a:rPr lang="en-US" sz="2400" b="1" dirty="0" smtClean="0">
                <a:solidFill>
                  <a:srgbClr val="993499"/>
                </a:solidFill>
                <a:latin typeface="Brandon Grotesque Bold" panose="020B0803020203060202" pitchFamily="34" charset="0"/>
              </a:rPr>
              <a:t>Teen </a:t>
            </a:r>
            <a:r>
              <a:rPr lang="en-US" sz="2400" b="1" dirty="0" smtClean="0">
                <a:solidFill>
                  <a:srgbClr val="993499"/>
                </a:solidFill>
                <a:latin typeface="Brandon Grotesque Light" panose="020B0303020203060202" pitchFamily="34" charset="0"/>
              </a:rPr>
              <a:t>(</a:t>
            </a:r>
            <a:r>
              <a:rPr lang="en-US" sz="2400" b="1" dirty="0" smtClean="0">
                <a:solidFill>
                  <a:srgbClr val="993499"/>
                </a:solidFill>
                <a:latin typeface="Brandon Grotesque Light" panose="020B0303020203060202" pitchFamily="34" charset="0"/>
              </a:rPr>
              <a:t>2014)</a:t>
            </a:r>
            <a:endParaRPr lang="en-US" sz="2400" b="1" dirty="0">
              <a:solidFill>
                <a:srgbClr val="993499"/>
              </a:solidFill>
              <a:latin typeface="Brandon Grotesque Light" panose="020B0303020203060202" pitchFamily="34" charset="0"/>
            </a:endParaRPr>
          </a:p>
        </p:txBody>
      </p:sp>
      <p:sp>
        <p:nvSpPr>
          <p:cNvPr id="2" name="Rectangle 1"/>
          <p:cNvSpPr/>
          <p:nvPr/>
        </p:nvSpPr>
        <p:spPr>
          <a:xfrm>
            <a:off x="870110" y="6275831"/>
            <a:ext cx="3344486" cy="461665"/>
          </a:xfrm>
          <a:prstGeom prst="rect">
            <a:avLst/>
          </a:prstGeom>
        </p:spPr>
        <p:txBody>
          <a:bodyPr wrap="square">
            <a:spAutoFit/>
          </a:bodyPr>
          <a:lstStyle/>
          <a:p>
            <a:r>
              <a:rPr lang="en-US" sz="800" dirty="0" smtClean="0">
                <a:solidFill>
                  <a:srgbClr val="5F5F5F"/>
                </a:solidFill>
              </a:rPr>
              <a:t>Music 360 </a:t>
            </a:r>
            <a:r>
              <a:rPr lang="en-US" sz="800" dirty="0">
                <a:solidFill>
                  <a:srgbClr val="5F5F5F"/>
                </a:solidFill>
              </a:rPr>
              <a:t>2014: [ csocsmt0 </a:t>
            </a:r>
            <a:r>
              <a:rPr lang="en-US" sz="800" dirty="0" smtClean="0">
                <a:solidFill>
                  <a:srgbClr val="5F5F5F"/>
                </a:solidFill>
              </a:rPr>
              <a:t>] – </a:t>
            </a:r>
            <a:r>
              <a:rPr lang="en-US" sz="800" dirty="0"/>
              <a:t>In a typical week, about how many hours of your leisure time do you personally spend on each of the following, when it is your primary activity</a:t>
            </a:r>
            <a:r>
              <a:rPr lang="en-US" sz="800" dirty="0" smtClean="0"/>
              <a:t>? </a:t>
            </a:r>
            <a:r>
              <a:rPr lang="en-US" sz="800" dirty="0" smtClean="0">
                <a:solidFill>
                  <a:srgbClr val="5F5F5F"/>
                </a:solidFill>
              </a:rPr>
              <a:t>– </a:t>
            </a:r>
            <a:r>
              <a:rPr lang="en-US" sz="800" dirty="0">
                <a:solidFill>
                  <a:srgbClr val="5F5F5F"/>
                </a:solidFill>
              </a:rPr>
              <a:t>(Teens: 1027)</a:t>
            </a:r>
          </a:p>
        </p:txBody>
      </p:sp>
      <p:sp>
        <p:nvSpPr>
          <p:cNvPr id="19" name="Down Arrow 18"/>
          <p:cNvSpPr/>
          <p:nvPr/>
        </p:nvSpPr>
        <p:spPr>
          <a:xfrm rot="17856125">
            <a:off x="2824916" y="1218777"/>
            <a:ext cx="752569" cy="1058284"/>
          </a:xfrm>
          <a:prstGeom prst="downArrow">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3098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5"/>
          <p:cNvSpPr/>
          <p:nvPr/>
        </p:nvSpPr>
        <p:spPr>
          <a:xfrm>
            <a:off x="1371600" y="175060"/>
            <a:ext cx="7755656" cy="646331"/>
          </a:xfrm>
          <a:prstGeom prst="rect">
            <a:avLst/>
          </a:prstGeom>
          <a:ln>
            <a:noFill/>
          </a:ln>
        </p:spPr>
        <p:txBody>
          <a:bodyPr wrap="none">
            <a:spAutoFit/>
          </a:bodyPr>
          <a:lstStyle/>
          <a:p>
            <a:pPr algn="ctr"/>
            <a:r>
              <a:rPr lang="en-US" sz="3600" b="1" spc="230" dirty="0" smtClean="0">
                <a:ln w="3175" cmpd="sng">
                  <a:noFill/>
                </a:ln>
                <a:solidFill>
                  <a:schemeClr val="accent1">
                    <a:lumMod val="60000"/>
                    <a:lumOff val="40000"/>
                  </a:schemeClr>
                </a:solidFill>
                <a:effectLst>
                  <a:outerShdw blurRad="50800" dist="38100" dir="2700000" algn="tl" rotWithShape="0">
                    <a:schemeClr val="bg1">
                      <a:alpha val="40000"/>
                    </a:schemeClr>
                  </a:outerShdw>
                </a:effectLst>
                <a:latin typeface="Brandon Grotesque Bold"/>
                <a:cs typeface="Brandon Grotesque Bold"/>
              </a:rPr>
              <a:t>WHAT ARE OUR ASSUMPTIONS?</a:t>
            </a:r>
            <a:endParaRPr lang="en-US" sz="3600" b="1" spc="230" dirty="0">
              <a:ln w="3175" cmpd="sng">
                <a:noFill/>
              </a:ln>
              <a:solidFill>
                <a:schemeClr val="accent1">
                  <a:lumMod val="60000"/>
                  <a:lumOff val="40000"/>
                </a:schemeClr>
              </a:solidFill>
              <a:effectLst>
                <a:outerShdw blurRad="50800" dist="38100" dir="2700000" algn="tl" rotWithShape="0">
                  <a:schemeClr val="bg1">
                    <a:alpha val="40000"/>
                  </a:schemeClr>
                </a:outerShdw>
              </a:effectLst>
              <a:latin typeface="Brandon Grotesque Bold"/>
              <a:cs typeface="Brandon Grotesque Bold"/>
            </a:endParaRPr>
          </a:p>
        </p:txBody>
      </p:sp>
    </p:spTree>
    <p:extLst>
      <p:ext uri="{BB962C8B-B14F-4D97-AF65-F5344CB8AC3E}">
        <p14:creationId xmlns:p14="http://schemas.microsoft.com/office/powerpoint/2010/main" val="7582733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100000">
              <a:schemeClr val="bg1">
                <a:lumMod val="40000"/>
                <a:lumOff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1" name="Oval 20"/>
          <p:cNvSpPr>
            <a:spLocks noChangeAspect="1"/>
          </p:cNvSpPr>
          <p:nvPr/>
        </p:nvSpPr>
        <p:spPr bwMode="auto">
          <a:xfrm>
            <a:off x="3710843" y="3950703"/>
            <a:ext cx="2331720" cy="2331720"/>
          </a:xfrm>
          <a:prstGeom prst="ellipse">
            <a:avLst/>
          </a:prstGeom>
          <a:solidFill>
            <a:srgbClr val="009DD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FFFFFF"/>
              </a:solidFill>
              <a:latin typeface="Calibri" pitchFamily="34" charset="0"/>
            </a:endParaRPr>
          </a:p>
        </p:txBody>
      </p:sp>
      <p:pic>
        <p:nvPicPr>
          <p:cNvPr id="22" name="Picture 21"/>
          <p:cNvPicPr>
            <a:picLocks noChangeAspect="1"/>
          </p:cNvPicPr>
          <p:nvPr/>
        </p:nvPicPr>
        <p:blipFill>
          <a:blip r:embed="rId2"/>
          <a:stretch>
            <a:fillRect/>
          </a:stretch>
        </p:blipFill>
        <p:spPr>
          <a:xfrm>
            <a:off x="4530823" y="4746561"/>
            <a:ext cx="762000" cy="533400"/>
          </a:xfrm>
          <a:prstGeom prst="rect">
            <a:avLst/>
          </a:prstGeom>
        </p:spPr>
      </p:pic>
      <p:sp>
        <p:nvSpPr>
          <p:cNvPr id="3" name="Oval 2"/>
          <p:cNvSpPr/>
          <p:nvPr/>
        </p:nvSpPr>
        <p:spPr bwMode="auto">
          <a:xfrm>
            <a:off x="6738728" y="2017707"/>
            <a:ext cx="1828800" cy="182880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FFFFFF"/>
              </a:solidFill>
              <a:latin typeface="Calibri" pitchFamily="34" charset="0"/>
            </a:endParaRPr>
          </a:p>
        </p:txBody>
      </p:sp>
      <p:pic>
        <p:nvPicPr>
          <p:cNvPr id="4" name="Picture 176" descr="Magazine.e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01365" y="2540568"/>
            <a:ext cx="664434" cy="45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0" descr="Tablet.em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11745" y="2465571"/>
            <a:ext cx="487087" cy="6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a:spLocks noChangeAspect="1"/>
          </p:cNvSpPr>
          <p:nvPr/>
        </p:nvSpPr>
        <p:spPr bwMode="auto">
          <a:xfrm>
            <a:off x="3733353" y="1446207"/>
            <a:ext cx="2331720" cy="2331720"/>
          </a:xfrm>
          <a:prstGeom prst="ellipse">
            <a:avLst/>
          </a:prstGeom>
          <a:solidFill>
            <a:srgbClr val="009DD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FFFFFF"/>
              </a:solidFill>
              <a:latin typeface="Calibri" pitchFamily="34" charset="0"/>
            </a:endParaRPr>
          </a:p>
        </p:txBody>
      </p:sp>
      <p:pic>
        <p:nvPicPr>
          <p:cNvPr id="14" name="Picture 13"/>
          <p:cNvPicPr>
            <a:picLocks noChangeAspect="1"/>
          </p:cNvPicPr>
          <p:nvPr/>
        </p:nvPicPr>
        <p:blipFill>
          <a:blip r:embed="rId2"/>
          <a:stretch>
            <a:fillRect/>
          </a:stretch>
        </p:blipFill>
        <p:spPr>
          <a:xfrm>
            <a:off x="4530823" y="2294913"/>
            <a:ext cx="762000" cy="533400"/>
          </a:xfrm>
          <a:prstGeom prst="rect">
            <a:avLst/>
          </a:prstGeom>
        </p:spPr>
      </p:pic>
      <p:sp>
        <p:nvSpPr>
          <p:cNvPr id="32" name="Rectangle 31"/>
          <p:cNvSpPr/>
          <p:nvPr/>
        </p:nvSpPr>
        <p:spPr>
          <a:xfrm>
            <a:off x="4645" y="-16402"/>
            <a:ext cx="457200" cy="687440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2776192" y="3707600"/>
            <a:ext cx="6032420" cy="268380"/>
          </a:xfrm>
          <a:prstGeom prst="rect">
            <a:avLst/>
          </a:prstGeom>
          <a:noFill/>
        </p:spPr>
        <p:txBody>
          <a:bodyPr vert="vert" wrap="square" rtlCol="0">
            <a:spAutoFit/>
          </a:bodyPr>
          <a:lstStyle/>
          <a:p>
            <a:pPr algn="ctr"/>
            <a:r>
              <a:rPr lang="en-US" sz="1900" b="1" dirty="0" smtClean="0"/>
              <a:t>WEEKLY</a:t>
            </a:r>
          </a:p>
          <a:p>
            <a:pPr algn="ctr"/>
            <a:r>
              <a:rPr lang="en-US" sz="1900" b="1" dirty="0" smtClean="0"/>
              <a:t> P  ARTICIPATION</a:t>
            </a:r>
            <a:endParaRPr lang="en-US" sz="1900" b="1" dirty="0"/>
          </a:p>
        </p:txBody>
      </p:sp>
      <p:sp>
        <p:nvSpPr>
          <p:cNvPr id="24" name="TextBox 23"/>
          <p:cNvSpPr txBox="1"/>
          <p:nvPr/>
        </p:nvSpPr>
        <p:spPr>
          <a:xfrm>
            <a:off x="2266292" y="2288009"/>
            <a:ext cx="1342103" cy="830997"/>
          </a:xfrm>
          <a:prstGeom prst="rect">
            <a:avLst/>
          </a:prstGeom>
          <a:noFill/>
        </p:spPr>
        <p:txBody>
          <a:bodyPr wrap="square" rtlCol="0">
            <a:spAutoFit/>
          </a:bodyPr>
          <a:lstStyle/>
          <a:p>
            <a:pPr algn="ctr"/>
            <a:r>
              <a:rPr lang="en-US" sz="2400" b="1" dirty="0" smtClean="0">
                <a:solidFill>
                  <a:srgbClr val="FFFFFF"/>
                </a:solidFill>
              </a:rPr>
              <a:t>TEENS</a:t>
            </a:r>
          </a:p>
          <a:p>
            <a:pPr algn="ctr"/>
            <a:r>
              <a:rPr lang="en-US" sz="2400" b="1" dirty="0" smtClean="0">
                <a:solidFill>
                  <a:srgbClr val="FFFFFF"/>
                </a:solidFill>
              </a:rPr>
              <a:t>13-17</a:t>
            </a:r>
            <a:endParaRPr lang="en-US" sz="2400" b="1" dirty="0">
              <a:solidFill>
                <a:srgbClr val="FFFFFF"/>
              </a:solidFill>
            </a:endParaRPr>
          </a:p>
        </p:txBody>
      </p:sp>
      <p:sp>
        <p:nvSpPr>
          <p:cNvPr id="25" name="TextBox 24"/>
          <p:cNvSpPr txBox="1"/>
          <p:nvPr/>
        </p:nvSpPr>
        <p:spPr>
          <a:xfrm>
            <a:off x="2266292" y="4613529"/>
            <a:ext cx="1342103" cy="830997"/>
          </a:xfrm>
          <a:prstGeom prst="rect">
            <a:avLst/>
          </a:prstGeom>
          <a:noFill/>
        </p:spPr>
        <p:txBody>
          <a:bodyPr wrap="square" rtlCol="0">
            <a:spAutoFit/>
          </a:bodyPr>
          <a:lstStyle/>
          <a:p>
            <a:pPr algn="ctr"/>
            <a:r>
              <a:rPr lang="en-US" sz="2400" b="1" dirty="0" smtClean="0">
                <a:solidFill>
                  <a:srgbClr val="FFFFFF"/>
                </a:solidFill>
              </a:rPr>
              <a:t>KIDS</a:t>
            </a:r>
          </a:p>
          <a:p>
            <a:pPr algn="ctr"/>
            <a:r>
              <a:rPr lang="en-US" sz="2400" b="1" dirty="0" smtClean="0">
                <a:solidFill>
                  <a:srgbClr val="FFFFFF"/>
                </a:solidFill>
              </a:rPr>
              <a:t>6-12</a:t>
            </a:r>
            <a:endParaRPr lang="en-US" sz="2400" b="1" dirty="0">
              <a:solidFill>
                <a:srgbClr val="FFFFFF"/>
              </a:solidFill>
            </a:endParaRPr>
          </a:p>
        </p:txBody>
      </p:sp>
      <p:sp>
        <p:nvSpPr>
          <p:cNvPr id="26" name="TextBox 25"/>
          <p:cNvSpPr txBox="1"/>
          <p:nvPr/>
        </p:nvSpPr>
        <p:spPr>
          <a:xfrm>
            <a:off x="4530823" y="3254065"/>
            <a:ext cx="811162" cy="430887"/>
          </a:xfrm>
          <a:prstGeom prst="rect">
            <a:avLst/>
          </a:prstGeom>
          <a:noFill/>
        </p:spPr>
        <p:txBody>
          <a:bodyPr wrap="square" rtlCol="0">
            <a:spAutoFit/>
          </a:bodyPr>
          <a:lstStyle/>
          <a:p>
            <a:pPr algn="ctr"/>
            <a:r>
              <a:rPr lang="en-US" sz="2200" b="1" dirty="0" smtClean="0">
                <a:solidFill>
                  <a:schemeClr val="bg1"/>
                </a:solidFill>
              </a:rPr>
              <a:t>92%</a:t>
            </a:r>
            <a:endParaRPr lang="en-US" sz="2200" b="1" dirty="0">
              <a:solidFill>
                <a:schemeClr val="bg1"/>
              </a:solidFill>
            </a:endParaRPr>
          </a:p>
        </p:txBody>
      </p:sp>
      <p:sp>
        <p:nvSpPr>
          <p:cNvPr id="27" name="TextBox 26"/>
          <p:cNvSpPr txBox="1"/>
          <p:nvPr/>
        </p:nvSpPr>
        <p:spPr>
          <a:xfrm>
            <a:off x="7244125" y="3279184"/>
            <a:ext cx="811162" cy="430887"/>
          </a:xfrm>
          <a:prstGeom prst="rect">
            <a:avLst/>
          </a:prstGeom>
          <a:noFill/>
        </p:spPr>
        <p:txBody>
          <a:bodyPr wrap="square" rtlCol="0">
            <a:spAutoFit/>
          </a:bodyPr>
          <a:lstStyle/>
          <a:p>
            <a:pPr algn="ctr"/>
            <a:r>
              <a:rPr lang="en-US" sz="2200" b="1" dirty="0" smtClean="0">
                <a:solidFill>
                  <a:schemeClr val="bg1"/>
                </a:solidFill>
              </a:rPr>
              <a:t>66%</a:t>
            </a:r>
            <a:endParaRPr lang="en-US" sz="2200" b="1" dirty="0">
              <a:solidFill>
                <a:schemeClr val="bg1"/>
              </a:solidFill>
            </a:endParaRPr>
          </a:p>
        </p:txBody>
      </p:sp>
      <p:sp>
        <p:nvSpPr>
          <p:cNvPr id="29" name="TextBox 28"/>
          <p:cNvSpPr txBox="1"/>
          <p:nvPr/>
        </p:nvSpPr>
        <p:spPr>
          <a:xfrm>
            <a:off x="4506242" y="5750298"/>
            <a:ext cx="811162" cy="430887"/>
          </a:xfrm>
          <a:prstGeom prst="rect">
            <a:avLst/>
          </a:prstGeom>
          <a:noFill/>
        </p:spPr>
        <p:txBody>
          <a:bodyPr wrap="square" rtlCol="0">
            <a:spAutoFit/>
          </a:bodyPr>
          <a:lstStyle/>
          <a:p>
            <a:pPr algn="ctr"/>
            <a:r>
              <a:rPr lang="en-US" sz="2200" b="1" dirty="0" smtClean="0">
                <a:solidFill>
                  <a:schemeClr val="bg1"/>
                </a:solidFill>
              </a:rPr>
              <a:t>92%</a:t>
            </a:r>
            <a:endParaRPr lang="en-US" sz="2200" b="1" dirty="0">
              <a:solidFill>
                <a:schemeClr val="bg1"/>
              </a:solidFill>
            </a:endParaRPr>
          </a:p>
        </p:txBody>
      </p:sp>
      <p:sp>
        <p:nvSpPr>
          <p:cNvPr id="33" name="Oval 32"/>
          <p:cNvSpPr/>
          <p:nvPr/>
        </p:nvSpPr>
        <p:spPr bwMode="auto">
          <a:xfrm>
            <a:off x="6755952" y="4341898"/>
            <a:ext cx="1828800" cy="182880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FFFFFF"/>
              </a:solidFill>
              <a:latin typeface="Calibri" pitchFamily="34" charset="0"/>
            </a:endParaRPr>
          </a:p>
        </p:txBody>
      </p:sp>
      <p:pic>
        <p:nvPicPr>
          <p:cNvPr id="34" name="Picture 176" descr="Magazine.e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8589" y="4864759"/>
            <a:ext cx="664434" cy="45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0" descr="Tablet.em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28969" y="4789763"/>
            <a:ext cx="487087" cy="6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7261349" y="5603375"/>
            <a:ext cx="811162" cy="430887"/>
          </a:xfrm>
          <a:prstGeom prst="rect">
            <a:avLst/>
          </a:prstGeom>
          <a:noFill/>
        </p:spPr>
        <p:txBody>
          <a:bodyPr wrap="square" rtlCol="0">
            <a:spAutoFit/>
          </a:bodyPr>
          <a:lstStyle/>
          <a:p>
            <a:pPr algn="ctr"/>
            <a:r>
              <a:rPr lang="en-US" sz="2200" b="1" dirty="0" smtClean="0">
                <a:solidFill>
                  <a:schemeClr val="bg1"/>
                </a:solidFill>
              </a:rPr>
              <a:t>69%</a:t>
            </a:r>
            <a:endParaRPr lang="en-US" sz="2200" b="1" dirty="0">
              <a:solidFill>
                <a:schemeClr val="bg1"/>
              </a:solidFill>
            </a:endParaRPr>
          </a:p>
        </p:txBody>
      </p:sp>
      <p:sp>
        <p:nvSpPr>
          <p:cNvPr id="20" name="TextBox 19"/>
          <p:cNvSpPr txBox="1"/>
          <p:nvPr/>
        </p:nvSpPr>
        <p:spPr>
          <a:xfrm>
            <a:off x="547957" y="502414"/>
            <a:ext cx="9278549" cy="646331"/>
          </a:xfrm>
          <a:prstGeom prst="rect">
            <a:avLst/>
          </a:prstGeom>
          <a:noFill/>
        </p:spPr>
        <p:txBody>
          <a:bodyPr wrap="square" rtlCol="0">
            <a:spAutoFit/>
          </a:bodyPr>
          <a:lstStyle/>
          <a:p>
            <a:r>
              <a:rPr lang="en-US" sz="3600" dirty="0" smtClean="0">
                <a:solidFill>
                  <a:srgbClr val="FFFFFF"/>
                </a:solidFill>
                <a:latin typeface="Brandon Grotesque Bold"/>
                <a:cs typeface="Brandon Grotesque Bold"/>
              </a:rPr>
              <a:t>KID/TEEN GAMING IS NEAR-</a:t>
            </a:r>
            <a:r>
              <a:rPr lang="en-US" sz="3600" dirty="0" smtClean="0">
                <a:solidFill>
                  <a:srgbClr val="FFFFFF"/>
                </a:solidFill>
                <a:latin typeface="Brandon Grotesque Bold"/>
                <a:cs typeface="Brandon Grotesque Bold"/>
              </a:rPr>
              <a:t>UNIVERSAL</a:t>
            </a:r>
            <a:endParaRPr lang="en-US" sz="3600" dirty="0">
              <a:solidFill>
                <a:srgbClr val="FFFFFF"/>
              </a:solidFill>
              <a:latin typeface="Brandon Grotesque Bold"/>
              <a:cs typeface="Brandon Grotesque Bold"/>
            </a:endParaRPr>
          </a:p>
        </p:txBody>
      </p:sp>
      <p:sp>
        <p:nvSpPr>
          <p:cNvPr id="16" name="TextBox 15"/>
          <p:cNvSpPr txBox="1"/>
          <p:nvPr/>
        </p:nvSpPr>
        <p:spPr>
          <a:xfrm>
            <a:off x="461845" y="6583392"/>
            <a:ext cx="3073042" cy="261610"/>
          </a:xfrm>
          <a:prstGeom prst="rect">
            <a:avLst/>
          </a:prstGeom>
          <a:noFill/>
        </p:spPr>
        <p:txBody>
          <a:bodyPr wrap="square" rtlCol="0">
            <a:spAutoFit/>
          </a:bodyPr>
          <a:lstStyle/>
          <a:p>
            <a:r>
              <a:rPr lang="en-US" sz="1100" dirty="0" smtClean="0"/>
              <a:t>Source: Nielsen Games 360, Fall 2014</a:t>
            </a:r>
            <a:endParaRPr lang="en-US" sz="1100" dirty="0"/>
          </a:p>
        </p:txBody>
      </p:sp>
    </p:spTree>
    <p:extLst>
      <p:ext uri="{BB962C8B-B14F-4D97-AF65-F5344CB8AC3E}">
        <p14:creationId xmlns:p14="http://schemas.microsoft.com/office/powerpoint/2010/main" val="4105346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33"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100000">
              <a:schemeClr val="bg1">
                <a:lumMod val="40000"/>
                <a:lumOff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p:cNvSpPr/>
          <p:nvPr/>
        </p:nvSpPr>
        <p:spPr>
          <a:xfrm>
            <a:off x="3309729" y="1734224"/>
            <a:ext cx="2932386" cy="1798347"/>
          </a:xfrm>
          <a:prstGeom prst="rect">
            <a:avLst/>
          </a:prstGeom>
          <a:solidFill>
            <a:schemeClr val="bg1">
              <a:lumMod val="8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176" descr="Magazine.emf"/>
          <p:cNvPicPr>
            <a:picLocks noChangeAspect="1"/>
          </p:cNvPicPr>
          <p:nvPr/>
        </p:nvPicPr>
        <p:blipFill>
          <a:blip r:embed="rId2"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4532458" y="1969054"/>
            <a:ext cx="664434" cy="45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0" descr="Tablet.emf"/>
          <p:cNvPicPr>
            <a:picLocks noChangeAspect="1"/>
          </p:cNvPicPr>
          <p:nvPr/>
        </p:nvPicPr>
        <p:blipFill>
          <a:blip r:embed="rId3" cstate="screen">
            <a:duotone>
              <a:prstClr val="black"/>
              <a:srgbClr val="732C75">
                <a:tint val="45000"/>
                <a:satMod val="400000"/>
              </a:srgbClr>
            </a:duotone>
            <a:extLst>
              <a:ext uri="{28A0092B-C50C-407E-A947-70E740481C1C}">
                <a14:useLocalDpi xmlns:a14="http://schemas.microsoft.com/office/drawing/2010/main"/>
              </a:ext>
            </a:extLst>
          </a:blip>
          <a:srcRect/>
          <a:stretch>
            <a:fillRect/>
          </a:stretch>
        </p:blipFill>
        <p:spPr bwMode="auto">
          <a:xfrm>
            <a:off x="5392167" y="1913503"/>
            <a:ext cx="487087" cy="6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3379902" y="2657431"/>
            <a:ext cx="2783385" cy="830997"/>
          </a:xfrm>
          <a:prstGeom prst="rect">
            <a:avLst/>
          </a:prstGeom>
          <a:noFill/>
        </p:spPr>
        <p:txBody>
          <a:bodyPr wrap="square" rtlCol="0">
            <a:spAutoFit/>
          </a:bodyPr>
          <a:lstStyle/>
          <a:p>
            <a:pPr algn="ctr"/>
            <a:r>
              <a:rPr lang="en-US" sz="2400" b="1" dirty="0" smtClean="0">
                <a:solidFill>
                  <a:srgbClr val="FFFFFF"/>
                </a:solidFill>
              </a:rPr>
              <a:t>93% of Teen Readers also Game</a:t>
            </a:r>
            <a:endParaRPr lang="en-US" sz="2400" b="1" dirty="0">
              <a:solidFill>
                <a:srgbClr val="FFFFFF"/>
              </a:solidFill>
            </a:endParaRPr>
          </a:p>
        </p:txBody>
      </p:sp>
      <p:sp>
        <p:nvSpPr>
          <p:cNvPr id="38" name="Rectangle 37"/>
          <p:cNvSpPr/>
          <p:nvPr/>
        </p:nvSpPr>
        <p:spPr>
          <a:xfrm>
            <a:off x="3230899" y="4225772"/>
            <a:ext cx="2932386" cy="1798347"/>
          </a:xfrm>
          <a:prstGeom prst="rect">
            <a:avLst/>
          </a:prstGeom>
          <a:solidFill>
            <a:schemeClr val="bg1">
              <a:lumMod val="8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3301072" y="5148979"/>
            <a:ext cx="2783385" cy="830997"/>
          </a:xfrm>
          <a:prstGeom prst="rect">
            <a:avLst/>
          </a:prstGeom>
          <a:noFill/>
        </p:spPr>
        <p:txBody>
          <a:bodyPr wrap="square" rtlCol="0">
            <a:spAutoFit/>
          </a:bodyPr>
          <a:lstStyle/>
          <a:p>
            <a:pPr algn="ctr"/>
            <a:r>
              <a:rPr lang="en-US" sz="2400" b="1" dirty="0" smtClean="0">
                <a:solidFill>
                  <a:srgbClr val="FFFFFF"/>
                </a:solidFill>
              </a:rPr>
              <a:t>94% of Kid</a:t>
            </a:r>
          </a:p>
          <a:p>
            <a:pPr algn="ctr"/>
            <a:r>
              <a:rPr lang="en-US" sz="2400" b="1" dirty="0" smtClean="0">
                <a:solidFill>
                  <a:srgbClr val="FFFFFF"/>
                </a:solidFill>
              </a:rPr>
              <a:t>Readers also Game</a:t>
            </a:r>
            <a:endParaRPr lang="en-US" sz="2400" b="1" dirty="0">
              <a:solidFill>
                <a:srgbClr val="FFFFFF"/>
              </a:solidFill>
            </a:endParaRPr>
          </a:p>
        </p:txBody>
      </p:sp>
      <p:pic>
        <p:nvPicPr>
          <p:cNvPr id="13" name="Picture 12"/>
          <p:cNvPicPr>
            <a:picLocks noChangeAspect="1"/>
          </p:cNvPicPr>
          <p:nvPr/>
        </p:nvPicPr>
        <p:blipFill>
          <a:blip r:embed="rId4">
            <a:duotone>
              <a:prstClr val="black"/>
              <a:srgbClr val="00B0F0">
                <a:tint val="45000"/>
                <a:satMod val="400000"/>
              </a:srgbClr>
            </a:duotone>
          </a:blip>
          <a:stretch>
            <a:fillRect/>
          </a:stretch>
        </p:blipFill>
        <p:spPr>
          <a:xfrm>
            <a:off x="3601143" y="1940065"/>
            <a:ext cx="762000" cy="533400"/>
          </a:xfrm>
          <a:prstGeom prst="rect">
            <a:avLst/>
          </a:prstGeom>
        </p:spPr>
      </p:pic>
      <p:pic>
        <p:nvPicPr>
          <p:cNvPr id="14" name="Picture 176" descr="Magazine.emf"/>
          <p:cNvPicPr>
            <a:picLocks noChangeAspect="1"/>
          </p:cNvPicPr>
          <p:nvPr/>
        </p:nvPicPr>
        <p:blipFill>
          <a:blip r:embed="rId2"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4479352" y="4509885"/>
            <a:ext cx="664434" cy="45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0" descr="Tablet.emf"/>
          <p:cNvPicPr>
            <a:picLocks noChangeAspect="1"/>
          </p:cNvPicPr>
          <p:nvPr/>
        </p:nvPicPr>
        <p:blipFill>
          <a:blip r:embed="rId3" cstate="screen">
            <a:duotone>
              <a:prstClr val="black"/>
              <a:srgbClr val="732C75">
                <a:tint val="45000"/>
                <a:satMod val="400000"/>
              </a:srgbClr>
            </a:duotone>
            <a:extLst>
              <a:ext uri="{28A0092B-C50C-407E-A947-70E740481C1C}">
                <a14:useLocalDpi xmlns:a14="http://schemas.microsoft.com/office/drawing/2010/main"/>
              </a:ext>
            </a:extLst>
          </a:blip>
          <a:srcRect/>
          <a:stretch>
            <a:fillRect/>
          </a:stretch>
        </p:blipFill>
        <p:spPr bwMode="auto">
          <a:xfrm>
            <a:off x="5339061" y="4454334"/>
            <a:ext cx="487087" cy="6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duotone>
              <a:prstClr val="black"/>
              <a:srgbClr val="00B0F0">
                <a:tint val="45000"/>
                <a:satMod val="400000"/>
              </a:srgbClr>
            </a:duotone>
          </a:blip>
          <a:stretch>
            <a:fillRect/>
          </a:stretch>
        </p:blipFill>
        <p:spPr>
          <a:xfrm>
            <a:off x="3548037" y="4480896"/>
            <a:ext cx="762000" cy="533400"/>
          </a:xfrm>
          <a:prstGeom prst="rect">
            <a:avLst/>
          </a:prstGeom>
        </p:spPr>
      </p:pic>
      <p:sp>
        <p:nvSpPr>
          <p:cNvPr id="22" name="Rectangle 21"/>
          <p:cNvSpPr/>
          <p:nvPr/>
        </p:nvSpPr>
        <p:spPr>
          <a:xfrm>
            <a:off x="4645" y="-16402"/>
            <a:ext cx="457200" cy="687440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rot="16200000">
            <a:off x="-2776192" y="3707600"/>
            <a:ext cx="6032420" cy="268380"/>
          </a:xfrm>
          <a:prstGeom prst="rect">
            <a:avLst/>
          </a:prstGeom>
          <a:noFill/>
        </p:spPr>
        <p:txBody>
          <a:bodyPr vert="vert" wrap="square" rtlCol="0">
            <a:spAutoFit/>
          </a:bodyPr>
          <a:lstStyle/>
          <a:p>
            <a:pPr algn="ctr"/>
            <a:r>
              <a:rPr lang="en-US" sz="1900" b="1" dirty="0" smtClean="0"/>
              <a:t>WEEKLY</a:t>
            </a:r>
          </a:p>
          <a:p>
            <a:pPr algn="ctr"/>
            <a:r>
              <a:rPr lang="en-US" sz="1900" b="1" dirty="0" smtClean="0"/>
              <a:t> P  ARTICIPATION</a:t>
            </a:r>
            <a:endParaRPr lang="en-US" sz="1900" b="1" dirty="0"/>
          </a:p>
        </p:txBody>
      </p:sp>
      <p:sp>
        <p:nvSpPr>
          <p:cNvPr id="25" name="TextBox 24"/>
          <p:cNvSpPr txBox="1"/>
          <p:nvPr/>
        </p:nvSpPr>
        <p:spPr>
          <a:xfrm>
            <a:off x="6796694" y="6600795"/>
            <a:ext cx="3073042" cy="261610"/>
          </a:xfrm>
          <a:prstGeom prst="rect">
            <a:avLst/>
          </a:prstGeom>
          <a:noFill/>
        </p:spPr>
        <p:txBody>
          <a:bodyPr wrap="square" rtlCol="0">
            <a:spAutoFit/>
          </a:bodyPr>
          <a:lstStyle/>
          <a:p>
            <a:r>
              <a:rPr lang="en-US" sz="1100" dirty="0" smtClean="0"/>
              <a:t>Source: Nielsen Games 360, Fall 2014</a:t>
            </a:r>
            <a:endParaRPr lang="en-US" sz="1100" dirty="0"/>
          </a:p>
        </p:txBody>
      </p:sp>
      <p:sp>
        <p:nvSpPr>
          <p:cNvPr id="29" name="TextBox 28"/>
          <p:cNvSpPr txBox="1"/>
          <p:nvPr/>
        </p:nvSpPr>
        <p:spPr>
          <a:xfrm>
            <a:off x="591013" y="552830"/>
            <a:ext cx="10020432" cy="615553"/>
          </a:xfrm>
          <a:prstGeom prst="rect">
            <a:avLst/>
          </a:prstGeom>
          <a:noFill/>
        </p:spPr>
        <p:txBody>
          <a:bodyPr wrap="square" rtlCol="0">
            <a:spAutoFit/>
          </a:bodyPr>
          <a:lstStyle/>
          <a:p>
            <a:r>
              <a:rPr lang="en-US" sz="3400" dirty="0" smtClean="0">
                <a:latin typeface="Brandon Grotesque Bold"/>
                <a:cs typeface="Brandon Grotesque Bold"/>
              </a:rPr>
              <a:t>AND </a:t>
            </a:r>
            <a:r>
              <a:rPr lang="en-US" sz="3400" dirty="0" smtClean="0">
                <a:latin typeface="Brandon Grotesque Bold"/>
                <a:cs typeface="Brandon Grotesque Bold"/>
              </a:rPr>
              <a:t>ALMOST ALL READERS ARE GAMERS</a:t>
            </a:r>
            <a:endParaRPr lang="en-US" sz="3400" dirty="0">
              <a:latin typeface="Brandon Grotesque Bold"/>
              <a:cs typeface="Brandon Grotesque Bold"/>
            </a:endParaRPr>
          </a:p>
        </p:txBody>
      </p:sp>
    </p:spTree>
    <p:extLst>
      <p:ext uri="{BB962C8B-B14F-4D97-AF65-F5344CB8AC3E}">
        <p14:creationId xmlns:p14="http://schemas.microsoft.com/office/powerpoint/2010/main" val="9505608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15250" y="2270125"/>
            <a:ext cx="1254125" cy="69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92594" y="4431662"/>
            <a:ext cx="3235346" cy="954107"/>
          </a:xfrm>
          <a:prstGeom prst="rect">
            <a:avLst/>
          </a:prstGeom>
        </p:spPr>
        <p:txBody>
          <a:bodyPr wrap="none">
            <a:spAutoFit/>
          </a:bodyPr>
          <a:lstStyle/>
          <a:p>
            <a:pPr algn="ctr"/>
            <a:r>
              <a:rPr lang="en-US" sz="2400" dirty="0" smtClean="0">
                <a:solidFill>
                  <a:srgbClr val="A53895"/>
                </a:solidFill>
                <a:latin typeface="Brandon Grotesque Medium" panose="020B0603020203060202" pitchFamily="34" charset="0"/>
              </a:rPr>
              <a:t>UNDERSTANDING </a:t>
            </a:r>
            <a:endParaRPr lang="en-US" sz="2400" dirty="0" smtClean="0">
              <a:solidFill>
                <a:srgbClr val="A53895"/>
              </a:solidFill>
              <a:latin typeface="Brandon Grotesque Medium" panose="020B0603020203060202" pitchFamily="34" charset="0"/>
            </a:endParaRPr>
          </a:p>
          <a:p>
            <a:pPr algn="ctr"/>
            <a:r>
              <a:rPr lang="en-US" sz="3200" dirty="0" smtClean="0">
                <a:solidFill>
                  <a:srgbClr val="A53895"/>
                </a:solidFill>
                <a:latin typeface="Brandon Grotesque Bold" panose="020B0803020203060202" pitchFamily="34" charset="0"/>
              </a:rPr>
              <a:t>MARKET BASICS</a:t>
            </a:r>
            <a:endParaRPr lang="en-US" sz="3200" dirty="0">
              <a:solidFill>
                <a:srgbClr val="A53895"/>
              </a:solidFill>
              <a:latin typeface="Brandon Grotesque Bold" panose="020B0803020203060202" pitchFamily="34"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730142" y="2968625"/>
            <a:ext cx="4476807" cy="3889375"/>
          </a:xfrm>
          <a:prstGeom prst="rect">
            <a:avLst/>
          </a:prstGeom>
        </p:spPr>
      </p:pic>
      <p:sp>
        <p:nvSpPr>
          <p:cNvPr id="9" name="TextBox 8"/>
          <p:cNvSpPr txBox="1"/>
          <p:nvPr/>
        </p:nvSpPr>
        <p:spPr>
          <a:xfrm>
            <a:off x="928952" y="652866"/>
            <a:ext cx="7408095" cy="830997"/>
          </a:xfrm>
          <a:prstGeom prst="rect">
            <a:avLst/>
          </a:prstGeom>
          <a:noFill/>
        </p:spPr>
        <p:txBody>
          <a:bodyPr wrap="square" rtlCol="0">
            <a:spAutoFit/>
          </a:bodyPr>
          <a:lstStyle/>
          <a:p>
            <a:pPr algn="ctr"/>
            <a:r>
              <a:rPr lang="en-US" sz="4800" dirty="0" smtClean="0">
                <a:ln>
                  <a:solidFill>
                    <a:srgbClr val="FFFFFF"/>
                  </a:solidFill>
                </a:ln>
                <a:solidFill>
                  <a:srgbClr val="009DD9"/>
                </a:solidFill>
                <a:latin typeface="Brandon Grotesque Black"/>
                <a:cs typeface="Brandon Grotesque Black"/>
              </a:rPr>
              <a:t>WHAT DO WE KNOW?</a:t>
            </a:r>
            <a:endParaRPr lang="en-US" sz="4800" dirty="0">
              <a:ln>
                <a:solidFill>
                  <a:srgbClr val="FFFFFF"/>
                </a:solidFill>
              </a:ln>
              <a:solidFill>
                <a:srgbClr val="009DD9"/>
              </a:solidFill>
              <a:latin typeface="Brandon Grotesque Black"/>
              <a:cs typeface="Brandon Grotesque Black"/>
            </a:endParaRPr>
          </a:p>
        </p:txBody>
      </p:sp>
    </p:spTree>
    <p:extLst>
      <p:ext uri="{BB962C8B-B14F-4D97-AF65-F5344CB8AC3E}">
        <p14:creationId xmlns:p14="http://schemas.microsoft.com/office/powerpoint/2010/main" val="40619270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848016" y="6568281"/>
            <a:ext cx="209382" cy="209382"/>
            <a:chOff x="8848016" y="6568281"/>
            <a:chExt cx="209382" cy="209382"/>
          </a:xfrm>
        </p:grpSpPr>
        <p:sp>
          <p:nvSpPr>
            <p:cNvPr id="10" name="Oval 9"/>
            <p:cNvSpPr/>
            <p:nvPr/>
          </p:nvSpPr>
          <p:spPr>
            <a:xfrm>
              <a:off x="8848016" y="6568281"/>
              <a:ext cx="209382" cy="209382"/>
            </a:xfrm>
            <a:prstGeom prst="ellips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2" name="Text Box 17"/>
            <p:cNvSpPr txBox="1">
              <a:spLocks noChangeArrowheads="1"/>
            </p:cNvSpPr>
            <p:nvPr/>
          </p:nvSpPr>
          <p:spPr bwMode="auto">
            <a:xfrm>
              <a:off x="8880760" y="6600342"/>
              <a:ext cx="134652" cy="138499"/>
            </a:xfrm>
            <a:prstGeom prst="rect">
              <a:avLst/>
            </a:prstGeom>
            <a:noFill/>
            <a:ln w="9525">
              <a:noFill/>
              <a:miter lim="800000"/>
              <a:headEnd/>
              <a:tailEnd/>
            </a:ln>
            <a:effectLst/>
          </p:spPr>
          <p:txBody>
            <a:bodyPr wrap="none" lIns="0" tIns="0" rIns="0" bIns="0" anchor="ctr" anchorCtr="0">
              <a:spAutoFit/>
            </a:bodyPr>
            <a:lstStyle/>
            <a:p>
              <a:pPr algn="ctr" defTabSz="914400">
                <a:spcBef>
                  <a:spcPts val="0"/>
                </a:spcBef>
              </a:pPr>
              <a:fld id="{0D7D805D-F6E5-43ED-9D8A-77676030D49C}" type="slidenum">
                <a:rPr lang="en-US" sz="900" b="0">
                  <a:solidFill>
                    <a:srgbClr val="FFFFFF"/>
                  </a:solidFill>
                </a:rPr>
                <a:pPr algn="ctr" defTabSz="914400">
                  <a:spcBef>
                    <a:spcPts val="0"/>
                  </a:spcBef>
                </a:pPr>
                <a:t>15</a:t>
              </a:fld>
              <a:endParaRPr lang="en-US" sz="900" b="0" dirty="0">
                <a:solidFill>
                  <a:srgbClr val="FFFFFF"/>
                </a:solidFill>
              </a:endParaRPr>
            </a:p>
          </p:txBody>
        </p:sp>
      </p:grpSp>
      <p:sp>
        <p:nvSpPr>
          <p:cNvPr id="11" name="Text Placeholder 10"/>
          <p:cNvSpPr>
            <a:spLocks noGrp="1"/>
          </p:cNvSpPr>
          <p:nvPr>
            <p:ph type="body" idx="13"/>
          </p:nvPr>
        </p:nvSpPr>
        <p:spPr>
          <a:xfrm>
            <a:off x="594361" y="1063539"/>
            <a:ext cx="8421052" cy="315118"/>
          </a:xfrm>
        </p:spPr>
        <p:txBody>
          <a:bodyPr/>
          <a:lstStyle/>
          <a:p>
            <a:pPr algn="ctr"/>
            <a:r>
              <a:rPr lang="en-US" dirty="0" smtClean="0"/>
              <a:t>Long Term Trend in Children’s Trade Books – Annual Physical Unit Sales</a:t>
            </a:r>
          </a:p>
        </p:txBody>
      </p:sp>
      <p:sp>
        <p:nvSpPr>
          <p:cNvPr id="23" name="Text Placeholder 14"/>
          <p:cNvSpPr>
            <a:spLocks noGrp="1"/>
          </p:cNvSpPr>
          <p:nvPr>
            <p:ph type="body" idx="15"/>
          </p:nvPr>
        </p:nvSpPr>
        <p:spPr>
          <a:xfrm>
            <a:off x="594361" y="6373368"/>
            <a:ext cx="4384224" cy="365760"/>
          </a:xfrm>
        </p:spPr>
        <p:txBody>
          <a:bodyPr/>
          <a:lstStyle/>
          <a:p>
            <a:r>
              <a:rPr lang="en-US" dirty="0" smtClean="0"/>
              <a:t>Source: Nielsen </a:t>
            </a:r>
            <a:r>
              <a:rPr lang="en-US" dirty="0" err="1" smtClean="0"/>
              <a:t>Bookscan</a:t>
            </a:r>
            <a:endParaRPr lang="en-US" dirty="0" smtClean="0"/>
          </a:p>
        </p:txBody>
      </p:sp>
      <p:graphicFrame>
        <p:nvGraphicFramePr>
          <p:cNvPr id="13" name="Chart 12"/>
          <p:cNvGraphicFramePr>
            <a:graphicFrameLocks/>
          </p:cNvGraphicFramePr>
          <p:nvPr>
            <p:extLst>
              <p:ext uri="{D42A27DB-BD31-4B8C-83A1-F6EECF244321}">
                <p14:modId xmlns:p14="http://schemas.microsoft.com/office/powerpoint/2010/main" val="1327797612"/>
              </p:ext>
            </p:extLst>
          </p:nvPr>
        </p:nvGraphicFramePr>
        <p:xfrm>
          <a:off x="914400" y="1600200"/>
          <a:ext cx="73152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3429000" y="1828800"/>
            <a:ext cx="2167516" cy="369332"/>
          </a:xfrm>
          <a:prstGeom prst="rect">
            <a:avLst/>
          </a:prstGeom>
          <a:noFill/>
        </p:spPr>
        <p:txBody>
          <a:bodyPr wrap="none" rtlCol="0">
            <a:spAutoFit/>
          </a:bodyPr>
          <a:lstStyle/>
          <a:p>
            <a:r>
              <a:rPr lang="en-US" dirty="0" smtClean="0"/>
              <a:t>2004-2014 CAGR: 4%</a:t>
            </a:r>
            <a:endParaRPr lang="en-US" dirty="0"/>
          </a:p>
        </p:txBody>
      </p:sp>
      <p:sp>
        <p:nvSpPr>
          <p:cNvPr id="14" name="Title 1"/>
          <p:cNvSpPr txBox="1">
            <a:spLocks/>
          </p:cNvSpPr>
          <p:nvPr/>
        </p:nvSpPr>
        <p:spPr>
          <a:xfrm>
            <a:off x="499582" y="308676"/>
            <a:ext cx="8229600" cy="592182"/>
          </a:xfrm>
          <a:prstGeom prst="rect">
            <a:avLst/>
          </a:prstGeom>
        </p:spPr>
        <p:txBody>
          <a:bodyPr vert="horz" wrap="square" lIns="91440" tIns="0" rIns="91440" bIns="0" rtlCol="0" anchor="b" anchorCtr="0">
            <a:normAutofit/>
          </a:bodyPr>
          <a:lstStyle>
            <a:lvl1pPr algn="l" defTabSz="457200" rtl="0" eaLnBrk="1" latinLnBrk="0" hangingPunct="1">
              <a:spcBef>
                <a:spcPct val="0"/>
              </a:spcBef>
              <a:buNone/>
              <a:defRPr sz="3000" kern="1200" cap="all" baseline="0">
                <a:solidFill>
                  <a:srgbClr val="009DD9"/>
                </a:solidFill>
                <a:latin typeface="+mj-lt"/>
                <a:ea typeface="+mj-ea"/>
                <a:cs typeface="+mj-cs"/>
              </a:defRPr>
            </a:lvl1pPr>
          </a:lstStyle>
          <a:p>
            <a:pPr algn="ctr"/>
            <a:r>
              <a:rPr lang="en-US" sz="3600" dirty="0" smtClean="0">
                <a:solidFill>
                  <a:srgbClr val="A53895"/>
                </a:solidFill>
                <a:latin typeface="Brandon Grotesque Medium" panose="020B0603020203060202" pitchFamily="34" charset="0"/>
              </a:rPr>
              <a:t>2014: The Best Year to Date</a:t>
            </a:r>
            <a:endParaRPr lang="en-US" sz="3600" dirty="0">
              <a:solidFill>
                <a:srgbClr val="A53895"/>
              </a:solidFill>
              <a:latin typeface="Brandon Grotesque Medium" panose="020B0603020203060202" pitchFamily="34" charset="0"/>
            </a:endParaRPr>
          </a:p>
        </p:txBody>
      </p:sp>
    </p:spTree>
    <p:extLst>
      <p:ext uri="{BB962C8B-B14F-4D97-AF65-F5344CB8AC3E}">
        <p14:creationId xmlns:p14="http://schemas.microsoft.com/office/powerpoint/2010/main" val="23715619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848016" y="6568281"/>
            <a:ext cx="209382" cy="209382"/>
            <a:chOff x="8848016" y="6568281"/>
            <a:chExt cx="209382" cy="209382"/>
          </a:xfrm>
        </p:grpSpPr>
        <p:sp>
          <p:nvSpPr>
            <p:cNvPr id="10" name="Oval 9"/>
            <p:cNvSpPr/>
            <p:nvPr/>
          </p:nvSpPr>
          <p:spPr>
            <a:xfrm>
              <a:off x="8848016" y="6568281"/>
              <a:ext cx="209382" cy="209382"/>
            </a:xfrm>
            <a:prstGeom prst="ellips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2" name="Text Box 17"/>
            <p:cNvSpPr txBox="1">
              <a:spLocks noChangeArrowheads="1"/>
            </p:cNvSpPr>
            <p:nvPr/>
          </p:nvSpPr>
          <p:spPr bwMode="auto">
            <a:xfrm>
              <a:off x="8880760" y="6600342"/>
              <a:ext cx="134652" cy="138499"/>
            </a:xfrm>
            <a:prstGeom prst="rect">
              <a:avLst/>
            </a:prstGeom>
            <a:noFill/>
            <a:ln w="9525">
              <a:noFill/>
              <a:miter lim="800000"/>
              <a:headEnd/>
              <a:tailEnd/>
            </a:ln>
            <a:effectLst/>
          </p:spPr>
          <p:txBody>
            <a:bodyPr wrap="none" lIns="0" tIns="0" rIns="0" bIns="0" anchor="ctr" anchorCtr="0">
              <a:spAutoFit/>
            </a:bodyPr>
            <a:lstStyle/>
            <a:p>
              <a:pPr algn="ctr" defTabSz="914400">
                <a:spcBef>
                  <a:spcPts val="0"/>
                </a:spcBef>
              </a:pPr>
              <a:fld id="{0D7D805D-F6E5-43ED-9D8A-77676030D49C}" type="slidenum">
                <a:rPr lang="en-US" sz="900" b="0">
                  <a:solidFill>
                    <a:srgbClr val="FFFFFF"/>
                  </a:solidFill>
                </a:rPr>
                <a:pPr algn="ctr" defTabSz="914400">
                  <a:spcBef>
                    <a:spcPts val="0"/>
                  </a:spcBef>
                </a:pPr>
                <a:t>16</a:t>
              </a:fld>
              <a:endParaRPr lang="en-US" sz="900" b="0" dirty="0">
                <a:solidFill>
                  <a:srgbClr val="FFFFFF"/>
                </a:solidFill>
              </a:endParaRPr>
            </a:p>
          </p:txBody>
        </p:sp>
      </p:grpSp>
      <p:sp>
        <p:nvSpPr>
          <p:cNvPr id="9" name="Title 8"/>
          <p:cNvSpPr>
            <a:spLocks noGrp="1"/>
          </p:cNvSpPr>
          <p:nvPr>
            <p:ph type="title"/>
          </p:nvPr>
        </p:nvSpPr>
        <p:spPr>
          <a:xfrm>
            <a:off x="396887" y="386021"/>
            <a:ext cx="8841945" cy="571500"/>
          </a:xfrm>
        </p:spPr>
        <p:txBody>
          <a:bodyPr/>
          <a:lstStyle/>
          <a:p>
            <a:pPr algn="ctr"/>
            <a:r>
              <a:rPr lang="en-US" sz="3200" dirty="0">
                <a:solidFill>
                  <a:srgbClr val="A53895"/>
                </a:solidFill>
                <a:latin typeface="Brandon Grotesque Medium" panose="020B0603020203060202" pitchFamily="34" charset="0"/>
              </a:rPr>
              <a:t>The overall book industry is Mature</a:t>
            </a:r>
            <a:endParaRPr lang="en-US" dirty="0"/>
          </a:p>
        </p:txBody>
      </p:sp>
      <p:sp>
        <p:nvSpPr>
          <p:cNvPr id="11" name="Text Placeholder 10"/>
          <p:cNvSpPr>
            <a:spLocks noGrp="1"/>
          </p:cNvSpPr>
          <p:nvPr>
            <p:ph type="body" idx="13"/>
          </p:nvPr>
        </p:nvSpPr>
        <p:spPr>
          <a:xfrm>
            <a:off x="636346" y="1285082"/>
            <a:ext cx="8421052" cy="315118"/>
          </a:xfrm>
        </p:spPr>
        <p:txBody>
          <a:bodyPr/>
          <a:lstStyle/>
          <a:p>
            <a:pPr algn="ctr"/>
            <a:r>
              <a:rPr lang="en-US" dirty="0" smtClean="0"/>
              <a:t>Long Term Trend in Trade Books – Annual Physical Unit Sales</a:t>
            </a:r>
          </a:p>
        </p:txBody>
      </p:sp>
      <p:sp>
        <p:nvSpPr>
          <p:cNvPr id="23" name="Text Placeholder 14"/>
          <p:cNvSpPr>
            <a:spLocks noGrp="1"/>
          </p:cNvSpPr>
          <p:nvPr>
            <p:ph type="body" idx="15"/>
          </p:nvPr>
        </p:nvSpPr>
        <p:spPr>
          <a:xfrm>
            <a:off x="594361" y="6373368"/>
            <a:ext cx="4384224" cy="365760"/>
          </a:xfrm>
        </p:spPr>
        <p:txBody>
          <a:bodyPr/>
          <a:lstStyle/>
          <a:p>
            <a:r>
              <a:rPr lang="en-US" dirty="0" smtClean="0"/>
              <a:t>Source: Nielsen </a:t>
            </a:r>
            <a:r>
              <a:rPr lang="en-US" dirty="0" err="1" smtClean="0"/>
              <a:t>Bookscan</a:t>
            </a:r>
            <a:endParaRPr lang="en-US" dirty="0" smtClean="0"/>
          </a:p>
        </p:txBody>
      </p:sp>
      <p:graphicFrame>
        <p:nvGraphicFramePr>
          <p:cNvPr id="13" name="Chart 12"/>
          <p:cNvGraphicFramePr>
            <a:graphicFrameLocks/>
          </p:cNvGraphicFramePr>
          <p:nvPr>
            <p:extLst>
              <p:ext uri="{D42A27DB-BD31-4B8C-83A1-F6EECF244321}">
                <p14:modId xmlns:p14="http://schemas.microsoft.com/office/powerpoint/2010/main" val="437237174"/>
              </p:ext>
            </p:extLst>
          </p:nvPr>
        </p:nvGraphicFramePr>
        <p:xfrm>
          <a:off x="914400" y="1600200"/>
          <a:ext cx="73152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429000" y="1828800"/>
            <a:ext cx="2238049" cy="369332"/>
          </a:xfrm>
          <a:prstGeom prst="rect">
            <a:avLst/>
          </a:prstGeom>
          <a:noFill/>
        </p:spPr>
        <p:txBody>
          <a:bodyPr wrap="none" rtlCol="0">
            <a:spAutoFit/>
          </a:bodyPr>
          <a:lstStyle/>
          <a:p>
            <a:r>
              <a:rPr lang="en-US" dirty="0" smtClean="0"/>
              <a:t>2004-2014 CAGR: -1%</a:t>
            </a:r>
            <a:endParaRPr lang="en-US" dirty="0"/>
          </a:p>
        </p:txBody>
      </p:sp>
    </p:spTree>
    <p:extLst>
      <p:ext uri="{BB962C8B-B14F-4D97-AF65-F5344CB8AC3E}">
        <p14:creationId xmlns:p14="http://schemas.microsoft.com/office/powerpoint/2010/main" val="124130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848016" y="6568281"/>
            <a:ext cx="209382" cy="209382"/>
            <a:chOff x="8848016" y="6568281"/>
            <a:chExt cx="209382" cy="209382"/>
          </a:xfrm>
        </p:grpSpPr>
        <p:sp>
          <p:nvSpPr>
            <p:cNvPr id="10" name="Oval 9"/>
            <p:cNvSpPr/>
            <p:nvPr/>
          </p:nvSpPr>
          <p:spPr>
            <a:xfrm>
              <a:off x="8848016" y="6568281"/>
              <a:ext cx="209382" cy="209382"/>
            </a:xfrm>
            <a:prstGeom prst="ellips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2" name="Text Box 17"/>
            <p:cNvSpPr txBox="1">
              <a:spLocks noChangeArrowheads="1"/>
            </p:cNvSpPr>
            <p:nvPr/>
          </p:nvSpPr>
          <p:spPr bwMode="auto">
            <a:xfrm>
              <a:off x="8880760" y="6600342"/>
              <a:ext cx="134652" cy="138499"/>
            </a:xfrm>
            <a:prstGeom prst="rect">
              <a:avLst/>
            </a:prstGeom>
            <a:noFill/>
            <a:ln w="9525">
              <a:noFill/>
              <a:miter lim="800000"/>
              <a:headEnd/>
              <a:tailEnd/>
            </a:ln>
            <a:effectLst/>
          </p:spPr>
          <p:txBody>
            <a:bodyPr wrap="none" lIns="0" tIns="0" rIns="0" bIns="0" anchor="ctr" anchorCtr="0">
              <a:spAutoFit/>
            </a:bodyPr>
            <a:lstStyle/>
            <a:p>
              <a:pPr algn="ctr" defTabSz="914400">
                <a:spcBef>
                  <a:spcPts val="0"/>
                </a:spcBef>
              </a:pPr>
              <a:fld id="{0D7D805D-F6E5-43ED-9D8A-77676030D49C}" type="slidenum">
                <a:rPr lang="en-US" sz="900" b="0">
                  <a:solidFill>
                    <a:srgbClr val="FFFFFF"/>
                  </a:solidFill>
                </a:rPr>
                <a:pPr algn="ctr" defTabSz="914400">
                  <a:spcBef>
                    <a:spcPts val="0"/>
                  </a:spcBef>
                </a:pPr>
                <a:t>17</a:t>
              </a:fld>
              <a:endParaRPr lang="en-US" sz="900" b="0" dirty="0">
                <a:solidFill>
                  <a:srgbClr val="FFFFFF"/>
                </a:solidFill>
              </a:endParaRPr>
            </a:p>
          </p:txBody>
        </p:sp>
      </p:grpSp>
      <p:sp>
        <p:nvSpPr>
          <p:cNvPr id="11" name="Text Placeholder 10"/>
          <p:cNvSpPr>
            <a:spLocks noGrp="1"/>
          </p:cNvSpPr>
          <p:nvPr>
            <p:ph type="body" idx="13"/>
          </p:nvPr>
        </p:nvSpPr>
        <p:spPr>
          <a:xfrm>
            <a:off x="636346" y="1104051"/>
            <a:ext cx="8421052" cy="315118"/>
          </a:xfrm>
        </p:spPr>
        <p:txBody>
          <a:bodyPr/>
          <a:lstStyle/>
          <a:p>
            <a:pPr algn="ctr"/>
            <a:r>
              <a:rPr lang="en-US" dirty="0" smtClean="0"/>
              <a:t>Long Term Trend in Trade Books – Annual Physical Unit Sales</a:t>
            </a:r>
          </a:p>
        </p:txBody>
      </p:sp>
      <p:sp>
        <p:nvSpPr>
          <p:cNvPr id="23" name="Text Placeholder 14"/>
          <p:cNvSpPr>
            <a:spLocks noGrp="1"/>
          </p:cNvSpPr>
          <p:nvPr>
            <p:ph type="body" idx="15"/>
          </p:nvPr>
        </p:nvSpPr>
        <p:spPr>
          <a:xfrm>
            <a:off x="594361" y="6373368"/>
            <a:ext cx="4384224" cy="365760"/>
          </a:xfrm>
        </p:spPr>
        <p:txBody>
          <a:bodyPr/>
          <a:lstStyle/>
          <a:p>
            <a:r>
              <a:rPr lang="en-US" dirty="0" smtClean="0"/>
              <a:t>Source: Nielsen </a:t>
            </a:r>
            <a:r>
              <a:rPr lang="en-US" dirty="0" err="1" smtClean="0"/>
              <a:t>Bookscan</a:t>
            </a:r>
            <a:endParaRPr lang="en-US" dirty="0" smtClean="0"/>
          </a:p>
        </p:txBody>
      </p:sp>
      <p:graphicFrame>
        <p:nvGraphicFramePr>
          <p:cNvPr id="14" name="Chart 13"/>
          <p:cNvGraphicFramePr>
            <a:graphicFrameLocks/>
          </p:cNvGraphicFramePr>
          <p:nvPr>
            <p:extLst>
              <p:ext uri="{D42A27DB-BD31-4B8C-83A1-F6EECF244321}">
                <p14:modId xmlns:p14="http://schemas.microsoft.com/office/powerpoint/2010/main" val="1632506137"/>
              </p:ext>
            </p:extLst>
          </p:nvPr>
        </p:nvGraphicFramePr>
        <p:xfrm>
          <a:off x="914400" y="1600200"/>
          <a:ext cx="73152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5311380" y="1738079"/>
            <a:ext cx="2238049" cy="369332"/>
          </a:xfrm>
          <a:prstGeom prst="rect">
            <a:avLst/>
          </a:prstGeom>
          <a:noFill/>
        </p:spPr>
        <p:txBody>
          <a:bodyPr wrap="none" rtlCol="0">
            <a:spAutoFit/>
          </a:bodyPr>
          <a:lstStyle/>
          <a:p>
            <a:r>
              <a:rPr lang="en-US" dirty="0" smtClean="0"/>
              <a:t>2004-2014 CAGR: -2%</a:t>
            </a:r>
            <a:endParaRPr lang="en-US" dirty="0"/>
          </a:p>
        </p:txBody>
      </p:sp>
      <p:sp>
        <p:nvSpPr>
          <p:cNvPr id="13" name="Title 1"/>
          <p:cNvSpPr txBox="1">
            <a:spLocks/>
          </p:cNvSpPr>
          <p:nvPr/>
        </p:nvSpPr>
        <p:spPr>
          <a:xfrm>
            <a:off x="457200" y="318771"/>
            <a:ext cx="8229600" cy="592182"/>
          </a:xfrm>
          <a:prstGeom prst="rect">
            <a:avLst/>
          </a:prstGeom>
        </p:spPr>
        <p:txBody>
          <a:bodyPr vert="horz" wrap="square" lIns="91440" tIns="0" rIns="91440" bIns="0" rtlCol="0" anchor="b" anchorCtr="0">
            <a:normAutofit/>
          </a:bodyPr>
          <a:lstStyle>
            <a:lvl1pPr algn="l" defTabSz="457200" rtl="0" eaLnBrk="1" latinLnBrk="0" hangingPunct="1">
              <a:spcBef>
                <a:spcPct val="0"/>
              </a:spcBef>
              <a:buNone/>
              <a:defRPr sz="3000" kern="1200" cap="all" baseline="0">
                <a:solidFill>
                  <a:srgbClr val="009DD9"/>
                </a:solidFill>
                <a:latin typeface="+mj-lt"/>
                <a:ea typeface="+mj-ea"/>
                <a:cs typeface="+mj-cs"/>
              </a:defRPr>
            </a:lvl1pPr>
          </a:lstStyle>
          <a:p>
            <a:pPr algn="ctr"/>
            <a:r>
              <a:rPr lang="en-US" sz="2800" dirty="0" smtClean="0">
                <a:solidFill>
                  <a:srgbClr val="A53895"/>
                </a:solidFill>
                <a:latin typeface="Brandon Grotesque Medium" panose="020B0603020203060202" pitchFamily="34" charset="0"/>
              </a:rPr>
              <a:t>Adult Physical Sales peaked in 2008</a:t>
            </a:r>
            <a:endParaRPr lang="en-US" sz="2800" dirty="0">
              <a:solidFill>
                <a:srgbClr val="A53895"/>
              </a:solidFill>
              <a:latin typeface="Brandon Grotesque Medium" panose="020B0603020203060202" pitchFamily="34" charset="0"/>
            </a:endParaRPr>
          </a:p>
        </p:txBody>
      </p:sp>
    </p:spTree>
    <p:extLst>
      <p:ext uri="{BB962C8B-B14F-4D97-AF65-F5344CB8AC3E}">
        <p14:creationId xmlns:p14="http://schemas.microsoft.com/office/powerpoint/2010/main" val="31416043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p:cNvSpPr txBox="1">
            <a:spLocks/>
          </p:cNvSpPr>
          <p:nvPr/>
        </p:nvSpPr>
        <p:spPr>
          <a:xfrm>
            <a:off x="1124410" y="1165396"/>
            <a:ext cx="7232904" cy="31511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b="1" dirty="0" smtClean="0">
                <a:solidFill>
                  <a:schemeClr val="accent5"/>
                </a:solidFill>
              </a:rPr>
              <a:t>YOY Physical Unit Sales by Type </a:t>
            </a:r>
          </a:p>
        </p:txBody>
      </p:sp>
      <p:graphicFrame>
        <p:nvGraphicFramePr>
          <p:cNvPr id="9" name="Chart 8"/>
          <p:cNvGraphicFramePr/>
          <p:nvPr>
            <p:extLst>
              <p:ext uri="{D42A27DB-BD31-4B8C-83A1-F6EECF244321}">
                <p14:modId xmlns:p14="http://schemas.microsoft.com/office/powerpoint/2010/main" val="1610047035"/>
              </p:ext>
            </p:extLst>
          </p:nvPr>
        </p:nvGraphicFramePr>
        <p:xfrm>
          <a:off x="462229" y="1730318"/>
          <a:ext cx="3533478" cy="4590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1154262452"/>
              </p:ext>
            </p:extLst>
          </p:nvPr>
        </p:nvGraphicFramePr>
        <p:xfrm>
          <a:off x="4864484" y="1734879"/>
          <a:ext cx="3492830" cy="458607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10"/>
          <p:cNvSpPr txBox="1">
            <a:spLocks/>
          </p:cNvSpPr>
          <p:nvPr/>
        </p:nvSpPr>
        <p:spPr>
          <a:xfrm>
            <a:off x="-931159" y="1647825"/>
            <a:ext cx="7232904" cy="31511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000" b="1" dirty="0" smtClean="0">
                <a:solidFill>
                  <a:schemeClr val="accent5"/>
                </a:solidFill>
              </a:rPr>
              <a:t>Juvenile</a:t>
            </a:r>
          </a:p>
        </p:txBody>
      </p:sp>
      <p:sp>
        <p:nvSpPr>
          <p:cNvPr id="13" name="Text Placeholder 10"/>
          <p:cNvSpPr txBox="1">
            <a:spLocks/>
          </p:cNvSpPr>
          <p:nvPr/>
        </p:nvSpPr>
        <p:spPr>
          <a:xfrm>
            <a:off x="3673563" y="1639591"/>
            <a:ext cx="7232904" cy="31511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000" b="1" dirty="0" smtClean="0">
                <a:solidFill>
                  <a:schemeClr val="accent5"/>
                </a:solidFill>
              </a:rPr>
              <a:t>Adult</a:t>
            </a:r>
          </a:p>
        </p:txBody>
      </p:sp>
      <p:cxnSp>
        <p:nvCxnSpPr>
          <p:cNvPr id="14" name="Straight Connector 13"/>
          <p:cNvCxnSpPr/>
          <p:nvPr/>
        </p:nvCxnSpPr>
        <p:spPr>
          <a:xfrm>
            <a:off x="6241855" y="2047975"/>
            <a:ext cx="1763150" cy="0"/>
          </a:xfrm>
          <a:prstGeom prst="line">
            <a:avLst/>
          </a:prstGeom>
          <a:ln w="38100">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849932" y="2736278"/>
            <a:ext cx="1820488" cy="0"/>
          </a:xfrm>
          <a:prstGeom prst="line">
            <a:avLst/>
          </a:prstGeom>
          <a:ln w="38100">
            <a:solidFill>
              <a:schemeClr val="accent2"/>
            </a:solidFill>
            <a:prstDash val="dash"/>
          </a:ln>
        </p:spPr>
        <p:style>
          <a:lnRef idx="2">
            <a:schemeClr val="accent1"/>
          </a:lnRef>
          <a:fillRef idx="0">
            <a:schemeClr val="accent1"/>
          </a:fillRef>
          <a:effectRef idx="1">
            <a:schemeClr val="accent1"/>
          </a:effectRef>
          <a:fontRef idx="minor">
            <a:schemeClr val="tx1"/>
          </a:fontRef>
        </p:style>
      </p:cxnSp>
      <p:sp>
        <p:nvSpPr>
          <p:cNvPr id="18" name="Right Brace 17"/>
          <p:cNvSpPr/>
          <p:nvPr/>
        </p:nvSpPr>
        <p:spPr>
          <a:xfrm>
            <a:off x="3641752" y="2290107"/>
            <a:ext cx="311279" cy="446171"/>
          </a:xfrm>
          <a:prstGeom prst="rightBrace">
            <a:avLst/>
          </a:prstGeom>
          <a:ln w="28575">
            <a:solidFill>
              <a:schemeClr val="accent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3995707" y="2139306"/>
            <a:ext cx="913794" cy="646331"/>
          </a:xfrm>
          <a:prstGeom prst="rect">
            <a:avLst/>
          </a:prstGeom>
          <a:noFill/>
        </p:spPr>
        <p:txBody>
          <a:bodyPr wrap="none" rtlCol="0">
            <a:spAutoFit/>
          </a:bodyPr>
          <a:lstStyle/>
          <a:p>
            <a:r>
              <a:rPr lang="en-US" b="1" dirty="0" smtClean="0">
                <a:solidFill>
                  <a:srgbClr val="8DC63F"/>
                </a:solidFill>
              </a:rPr>
              <a:t>13% </a:t>
            </a:r>
          </a:p>
          <a:p>
            <a:r>
              <a:rPr lang="en-US" b="1" dirty="0" smtClean="0">
                <a:solidFill>
                  <a:srgbClr val="8DC63F"/>
                </a:solidFill>
              </a:rPr>
              <a:t>Growth</a:t>
            </a:r>
            <a:endParaRPr lang="en-US" b="1" dirty="0">
              <a:solidFill>
                <a:srgbClr val="8DC63F"/>
              </a:solidFill>
            </a:endParaRPr>
          </a:p>
        </p:txBody>
      </p:sp>
      <p:sp>
        <p:nvSpPr>
          <p:cNvPr id="21" name="TextBox 20"/>
          <p:cNvSpPr txBox="1"/>
          <p:nvPr/>
        </p:nvSpPr>
        <p:spPr>
          <a:xfrm>
            <a:off x="8005005" y="1829668"/>
            <a:ext cx="896437" cy="646331"/>
          </a:xfrm>
          <a:prstGeom prst="rect">
            <a:avLst/>
          </a:prstGeom>
          <a:noFill/>
        </p:spPr>
        <p:txBody>
          <a:bodyPr wrap="none" rtlCol="0">
            <a:spAutoFit/>
          </a:bodyPr>
          <a:lstStyle/>
          <a:p>
            <a:r>
              <a:rPr lang="en-US" b="1" dirty="0">
                <a:solidFill>
                  <a:srgbClr val="FF6600"/>
                </a:solidFill>
              </a:rPr>
              <a:t>2</a:t>
            </a:r>
            <a:r>
              <a:rPr lang="en-US" b="1" dirty="0" smtClean="0">
                <a:solidFill>
                  <a:srgbClr val="FF6600"/>
                </a:solidFill>
              </a:rPr>
              <a:t>% </a:t>
            </a:r>
          </a:p>
          <a:p>
            <a:r>
              <a:rPr lang="en-US" b="1" dirty="0" smtClean="0">
                <a:solidFill>
                  <a:srgbClr val="FF6600"/>
                </a:solidFill>
              </a:rPr>
              <a:t>Decline</a:t>
            </a:r>
            <a:endParaRPr lang="en-US" b="1" dirty="0">
              <a:solidFill>
                <a:srgbClr val="FF6600"/>
              </a:solidFill>
            </a:endParaRPr>
          </a:p>
        </p:txBody>
      </p:sp>
      <p:sp>
        <p:nvSpPr>
          <p:cNvPr id="22" name="TextBox 21"/>
          <p:cNvSpPr txBox="1"/>
          <p:nvPr/>
        </p:nvSpPr>
        <p:spPr>
          <a:xfrm>
            <a:off x="311298" y="6524810"/>
            <a:ext cx="1099981" cy="246221"/>
          </a:xfrm>
          <a:prstGeom prst="rect">
            <a:avLst/>
          </a:prstGeom>
          <a:noFill/>
        </p:spPr>
        <p:txBody>
          <a:bodyPr wrap="none" rtlCol="0">
            <a:spAutoFit/>
          </a:bodyPr>
          <a:lstStyle/>
          <a:p>
            <a:r>
              <a:rPr lang="en-US" sz="1000" dirty="0"/>
              <a:t>Source: </a:t>
            </a:r>
            <a:r>
              <a:rPr lang="en-US" sz="1000" dirty="0" smtClean="0"/>
              <a:t>Bookscan</a:t>
            </a:r>
            <a:endParaRPr lang="en-US" sz="1000" dirty="0"/>
          </a:p>
        </p:txBody>
      </p:sp>
      <p:sp>
        <p:nvSpPr>
          <p:cNvPr id="23" name="Rectangle 22"/>
          <p:cNvSpPr/>
          <p:nvPr/>
        </p:nvSpPr>
        <p:spPr>
          <a:xfrm>
            <a:off x="825544" y="596420"/>
            <a:ext cx="7776488" cy="538609"/>
          </a:xfrm>
          <a:prstGeom prst="rect">
            <a:avLst/>
          </a:prstGeom>
        </p:spPr>
        <p:txBody>
          <a:bodyPr wrap="none">
            <a:spAutoFit/>
          </a:bodyPr>
          <a:lstStyle/>
          <a:p>
            <a:r>
              <a:rPr lang="en-US" sz="2900" cap="all" dirty="0" smtClean="0">
                <a:solidFill>
                  <a:srgbClr val="A53895"/>
                </a:solidFill>
                <a:latin typeface="Brandon Grotesque Medium" panose="020B0603020203060202" pitchFamily="34" charset="0"/>
                <a:ea typeface="+mj-ea"/>
                <a:cs typeface="+mj-cs"/>
              </a:rPr>
              <a:t>Kids’ Books are </a:t>
            </a:r>
            <a:r>
              <a:rPr lang="en-US" sz="2900" cap="all" dirty="0" smtClean="0">
                <a:solidFill>
                  <a:srgbClr val="A53895"/>
                </a:solidFill>
                <a:latin typeface="Brandon Grotesque Medium" panose="020B0603020203060202" pitchFamily="34" charset="0"/>
                <a:ea typeface="+mj-ea"/>
                <a:cs typeface="+mj-cs"/>
              </a:rPr>
              <a:t>OUTPERFORMING ADULT</a:t>
            </a:r>
            <a:endParaRPr lang="en-US" dirty="0"/>
          </a:p>
        </p:txBody>
      </p:sp>
    </p:spTree>
    <p:extLst>
      <p:ext uri="{BB962C8B-B14F-4D97-AF65-F5344CB8AC3E}">
        <p14:creationId xmlns:p14="http://schemas.microsoft.com/office/powerpoint/2010/main" val="16450598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1795495955"/>
              </p:ext>
            </p:extLst>
          </p:nvPr>
        </p:nvGraphicFramePr>
        <p:xfrm>
          <a:off x="896982" y="1088570"/>
          <a:ext cx="7739937" cy="466975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63202" y="5635212"/>
            <a:ext cx="1099981" cy="246221"/>
          </a:xfrm>
          <a:prstGeom prst="rect">
            <a:avLst/>
          </a:prstGeom>
          <a:noFill/>
        </p:spPr>
        <p:txBody>
          <a:bodyPr wrap="none" rtlCol="0">
            <a:spAutoFit/>
          </a:bodyPr>
          <a:lstStyle/>
          <a:p>
            <a:r>
              <a:rPr lang="en-US" sz="1000" dirty="0"/>
              <a:t>Source: </a:t>
            </a:r>
            <a:r>
              <a:rPr lang="en-US" sz="1000" dirty="0" smtClean="0"/>
              <a:t>Bookscan</a:t>
            </a:r>
            <a:endParaRPr lang="en-US" sz="1000" dirty="0"/>
          </a:p>
        </p:txBody>
      </p:sp>
      <p:sp>
        <p:nvSpPr>
          <p:cNvPr id="5" name="Title 8"/>
          <p:cNvSpPr txBox="1">
            <a:spLocks/>
          </p:cNvSpPr>
          <p:nvPr/>
        </p:nvSpPr>
        <p:spPr>
          <a:xfrm>
            <a:off x="583475" y="237753"/>
            <a:ext cx="8191762" cy="571500"/>
          </a:xfrm>
          <a:prstGeom prst="rect">
            <a:avLst/>
          </a:prstGeom>
        </p:spPr>
        <p:txBody>
          <a:bodyPr vert="horz" wrap="square" lIns="91440" tIns="0" rIns="91440" bIns="0" rtlCol="0" anchor="b" anchorCtr="0">
            <a:noAutofit/>
          </a:bodyPr>
          <a:lstStyle>
            <a:lvl1pPr algn="l" defTabSz="457200" rtl="0" eaLnBrk="1" latinLnBrk="0" hangingPunct="1">
              <a:spcBef>
                <a:spcPct val="0"/>
              </a:spcBef>
              <a:buNone/>
              <a:defRPr sz="3000" kern="1200" cap="all" baseline="0">
                <a:solidFill>
                  <a:srgbClr val="009DD9"/>
                </a:solidFill>
                <a:latin typeface="+mj-lt"/>
                <a:ea typeface="+mj-ea"/>
                <a:cs typeface="+mj-cs"/>
              </a:defRPr>
            </a:lvl1pPr>
          </a:lstStyle>
          <a:p>
            <a:pPr algn="ctr"/>
            <a:r>
              <a:rPr lang="en-US" sz="2800" dirty="0" smtClean="0">
                <a:solidFill>
                  <a:srgbClr val="A53895"/>
                </a:solidFill>
                <a:latin typeface="Brandon Grotesque Medium" panose="020B0603020203060202" pitchFamily="34" charset="0"/>
              </a:rPr>
              <a:t>Juvenile’s growth is driving the industry</a:t>
            </a:r>
            <a:endParaRPr lang="en-US" sz="2800" dirty="0">
              <a:solidFill>
                <a:srgbClr val="A53895"/>
              </a:solidFill>
              <a:latin typeface="Brandon Grotesque Medium" panose="020B0603020203060202" pitchFamily="34" charset="0"/>
            </a:endParaRPr>
          </a:p>
        </p:txBody>
      </p:sp>
      <p:sp>
        <p:nvSpPr>
          <p:cNvPr id="6" name="Text Placeholder 10"/>
          <p:cNvSpPr txBox="1">
            <a:spLocks/>
          </p:cNvSpPr>
          <p:nvPr/>
        </p:nvSpPr>
        <p:spPr>
          <a:xfrm>
            <a:off x="958596" y="887440"/>
            <a:ext cx="7232904" cy="31511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a:solidFill>
                  <a:schemeClr val="bg2"/>
                </a:solidFill>
              </a:rPr>
              <a:t>Overall US Physical Book Market Q4 2011 to Q3 2014</a:t>
            </a:r>
            <a:endParaRPr lang="en-US" dirty="0" smtClean="0">
              <a:solidFill>
                <a:schemeClr val="bg2"/>
              </a:solidFill>
            </a:endParaRPr>
          </a:p>
        </p:txBody>
      </p:sp>
      <p:sp>
        <p:nvSpPr>
          <p:cNvPr id="8" name="TextBox 7"/>
          <p:cNvSpPr txBox="1"/>
          <p:nvPr/>
        </p:nvSpPr>
        <p:spPr>
          <a:xfrm>
            <a:off x="7476087" y="4267200"/>
            <a:ext cx="1114536" cy="338554"/>
          </a:xfrm>
          <a:prstGeom prst="rect">
            <a:avLst/>
          </a:prstGeom>
          <a:noFill/>
        </p:spPr>
        <p:txBody>
          <a:bodyPr wrap="none" rtlCol="0">
            <a:spAutoFit/>
          </a:bodyPr>
          <a:lstStyle/>
          <a:p>
            <a:r>
              <a:rPr lang="en-US" sz="1600" dirty="0" smtClean="0"/>
              <a:t>CAGR: -2% </a:t>
            </a:r>
            <a:endParaRPr lang="en-US" sz="1600" dirty="0"/>
          </a:p>
        </p:txBody>
      </p:sp>
      <p:sp>
        <p:nvSpPr>
          <p:cNvPr id="9" name="TextBox 8"/>
          <p:cNvSpPr txBox="1"/>
          <p:nvPr/>
        </p:nvSpPr>
        <p:spPr>
          <a:xfrm>
            <a:off x="7476087" y="3191863"/>
            <a:ext cx="1052019" cy="338554"/>
          </a:xfrm>
          <a:prstGeom prst="rect">
            <a:avLst/>
          </a:prstGeom>
          <a:noFill/>
        </p:spPr>
        <p:txBody>
          <a:bodyPr wrap="none" rtlCol="0">
            <a:spAutoFit/>
          </a:bodyPr>
          <a:lstStyle/>
          <a:p>
            <a:r>
              <a:rPr lang="en-US" sz="1600" dirty="0" smtClean="0"/>
              <a:t>CAGR: 1% </a:t>
            </a:r>
            <a:endParaRPr lang="en-US" sz="1600" dirty="0"/>
          </a:p>
        </p:txBody>
      </p:sp>
      <p:sp>
        <p:nvSpPr>
          <p:cNvPr id="10" name="TextBox 9"/>
          <p:cNvSpPr txBox="1"/>
          <p:nvPr/>
        </p:nvSpPr>
        <p:spPr>
          <a:xfrm>
            <a:off x="7476088" y="2309336"/>
            <a:ext cx="1156214" cy="338554"/>
          </a:xfrm>
          <a:prstGeom prst="rect">
            <a:avLst/>
          </a:prstGeom>
          <a:noFill/>
        </p:spPr>
        <p:txBody>
          <a:bodyPr wrap="none" rtlCol="0">
            <a:spAutoFit/>
          </a:bodyPr>
          <a:lstStyle/>
          <a:p>
            <a:r>
              <a:rPr lang="en-US" sz="1600" dirty="0" smtClean="0"/>
              <a:t>CAGR: 10% </a:t>
            </a:r>
            <a:endParaRPr lang="en-US" sz="1600" dirty="0"/>
          </a:p>
        </p:txBody>
      </p:sp>
      <p:sp>
        <p:nvSpPr>
          <p:cNvPr id="11" name="TextBox 10"/>
          <p:cNvSpPr txBox="1"/>
          <p:nvPr/>
        </p:nvSpPr>
        <p:spPr>
          <a:xfrm>
            <a:off x="7476088" y="1524000"/>
            <a:ext cx="1052019" cy="338554"/>
          </a:xfrm>
          <a:prstGeom prst="rect">
            <a:avLst/>
          </a:prstGeom>
          <a:noFill/>
        </p:spPr>
        <p:txBody>
          <a:bodyPr wrap="none" rtlCol="0">
            <a:spAutoFit/>
          </a:bodyPr>
          <a:lstStyle/>
          <a:p>
            <a:r>
              <a:rPr lang="en-US" sz="1600" dirty="0" smtClean="0"/>
              <a:t>CAGR: 0% </a:t>
            </a:r>
            <a:endParaRPr lang="en-US" sz="1600" dirty="0"/>
          </a:p>
        </p:txBody>
      </p:sp>
    </p:spTree>
    <p:extLst>
      <p:ext uri="{BB962C8B-B14F-4D97-AF65-F5344CB8AC3E}">
        <p14:creationId xmlns:p14="http://schemas.microsoft.com/office/powerpoint/2010/main" val="6928228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15250" y="2270125"/>
            <a:ext cx="1254125" cy="69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191977" y="3048930"/>
            <a:ext cx="3031599" cy="1446550"/>
          </a:xfrm>
          <a:prstGeom prst="rect">
            <a:avLst/>
          </a:prstGeom>
        </p:spPr>
        <p:txBody>
          <a:bodyPr wrap="none">
            <a:spAutoFit/>
          </a:bodyPr>
          <a:lstStyle/>
          <a:p>
            <a:pPr algn="ctr"/>
            <a:r>
              <a:rPr lang="en-US" sz="8800" spc="230" dirty="0" smtClean="0">
                <a:solidFill>
                  <a:srgbClr val="A53895"/>
                </a:solidFill>
                <a:latin typeface="Lavanderia Sturdy"/>
                <a:cs typeface="Lavanderia Sturdy"/>
              </a:rPr>
              <a:t>Hello!</a:t>
            </a:r>
            <a:endParaRPr lang="en-US" sz="8800" spc="230" dirty="0">
              <a:solidFill>
                <a:srgbClr val="A53895"/>
              </a:solidFill>
              <a:latin typeface="Lavanderia Sturdy"/>
              <a:cs typeface="Lavanderia Sturdy"/>
            </a:endParaRPr>
          </a:p>
        </p:txBody>
      </p:sp>
      <p:sp>
        <p:nvSpPr>
          <p:cNvPr id="8" name="TextBox 7"/>
          <p:cNvSpPr txBox="1"/>
          <p:nvPr/>
        </p:nvSpPr>
        <p:spPr>
          <a:xfrm>
            <a:off x="207227" y="5445126"/>
            <a:ext cx="5872898" cy="1200328"/>
          </a:xfrm>
          <a:prstGeom prst="rect">
            <a:avLst/>
          </a:prstGeom>
          <a:noFill/>
        </p:spPr>
        <p:txBody>
          <a:bodyPr wrap="square" rtlCol="0">
            <a:spAutoFit/>
          </a:bodyPr>
          <a:lstStyle/>
          <a:p>
            <a:r>
              <a:rPr lang="en-US" sz="2400" b="1" dirty="0" smtClean="0"/>
              <a:t>Kristen McLean</a:t>
            </a:r>
          </a:p>
          <a:p>
            <a:r>
              <a:rPr lang="en-US" sz="2400" dirty="0" smtClean="0"/>
              <a:t>Editor, </a:t>
            </a:r>
            <a:r>
              <a:rPr lang="en-US" sz="2400" i="1" dirty="0" smtClean="0"/>
              <a:t>Children’s Books in the Digital Age </a:t>
            </a:r>
            <a:r>
              <a:rPr lang="en-US" sz="2400" dirty="0" smtClean="0"/>
              <a:t>@</a:t>
            </a:r>
            <a:r>
              <a:rPr lang="en-US" sz="2400" dirty="0" err="1" smtClean="0"/>
              <a:t>BKGKristen</a:t>
            </a:r>
            <a:endParaRPr lang="en-US" sz="2400" dirty="0"/>
          </a:p>
        </p:txBody>
      </p:sp>
      <p:pic>
        <p:nvPicPr>
          <p:cNvPr id="9" name="Picture 8"/>
          <p:cNvPicPr>
            <a:picLocks noChangeAspect="1"/>
          </p:cNvPicPr>
          <p:nvPr/>
        </p:nvPicPr>
        <p:blipFill>
          <a:blip r:embed="rId3"/>
          <a:stretch>
            <a:fillRect/>
          </a:stretch>
        </p:blipFill>
        <p:spPr>
          <a:xfrm>
            <a:off x="6714200" y="330205"/>
            <a:ext cx="2002100" cy="705740"/>
          </a:xfrm>
          <a:prstGeom prst="rect">
            <a:avLst/>
          </a:prstGeom>
        </p:spPr>
      </p:pic>
    </p:spTree>
    <p:extLst>
      <p:ext uri="{BB962C8B-B14F-4D97-AF65-F5344CB8AC3E}">
        <p14:creationId xmlns:p14="http://schemas.microsoft.com/office/powerpoint/2010/main" val="33808668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9572" y="148044"/>
            <a:ext cx="8229600" cy="592182"/>
          </a:xfrm>
        </p:spPr>
        <p:txBody>
          <a:bodyPr>
            <a:normAutofit/>
          </a:bodyPr>
          <a:lstStyle/>
          <a:p>
            <a:pPr algn="ctr"/>
            <a:r>
              <a:rPr lang="en-US" sz="2800" dirty="0">
                <a:solidFill>
                  <a:srgbClr val="A53895"/>
                </a:solidFill>
                <a:latin typeface="Brandon Grotesque Medium" panose="020B0603020203060202" pitchFamily="34" charset="0"/>
              </a:rPr>
              <a:t>Bigger and bigger</a:t>
            </a:r>
          </a:p>
        </p:txBody>
      </p:sp>
      <p:sp>
        <p:nvSpPr>
          <p:cNvPr id="3" name="Text Placeholder 10"/>
          <p:cNvSpPr txBox="1">
            <a:spLocks/>
          </p:cNvSpPr>
          <p:nvPr/>
        </p:nvSpPr>
        <p:spPr>
          <a:xfrm>
            <a:off x="1137560" y="766346"/>
            <a:ext cx="6873624" cy="278653"/>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a:t>Overall </a:t>
            </a:r>
            <a:r>
              <a:rPr lang="en-US" dirty="0" smtClean="0"/>
              <a:t>Bestsellers </a:t>
            </a:r>
            <a:r>
              <a:rPr lang="en-US" b="1" dirty="0" smtClean="0"/>
              <a:t>2014</a:t>
            </a:r>
            <a:r>
              <a:rPr lang="en-US" dirty="0" smtClean="0"/>
              <a:t> (All Categories)</a:t>
            </a:r>
          </a:p>
        </p:txBody>
      </p:sp>
      <p:graphicFrame>
        <p:nvGraphicFramePr>
          <p:cNvPr id="5" name="Table 4"/>
          <p:cNvGraphicFramePr>
            <a:graphicFrameLocks noGrp="1"/>
          </p:cNvGraphicFramePr>
          <p:nvPr>
            <p:extLst>
              <p:ext uri="{D42A27DB-BD31-4B8C-83A1-F6EECF244321}">
                <p14:modId xmlns:p14="http://schemas.microsoft.com/office/powerpoint/2010/main" val="1286734908"/>
              </p:ext>
            </p:extLst>
          </p:nvPr>
        </p:nvGraphicFramePr>
        <p:xfrm>
          <a:off x="586130" y="1044999"/>
          <a:ext cx="8205516" cy="4625124"/>
        </p:xfrm>
        <a:graphic>
          <a:graphicData uri="http://schemas.openxmlformats.org/drawingml/2006/table">
            <a:tbl>
              <a:tblPr/>
              <a:tblGrid>
                <a:gridCol w="240454"/>
                <a:gridCol w="2705115"/>
                <a:gridCol w="1382615"/>
                <a:gridCol w="2194149"/>
                <a:gridCol w="766449"/>
                <a:gridCol w="916734"/>
              </a:tblGrid>
              <a:tr h="220244">
                <a:tc>
                  <a:txBody>
                    <a:bodyPr/>
                    <a:lstStyle/>
                    <a:p>
                      <a:pPr algn="ctr" fontAlgn="b"/>
                      <a:r>
                        <a:rPr lang="en-US" sz="1100" b="1" i="0" u="none" strike="noStrike" dirty="0">
                          <a:solidFill>
                            <a:srgbClr val="000000"/>
                          </a:solidFill>
                          <a:effectLst/>
                          <a:latin typeface="Calibri" panose="020F0502020204030204" pitchFamily="34" charset="0"/>
                        </a:rPr>
                        <a:t>#</a:t>
                      </a:r>
                    </a:p>
                  </a:txBody>
                  <a:tcPr marL="5482" marR="5482" marT="54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panose="020F0502020204030204" pitchFamily="34" charset="0"/>
                        </a:rPr>
                        <a:t>Title</a:t>
                      </a:r>
                    </a:p>
                  </a:txBody>
                  <a:tcPr marL="5482" marR="5482" marT="54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Author</a:t>
                      </a:r>
                    </a:p>
                  </a:txBody>
                  <a:tcPr marL="5482" marR="5482" marT="54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Imprint</a:t>
                      </a:r>
                    </a:p>
                  </a:txBody>
                  <a:tcPr marL="5482" marR="5482" marT="54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Pub Date</a:t>
                      </a:r>
                    </a:p>
                  </a:txBody>
                  <a:tcPr marL="5482" marR="5482" marT="548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 YTD Sales </a:t>
                      </a:r>
                    </a:p>
                  </a:txBody>
                  <a:tcPr marL="5482" marR="5482" marT="5482" marB="0" anchor="b">
                    <a:lnL>
                      <a:noFill/>
                    </a:lnL>
                    <a:lnR>
                      <a:noFill/>
                    </a:lnR>
                    <a:lnT>
                      <a:noFill/>
                    </a:lnT>
                    <a:lnB w="6350" cap="flat" cmpd="sng" algn="ctr">
                      <a:solidFill>
                        <a:srgbClr val="000000"/>
                      </a:solidFill>
                      <a:prstDash val="solid"/>
                      <a:round/>
                      <a:headEnd type="none" w="med" len="med"/>
                      <a:tailEnd type="none" w="med" len="med"/>
                    </a:lnB>
                  </a:tcPr>
                </a:tc>
              </a:tr>
              <a:tr h="220244">
                <a:tc>
                  <a:txBody>
                    <a:bodyPr/>
                    <a:lstStyle/>
                    <a:p>
                      <a:pPr algn="ctr" fontAlgn="b"/>
                      <a:r>
                        <a:rPr lang="en-US" sz="1100" b="0" i="0" u="none" strike="noStrike" dirty="0">
                          <a:solidFill>
                            <a:srgbClr val="000000"/>
                          </a:solidFill>
                          <a:effectLst/>
                          <a:latin typeface="Calibri" panose="020F0502020204030204" pitchFamily="34" charset="0"/>
                        </a:rPr>
                        <a:t>1</a:t>
                      </a:r>
                    </a:p>
                  </a:txBody>
                  <a:tcPr marL="5482" marR="5482" marT="5482" marB="0" anchor="ctr">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THE FAULT IN OUR STARS        </a:t>
                      </a:r>
                    </a:p>
                  </a:txBody>
                  <a:tcPr marL="5482" marR="5482" marT="5482" marB="0" anchor="ctr">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l" fontAlgn="b"/>
                      <a:r>
                        <a:rPr lang="en-US" sz="1100" b="1" i="0" u="none" strike="noStrike">
                          <a:solidFill>
                            <a:srgbClr val="000000"/>
                          </a:solidFill>
                          <a:effectLst/>
                          <a:latin typeface="Calibri" panose="020F0502020204030204" pitchFamily="34" charset="0"/>
                        </a:rPr>
                        <a:t>GREEN JOHN                    </a:t>
                      </a:r>
                    </a:p>
                  </a:txBody>
                  <a:tcPr marL="5482" marR="5482" marT="5482" marB="0" anchor="ctr">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l" fontAlgn="b"/>
                      <a:r>
                        <a:rPr lang="en-US" sz="1100" b="1" i="0" u="none" strike="noStrike">
                          <a:solidFill>
                            <a:srgbClr val="000000"/>
                          </a:solidFill>
                          <a:effectLst/>
                          <a:latin typeface="Calibri" panose="020F0502020204030204" pitchFamily="34" charset="0"/>
                        </a:rPr>
                        <a:t>SPEAK                         </a:t>
                      </a:r>
                    </a:p>
                  </a:txBody>
                  <a:tcPr marL="5482" marR="5482" marT="5482" marB="0" anchor="ctr">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r" fontAlgn="b"/>
                      <a:r>
                        <a:rPr lang="en-US" sz="1100" b="1" i="0" u="none" strike="noStrike">
                          <a:solidFill>
                            <a:srgbClr val="000000"/>
                          </a:solidFill>
                          <a:effectLst/>
                          <a:latin typeface="Calibri" panose="020F0502020204030204" pitchFamily="34" charset="0"/>
                        </a:rPr>
                        <a:t>4/1/2014</a:t>
                      </a:r>
                    </a:p>
                  </a:txBody>
                  <a:tcPr marL="5482" marR="5482" marT="5482" marB="0" anchor="ctr">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1,708,169 </a:t>
                      </a:r>
                    </a:p>
                  </a:txBody>
                  <a:tcPr marL="5482" marR="5482" marT="5482" marB="0" anchor="ctr">
                    <a:lnL>
                      <a:noFill/>
                    </a:lnL>
                    <a:lnR>
                      <a:noFill/>
                    </a:lnR>
                    <a:lnT w="6350" cap="flat" cmpd="sng" algn="ctr">
                      <a:solidFill>
                        <a:srgbClr val="000000"/>
                      </a:solidFill>
                      <a:prstDash val="solid"/>
                      <a:round/>
                      <a:headEnd type="none" w="med" len="med"/>
                      <a:tailEnd type="none" w="med" len="med"/>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2</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DIVERGENT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a:solidFill>
                            <a:srgbClr val="000000"/>
                          </a:solidFill>
                          <a:effectLst/>
                          <a:latin typeface="Calibri" panose="020F0502020204030204" pitchFamily="34" charset="0"/>
                        </a:rPr>
                        <a:t>ROTH VERONICA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a:solidFill>
                            <a:srgbClr val="000000"/>
                          </a:solidFill>
                          <a:effectLst/>
                          <a:latin typeface="Calibri" panose="020F0502020204030204" pitchFamily="34" charset="0"/>
                        </a:rPr>
                        <a:t>KATHERINE TEGEN BOOKS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a:solidFill>
                            <a:srgbClr val="000000"/>
                          </a:solidFill>
                          <a:effectLst/>
                          <a:latin typeface="Calibri" panose="020F0502020204030204" pitchFamily="34" charset="0"/>
                        </a:rPr>
                        <a:t>2/1/2012</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1,399,710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3</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INSURGENT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ROTH VERONICA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KATHERINE TEGEN BOOKS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a:solidFill>
                            <a:srgbClr val="000000"/>
                          </a:solidFill>
                          <a:effectLst/>
                          <a:latin typeface="Calibri" panose="020F0502020204030204" pitchFamily="34" charset="0"/>
                        </a:rPr>
                        <a:t>5/1/2012</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1,240,220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4</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ALLEGIANT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ROTH VERONICA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KATHERINE TEGEN BOOKS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10/1/2013</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1,083,885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5</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a:solidFill>
                            <a:srgbClr val="000000"/>
                          </a:solidFill>
                          <a:effectLst/>
                          <a:latin typeface="Calibri" panose="020F0502020204030204" pitchFamily="34" charset="0"/>
                        </a:rPr>
                        <a:t>THE FAULT IN OUR STARS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a:solidFill>
                            <a:srgbClr val="000000"/>
                          </a:solidFill>
                          <a:effectLst/>
                          <a:latin typeface="Calibri" panose="020F0502020204030204" pitchFamily="34" charset="0"/>
                        </a:rPr>
                        <a:t>GREEN JOHN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SPEAK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4/1/2014</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892,687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6</a:t>
                      </a:r>
                    </a:p>
                  </a:txBody>
                  <a:tcPr marL="5482" marR="5482" marT="5482" marB="0" anchor="ctr">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GONE GIRL                     </a:t>
                      </a:r>
                    </a:p>
                  </a:txBody>
                  <a:tcPr marL="5482" marR="5482" marT="5482" marB="0" anchor="ctr">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FLYNN GILLIAN                 </a:t>
                      </a:r>
                    </a:p>
                  </a:txBody>
                  <a:tcPr marL="5482" marR="5482" marT="5482" marB="0" anchor="ctr">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BROADWAY BOOKS                </a:t>
                      </a:r>
                    </a:p>
                  </a:txBody>
                  <a:tcPr marL="5482" marR="5482" marT="5482"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4/1/2014</a:t>
                      </a:r>
                    </a:p>
                  </a:txBody>
                  <a:tcPr marL="5482" marR="5482" marT="5482"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         846,624 </a:t>
                      </a:r>
                    </a:p>
                  </a:txBody>
                  <a:tcPr marL="5482" marR="5482" marT="5482" marB="0" anchor="ctr">
                    <a:lnL>
                      <a:noFill/>
                    </a:lnL>
                    <a:lnR>
                      <a:noFill/>
                    </a:lnR>
                    <a:lnT>
                      <a:noFill/>
                    </a:lnT>
                    <a:lnB>
                      <a:noFill/>
                    </a:lnB>
                  </a:tcPr>
                </a:tc>
              </a:tr>
              <a:tr h="220244">
                <a:tc>
                  <a:txBody>
                    <a:bodyPr/>
                    <a:lstStyle/>
                    <a:p>
                      <a:pPr algn="ctr" fontAlgn="b"/>
                      <a:r>
                        <a:rPr lang="en-US" sz="1100" b="0" i="0" u="none" strike="noStrike" dirty="0">
                          <a:solidFill>
                            <a:srgbClr val="000000"/>
                          </a:solidFill>
                          <a:effectLst/>
                          <a:latin typeface="Calibri" panose="020F0502020204030204" pitchFamily="34" charset="0"/>
                        </a:rPr>
                        <a:t>7</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THE FAULT IN OUR STARS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GREEN JOHN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DUTTON JUVENILE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1/1/2012</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781,042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8</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THE LONG HAUL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KINNEY JEFF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AMULET BOOKS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11/1/2014</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699,928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9</a:t>
                      </a:r>
                    </a:p>
                  </a:txBody>
                  <a:tcPr marL="5482" marR="5482" marT="5482" marB="0" anchor="ctr">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KILLING PATTON: THE STRANGE DE</a:t>
                      </a:r>
                    </a:p>
                  </a:txBody>
                  <a:tcPr marL="5482" marR="5482" marT="5482" marB="0" anchor="ctr">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O'REILLY BILL                 </a:t>
                      </a:r>
                    </a:p>
                  </a:txBody>
                  <a:tcPr marL="5482" marR="5482" marT="5482" marB="0" anchor="ctr">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HENRY HOLT &amp; COMPANY          </a:t>
                      </a:r>
                    </a:p>
                  </a:txBody>
                  <a:tcPr marL="5482" marR="5482" marT="5482" marB="0" anchor="ctr">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9/1/2014</a:t>
                      </a:r>
                    </a:p>
                  </a:txBody>
                  <a:tcPr marL="5482" marR="5482" marT="5482"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         685,187 </a:t>
                      </a:r>
                    </a:p>
                  </a:txBody>
                  <a:tcPr marL="5482" marR="5482" marT="5482" marB="0" anchor="ctr">
                    <a:lnL>
                      <a:noFill/>
                    </a:lnL>
                    <a:lnR>
                      <a:noFill/>
                    </a:lnR>
                    <a:lnT>
                      <a:noFill/>
                    </a:lnT>
                    <a:lnB>
                      <a:noFill/>
                    </a:lnB>
                  </a:tcPr>
                </a:tc>
              </a:tr>
              <a:tr h="220244">
                <a:tc>
                  <a:txBody>
                    <a:bodyPr/>
                    <a:lstStyle/>
                    <a:p>
                      <a:pPr algn="ctr" fontAlgn="b"/>
                      <a:r>
                        <a:rPr lang="en-US" sz="1100" b="0" i="0" u="none" strike="noStrike" dirty="0">
                          <a:solidFill>
                            <a:srgbClr val="000000"/>
                          </a:solidFill>
                          <a:effectLst/>
                          <a:latin typeface="Calibri" panose="020F0502020204030204" pitchFamily="34" charset="0"/>
                        </a:rPr>
                        <a:t>10</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LOOKING FOR ALASKA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GREEN JOHN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a:solidFill>
                            <a:srgbClr val="000000"/>
                          </a:solidFill>
                          <a:effectLst/>
                          <a:latin typeface="Calibri" panose="020F0502020204030204" pitchFamily="34" charset="0"/>
                        </a:rPr>
                        <a:t>SPEAK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a:solidFill>
                            <a:srgbClr val="000000"/>
                          </a:solidFill>
                          <a:effectLst/>
                          <a:latin typeface="Calibri" panose="020F0502020204030204" pitchFamily="34" charset="0"/>
                        </a:rPr>
                        <a:t>1/1/2007</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661,012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11</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IF I STAY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FORMAN GAYLE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SPEAK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a:solidFill>
                            <a:srgbClr val="000000"/>
                          </a:solidFill>
                          <a:effectLst/>
                          <a:latin typeface="Calibri" panose="020F0502020204030204" pitchFamily="34" charset="0"/>
                        </a:rPr>
                        <a:t>4/1/2010</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651,264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12</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FROZEN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a:solidFill>
                            <a:srgbClr val="000000"/>
                          </a:solidFill>
                          <a:effectLst/>
                          <a:latin typeface="Calibri" panose="020F0502020204030204" pitchFamily="34" charset="0"/>
                        </a:rPr>
                        <a:t>SAXON VICTORIA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RANDOM HOUSE DISNEY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a:solidFill>
                            <a:srgbClr val="000000"/>
                          </a:solidFill>
                          <a:effectLst/>
                          <a:latin typeface="Calibri" panose="020F0502020204030204" pitchFamily="34" charset="0"/>
                        </a:rPr>
                        <a:t>10/1/2013</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600,279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13</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MINECRAFT: REDSTONE HANDBOOK: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a:solidFill>
                            <a:srgbClr val="000000"/>
                          </a:solidFill>
                          <a:effectLst/>
                          <a:latin typeface="Calibri" panose="020F0502020204030204" pitchFamily="34" charset="0"/>
                        </a:rPr>
                        <a:t>SCHOLASTIC INC.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SCHOLASTIC INC.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a:solidFill>
                            <a:srgbClr val="000000"/>
                          </a:solidFill>
                          <a:effectLst/>
                          <a:latin typeface="Calibri" panose="020F0502020204030204" pitchFamily="34" charset="0"/>
                        </a:rPr>
                        <a:t>4/1/2014</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597,286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14</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THE MAZE RUNNER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DASHNER JAMES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DELACORTE PRESS BOOKS FOR </a:t>
                      </a:r>
                      <a:r>
                        <a:rPr lang="en-US" sz="1100" b="1" i="0" u="none" strike="noStrike" dirty="0" smtClean="0">
                          <a:solidFill>
                            <a:srgbClr val="000000"/>
                          </a:solidFill>
                          <a:effectLst/>
                          <a:latin typeface="Calibri" panose="020F0502020204030204" pitchFamily="34" charset="0"/>
                        </a:rPr>
                        <a:t>Y</a:t>
                      </a:r>
                      <a:endParaRPr lang="en-US" sz="1100" b="1" i="0" u="none" strike="noStrike" dirty="0">
                        <a:solidFill>
                          <a:srgbClr val="000000"/>
                        </a:solidFill>
                        <a:effectLst/>
                        <a:latin typeface="Calibri" panose="020F0502020204030204" pitchFamily="34" charset="0"/>
                      </a:endParaRP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8/1/2010</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588,701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15</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a:solidFill>
                            <a:srgbClr val="000000"/>
                          </a:solidFill>
                          <a:effectLst/>
                          <a:latin typeface="Calibri" panose="020F0502020204030204" pitchFamily="34" charset="0"/>
                        </a:rPr>
                        <a:t>MINECRAFT: ESSENTIAL HANDBOOK:</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SCHOLASTIC INC.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SCHOLASTIC INC.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11/1/2013</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577,180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16</a:t>
                      </a:r>
                    </a:p>
                  </a:txBody>
                  <a:tcPr marL="5482" marR="5482" marT="5482" marB="0" anchor="ctr">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JESUS CALLING: ENJOYING PEACE </a:t>
                      </a:r>
                    </a:p>
                  </a:txBody>
                  <a:tcPr marL="5482" marR="5482" marT="5482" marB="0" anchor="ctr">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YOUNG SARAH                   </a:t>
                      </a:r>
                    </a:p>
                  </a:txBody>
                  <a:tcPr marL="5482" marR="5482" marT="5482" marB="0" anchor="ctr">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THOMAS NELSON PUBLISHERS      </a:t>
                      </a:r>
                    </a:p>
                  </a:txBody>
                  <a:tcPr marL="5482" marR="5482" marT="5482"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10/1/2004</a:t>
                      </a:r>
                    </a:p>
                  </a:txBody>
                  <a:tcPr marL="5482" marR="5482" marT="5482" marB="0" anchor="ctr">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         570,855 </a:t>
                      </a:r>
                    </a:p>
                  </a:txBody>
                  <a:tcPr marL="5482" marR="5482" marT="5482" marB="0" anchor="ctr">
                    <a:lnL>
                      <a:noFill/>
                    </a:lnL>
                    <a:lnR>
                      <a:noFill/>
                    </a:lnR>
                    <a:lnT>
                      <a:noFill/>
                    </a:lnT>
                    <a:lnB>
                      <a:noFill/>
                    </a:lnB>
                  </a:tcPr>
                </a:tc>
              </a:tr>
              <a:tr h="220244">
                <a:tc>
                  <a:txBody>
                    <a:bodyPr/>
                    <a:lstStyle/>
                    <a:p>
                      <a:pPr algn="ctr" fontAlgn="b"/>
                      <a:r>
                        <a:rPr lang="en-US" sz="1100" b="0" i="0" u="none" strike="noStrike" dirty="0">
                          <a:solidFill>
                            <a:srgbClr val="000000"/>
                          </a:solidFill>
                          <a:effectLst/>
                          <a:latin typeface="Calibri" panose="020F0502020204030204" pitchFamily="34" charset="0"/>
                        </a:rPr>
                        <a:t>17</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FOUR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ROTH VERONICA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KATHERINE TEGEN BOOKS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7/1/2014</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552,728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18</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FROZEN: JOURNEY TO THE ICE PAL</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BERRIOS FRANK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RANDOM HOUSE DISNEY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10/1/2013</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543,710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19</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HARD LUCK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KINNEY JEFF                   </a:t>
                      </a:r>
                    </a:p>
                  </a:txBody>
                  <a:tcPr marL="5482" marR="5482" marT="5482" marB="0" anchor="ctr">
                    <a:lnL>
                      <a:noFill/>
                    </a:lnL>
                    <a:lnR>
                      <a:noFill/>
                    </a:lnR>
                    <a:lnT>
                      <a:noFill/>
                    </a:lnT>
                    <a:lnB>
                      <a:noFill/>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AMULET BOOKS                  </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11/1/2013</a:t>
                      </a:r>
                    </a:p>
                  </a:txBody>
                  <a:tcPr marL="5482" marR="5482" marT="5482" marB="0" anchor="ctr">
                    <a:lnL>
                      <a:noFill/>
                    </a:lnL>
                    <a:lnR>
                      <a:noFill/>
                    </a:lnR>
                    <a:lnT>
                      <a:noFill/>
                    </a:lnT>
                    <a:lnB>
                      <a:noFill/>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512,219 </a:t>
                      </a:r>
                    </a:p>
                  </a:txBody>
                  <a:tcPr marL="5482" marR="5482" marT="5482" marB="0" anchor="ctr">
                    <a:lnL>
                      <a:noFill/>
                    </a:lnL>
                    <a:lnR>
                      <a:noFill/>
                    </a:lnR>
                    <a:lnT>
                      <a:noFill/>
                    </a:lnT>
                    <a:lnB>
                      <a:noFill/>
                    </a:lnB>
                    <a:solidFill>
                      <a:srgbClr val="FFCD00"/>
                    </a:solidFill>
                  </a:tcPr>
                </a:tc>
              </a:tr>
              <a:tr h="220244">
                <a:tc>
                  <a:txBody>
                    <a:bodyPr/>
                    <a:lstStyle/>
                    <a:p>
                      <a:pPr algn="ctr" fontAlgn="b"/>
                      <a:r>
                        <a:rPr lang="en-US" sz="1100" b="0" i="0" u="none" strike="noStrike">
                          <a:solidFill>
                            <a:srgbClr val="000000"/>
                          </a:solidFill>
                          <a:effectLst/>
                          <a:latin typeface="Calibri" panose="020F0502020204030204" pitchFamily="34" charset="0"/>
                        </a:rPr>
                        <a:t>20</a:t>
                      </a:r>
                    </a:p>
                  </a:txBody>
                  <a:tcPr marL="5482" marR="5482" marT="5482" marB="0" anchor="ctr">
                    <a:lnL>
                      <a:noFill/>
                    </a:lnL>
                    <a:lnR>
                      <a:noFill/>
                    </a:lnR>
                    <a:lnT>
                      <a:noFill/>
                    </a:lnT>
                    <a:lnB w="6350" cap="flat" cmpd="sng" algn="ctr">
                      <a:solidFill>
                        <a:srgbClr val="000000"/>
                      </a:solidFill>
                      <a:prstDash val="solid"/>
                      <a:round/>
                      <a:headEnd type="none" w="med" len="med"/>
                      <a:tailEnd type="none" w="med" len="med"/>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FROZEN: BIG SNOWMAN, LITTLE SN</a:t>
                      </a:r>
                    </a:p>
                  </a:txBody>
                  <a:tcPr marL="5482" marR="5482" marT="5482" marB="0" anchor="ctr">
                    <a:lnL>
                      <a:noFill/>
                    </a:lnL>
                    <a:lnR>
                      <a:noFill/>
                    </a:lnR>
                    <a:lnT>
                      <a:noFill/>
                    </a:lnT>
                    <a:lnB w="6350" cap="flat" cmpd="sng" algn="ctr">
                      <a:solidFill>
                        <a:srgbClr val="000000"/>
                      </a:solidFill>
                      <a:prstDash val="solid"/>
                      <a:round/>
                      <a:headEnd type="none" w="med" len="med"/>
                      <a:tailEnd type="none" w="med" len="med"/>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RABE TISH                     </a:t>
                      </a:r>
                    </a:p>
                  </a:txBody>
                  <a:tcPr marL="5482" marR="5482" marT="5482" marB="0" anchor="ctr">
                    <a:lnL>
                      <a:noFill/>
                    </a:lnL>
                    <a:lnR>
                      <a:noFill/>
                    </a:lnR>
                    <a:lnT>
                      <a:noFill/>
                    </a:lnT>
                    <a:lnB w="6350" cap="flat" cmpd="sng" algn="ctr">
                      <a:solidFill>
                        <a:srgbClr val="000000"/>
                      </a:solidFill>
                      <a:prstDash val="solid"/>
                      <a:round/>
                      <a:headEnd type="none" w="med" len="med"/>
                      <a:tailEnd type="none" w="med" len="med"/>
                    </a:lnB>
                    <a:solidFill>
                      <a:srgbClr val="FFCD00"/>
                    </a:solidFill>
                  </a:tcPr>
                </a:tc>
                <a:tc>
                  <a:txBody>
                    <a:bodyPr/>
                    <a:lstStyle/>
                    <a:p>
                      <a:pPr algn="l" fontAlgn="b"/>
                      <a:r>
                        <a:rPr lang="en-US" sz="1100" b="1" i="0" u="none" strike="noStrike" dirty="0">
                          <a:solidFill>
                            <a:srgbClr val="000000"/>
                          </a:solidFill>
                          <a:effectLst/>
                          <a:latin typeface="Calibri" panose="020F0502020204030204" pitchFamily="34" charset="0"/>
                        </a:rPr>
                        <a:t>RANDOM HOUSE DISNEY           </a:t>
                      </a:r>
                    </a:p>
                  </a:txBody>
                  <a:tcPr marL="5482" marR="5482" marT="5482" marB="0" anchor="ctr">
                    <a:lnL>
                      <a:noFill/>
                    </a:lnL>
                    <a:lnR>
                      <a:noFill/>
                    </a:lnR>
                    <a:lnT>
                      <a:noFill/>
                    </a:lnT>
                    <a:lnB w="6350" cap="flat" cmpd="sng" algn="ctr">
                      <a:solidFill>
                        <a:srgbClr val="000000"/>
                      </a:solidFill>
                      <a:prstDash val="solid"/>
                      <a:round/>
                      <a:headEnd type="none" w="med" len="med"/>
                      <a:tailEnd type="none" w="med" len="med"/>
                    </a:lnB>
                    <a:solidFill>
                      <a:srgbClr val="FFCD00"/>
                    </a:solidFill>
                  </a:tcPr>
                </a:tc>
                <a:tc>
                  <a:txBody>
                    <a:bodyPr/>
                    <a:lstStyle/>
                    <a:p>
                      <a:pPr algn="r" fontAlgn="b"/>
                      <a:r>
                        <a:rPr lang="en-US" sz="1100" b="1" i="0" u="none" strike="noStrike">
                          <a:solidFill>
                            <a:srgbClr val="000000"/>
                          </a:solidFill>
                          <a:effectLst/>
                          <a:latin typeface="Calibri" panose="020F0502020204030204" pitchFamily="34" charset="0"/>
                        </a:rPr>
                        <a:t>10/1/2013</a:t>
                      </a:r>
                    </a:p>
                  </a:txBody>
                  <a:tcPr marL="5482" marR="5482" marT="5482" marB="0" anchor="ctr">
                    <a:lnL>
                      <a:noFill/>
                    </a:lnL>
                    <a:lnR>
                      <a:noFill/>
                    </a:lnR>
                    <a:lnT>
                      <a:noFill/>
                    </a:lnT>
                    <a:lnB w="6350" cap="flat" cmpd="sng" algn="ctr">
                      <a:solidFill>
                        <a:srgbClr val="000000"/>
                      </a:solidFill>
                      <a:prstDash val="solid"/>
                      <a:round/>
                      <a:headEnd type="none" w="med" len="med"/>
                      <a:tailEnd type="none" w="med" len="med"/>
                    </a:lnB>
                    <a:solidFill>
                      <a:srgbClr val="FFCD00"/>
                    </a:solidFill>
                  </a:tcPr>
                </a:tc>
                <a:tc>
                  <a:txBody>
                    <a:bodyPr/>
                    <a:lstStyle/>
                    <a:p>
                      <a:pPr algn="r" fontAlgn="b"/>
                      <a:r>
                        <a:rPr lang="en-US" sz="1100" b="1" i="0" u="none" strike="noStrike" dirty="0">
                          <a:solidFill>
                            <a:srgbClr val="000000"/>
                          </a:solidFill>
                          <a:effectLst/>
                          <a:latin typeface="Calibri" panose="020F0502020204030204" pitchFamily="34" charset="0"/>
                        </a:rPr>
                        <a:t>         492,822 </a:t>
                      </a:r>
                    </a:p>
                  </a:txBody>
                  <a:tcPr marL="5482" marR="5482" marT="5482" marB="0" anchor="ctr">
                    <a:lnL>
                      <a:noFill/>
                    </a:lnL>
                    <a:lnR>
                      <a:noFill/>
                    </a:lnR>
                    <a:lnT>
                      <a:noFill/>
                    </a:lnT>
                    <a:lnB w="6350" cap="flat" cmpd="sng" algn="ctr">
                      <a:solidFill>
                        <a:srgbClr val="000000"/>
                      </a:solidFill>
                      <a:prstDash val="solid"/>
                      <a:round/>
                      <a:headEnd type="none" w="med" len="med"/>
                      <a:tailEnd type="none" w="med" len="med"/>
                    </a:lnB>
                    <a:solidFill>
                      <a:srgbClr val="FFCD00"/>
                    </a:solidFill>
                  </a:tcPr>
                </a:tc>
              </a:tr>
            </a:tbl>
          </a:graphicData>
        </a:graphic>
      </p:graphicFrame>
      <p:sp>
        <p:nvSpPr>
          <p:cNvPr id="6" name="TextBox 5"/>
          <p:cNvSpPr txBox="1"/>
          <p:nvPr/>
        </p:nvSpPr>
        <p:spPr>
          <a:xfrm>
            <a:off x="617122" y="5677004"/>
            <a:ext cx="1099981" cy="246221"/>
          </a:xfrm>
          <a:prstGeom prst="rect">
            <a:avLst/>
          </a:prstGeom>
          <a:noFill/>
        </p:spPr>
        <p:txBody>
          <a:bodyPr wrap="none" rtlCol="0">
            <a:spAutoFit/>
          </a:bodyPr>
          <a:lstStyle/>
          <a:p>
            <a:r>
              <a:rPr lang="en-US" sz="1000" dirty="0"/>
              <a:t>Source: </a:t>
            </a:r>
            <a:r>
              <a:rPr lang="en-US" sz="1000" dirty="0" smtClean="0"/>
              <a:t>Bookscan</a:t>
            </a:r>
            <a:endParaRPr lang="en-US" sz="1000" dirty="0"/>
          </a:p>
        </p:txBody>
      </p:sp>
    </p:spTree>
    <p:extLst>
      <p:ext uri="{BB962C8B-B14F-4D97-AF65-F5344CB8AC3E}">
        <p14:creationId xmlns:p14="http://schemas.microsoft.com/office/powerpoint/2010/main" val="34188637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715250" y="2270125"/>
            <a:ext cx="1254125" cy="69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141249" y="4421349"/>
            <a:ext cx="4053621" cy="1077218"/>
          </a:xfrm>
          <a:prstGeom prst="rect">
            <a:avLst/>
          </a:prstGeom>
        </p:spPr>
        <p:txBody>
          <a:bodyPr wrap="none">
            <a:spAutoFit/>
          </a:bodyPr>
          <a:lstStyle/>
          <a:p>
            <a:pPr algn="ctr"/>
            <a:r>
              <a:rPr lang="en-US" sz="3200" dirty="0" smtClean="0">
                <a:solidFill>
                  <a:srgbClr val="A53895"/>
                </a:solidFill>
                <a:latin typeface="Brandon Grotesque Bold"/>
                <a:cs typeface="Brandon Grotesque Bold"/>
              </a:rPr>
              <a:t>WHAT</a:t>
            </a:r>
            <a:r>
              <a:rPr lang="en-US" sz="3200" dirty="0" smtClean="0">
                <a:solidFill>
                  <a:srgbClr val="A53895"/>
                </a:solidFill>
                <a:latin typeface="Brandon Grotesque Medium" panose="020B0603020203060202" pitchFamily="34" charset="0"/>
              </a:rPr>
              <a:t> </a:t>
            </a:r>
            <a:r>
              <a:rPr lang="en-US" sz="3200" dirty="0" smtClean="0">
                <a:solidFill>
                  <a:srgbClr val="A53895"/>
                </a:solidFill>
                <a:latin typeface="Brandon Grotesque Bold" panose="020B0803020203060202" pitchFamily="34" charset="0"/>
              </a:rPr>
              <a:t>PURCHASING </a:t>
            </a:r>
          </a:p>
          <a:p>
            <a:pPr algn="ctr"/>
            <a:r>
              <a:rPr lang="en-US" sz="3200" dirty="0" smtClean="0">
                <a:solidFill>
                  <a:srgbClr val="A53895"/>
                </a:solidFill>
                <a:latin typeface="Brandon Grotesque Bold" panose="020B0803020203060202" pitchFamily="34" charset="0"/>
              </a:rPr>
              <a:t>TELLS US</a:t>
            </a:r>
            <a:endParaRPr lang="en-US" sz="3200" dirty="0">
              <a:solidFill>
                <a:srgbClr val="A53895"/>
              </a:solidFill>
              <a:latin typeface="Brandon Grotesque Bold" panose="020B0803020203060202" pitchFamily="34" charset="0"/>
            </a:endParaRPr>
          </a:p>
        </p:txBody>
      </p:sp>
      <p:sp>
        <p:nvSpPr>
          <p:cNvPr id="6" name="TextBox 5"/>
          <p:cNvSpPr txBox="1"/>
          <p:nvPr/>
        </p:nvSpPr>
        <p:spPr>
          <a:xfrm>
            <a:off x="928952" y="652866"/>
            <a:ext cx="7408095" cy="830997"/>
          </a:xfrm>
          <a:prstGeom prst="rect">
            <a:avLst/>
          </a:prstGeom>
          <a:noFill/>
        </p:spPr>
        <p:txBody>
          <a:bodyPr wrap="square" rtlCol="0">
            <a:spAutoFit/>
          </a:bodyPr>
          <a:lstStyle/>
          <a:p>
            <a:pPr algn="ctr"/>
            <a:r>
              <a:rPr lang="en-US" sz="4800" dirty="0" smtClean="0">
                <a:ln>
                  <a:solidFill>
                    <a:srgbClr val="FFFFFF"/>
                  </a:solidFill>
                </a:ln>
                <a:solidFill>
                  <a:srgbClr val="009DD9"/>
                </a:solidFill>
                <a:latin typeface="Brandon Grotesque Black"/>
                <a:cs typeface="Brandon Grotesque Black"/>
              </a:rPr>
              <a:t>WHAT DO WE KNOW?</a:t>
            </a:r>
            <a:endParaRPr lang="en-US" sz="4800" dirty="0">
              <a:ln>
                <a:solidFill>
                  <a:srgbClr val="FFFFFF"/>
                </a:solidFill>
              </a:ln>
              <a:solidFill>
                <a:srgbClr val="009DD9"/>
              </a:solidFill>
              <a:latin typeface="Brandon Grotesque Black"/>
              <a:cs typeface="Brandon Grotesque Black"/>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26773" y="3329955"/>
            <a:ext cx="3817227" cy="3544746"/>
          </a:xfrm>
          <a:prstGeom prst="rect">
            <a:avLst/>
          </a:prstGeom>
        </p:spPr>
      </p:pic>
    </p:spTree>
    <p:extLst>
      <p:ext uri="{BB962C8B-B14F-4D97-AF65-F5344CB8AC3E}">
        <p14:creationId xmlns:p14="http://schemas.microsoft.com/office/powerpoint/2010/main" val="1214859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4275" y="207501"/>
            <a:ext cx="9141628" cy="592182"/>
          </a:xfrm>
        </p:spPr>
        <p:txBody>
          <a:bodyPr>
            <a:normAutofit/>
          </a:bodyPr>
          <a:lstStyle/>
          <a:p>
            <a:pPr algn="ctr"/>
            <a:r>
              <a:rPr lang="en-US" sz="2800" dirty="0">
                <a:solidFill>
                  <a:srgbClr val="A53895"/>
                </a:solidFill>
                <a:latin typeface="Brandon Grotesque Medium" panose="020B0603020203060202" pitchFamily="34" charset="0"/>
              </a:rPr>
              <a:t>Shifts in WHERE </a:t>
            </a:r>
            <a:r>
              <a:rPr lang="en-US" sz="2800" dirty="0" smtClean="0">
                <a:solidFill>
                  <a:srgbClr val="A53895"/>
                </a:solidFill>
                <a:latin typeface="Brandon Grotesque Medium" panose="020B0603020203060202" pitchFamily="34" charset="0"/>
              </a:rPr>
              <a:t>CHILDREN’S books ARE BOUGHT</a:t>
            </a:r>
            <a:endParaRPr lang="en-US" sz="2800" dirty="0">
              <a:solidFill>
                <a:srgbClr val="A53895"/>
              </a:solidFill>
              <a:latin typeface="Brandon Grotesque Medium" panose="020B0603020203060202" pitchFamily="34" charset="0"/>
            </a:endParaRPr>
          </a:p>
        </p:txBody>
      </p:sp>
      <p:graphicFrame>
        <p:nvGraphicFramePr>
          <p:cNvPr id="3" name="Content Placeholder 12"/>
          <p:cNvGraphicFramePr>
            <a:graphicFrameLocks noGrp="1"/>
          </p:cNvGraphicFramePr>
          <p:nvPr>
            <p:ph idx="1"/>
            <p:extLst>
              <p:ext uri="{D42A27DB-BD31-4B8C-83A1-F6EECF244321}">
                <p14:modId xmlns:p14="http://schemas.microsoft.com/office/powerpoint/2010/main" val="1023268923"/>
              </p:ext>
            </p:extLst>
          </p:nvPr>
        </p:nvGraphicFramePr>
        <p:xfrm>
          <a:off x="958596" y="1478516"/>
          <a:ext cx="7641771" cy="44113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10"/>
          <p:cNvSpPr txBox="1">
            <a:spLocks/>
          </p:cNvSpPr>
          <p:nvPr/>
        </p:nvSpPr>
        <p:spPr>
          <a:xfrm>
            <a:off x="1088548" y="1098891"/>
            <a:ext cx="7232904" cy="31511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1600" dirty="0" smtClean="0">
                <a:solidFill>
                  <a:schemeClr val="bg2"/>
                </a:solidFill>
              </a:rPr>
              <a:t>Consumer Survey Responses – Location of Book Purchases – Excludes YA</a:t>
            </a:r>
          </a:p>
        </p:txBody>
      </p:sp>
      <p:sp>
        <p:nvSpPr>
          <p:cNvPr id="6" name="Rectangle 5"/>
          <p:cNvSpPr/>
          <p:nvPr/>
        </p:nvSpPr>
        <p:spPr>
          <a:xfrm>
            <a:off x="716769" y="6533276"/>
            <a:ext cx="4572000" cy="230832"/>
          </a:xfrm>
          <a:prstGeom prst="rect">
            <a:avLst/>
          </a:prstGeom>
        </p:spPr>
        <p:txBody>
          <a:bodyPr>
            <a:spAutoFit/>
          </a:bodyPr>
          <a:lstStyle/>
          <a:p>
            <a:r>
              <a:rPr lang="en-US" sz="900" dirty="0"/>
              <a:t>Source: Nielsen Books &amp; Consumer US, 2009-2014, excludes YA.</a:t>
            </a:r>
          </a:p>
        </p:txBody>
      </p:sp>
      <p:sp>
        <p:nvSpPr>
          <p:cNvPr id="2" name="Oval 1"/>
          <p:cNvSpPr/>
          <p:nvPr/>
        </p:nvSpPr>
        <p:spPr>
          <a:xfrm>
            <a:off x="7128273" y="1717295"/>
            <a:ext cx="1019602" cy="102858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092497" y="1742058"/>
            <a:ext cx="1091153" cy="923330"/>
          </a:xfrm>
          <a:prstGeom prst="rect">
            <a:avLst/>
          </a:prstGeom>
          <a:noFill/>
        </p:spPr>
        <p:txBody>
          <a:bodyPr wrap="square" rtlCol="0">
            <a:spAutoFit/>
          </a:bodyPr>
          <a:lstStyle/>
          <a:p>
            <a:pPr algn="ctr"/>
            <a:r>
              <a:rPr lang="en-US" dirty="0" smtClean="0">
                <a:solidFill>
                  <a:schemeClr val="bg1"/>
                </a:solidFill>
              </a:rPr>
              <a:t>62%</a:t>
            </a:r>
          </a:p>
          <a:p>
            <a:pPr algn="ctr"/>
            <a:r>
              <a:rPr lang="en-US" dirty="0">
                <a:solidFill>
                  <a:schemeClr val="bg1"/>
                </a:solidFill>
              </a:rPr>
              <a:t>b</a:t>
            </a:r>
            <a:r>
              <a:rPr lang="en-US" dirty="0" smtClean="0">
                <a:solidFill>
                  <a:schemeClr val="bg1"/>
                </a:solidFill>
              </a:rPr>
              <a:t>ricks &amp; mortar</a:t>
            </a:r>
            <a:endParaRPr lang="en-US" dirty="0">
              <a:solidFill>
                <a:schemeClr val="bg1"/>
              </a:solidFill>
            </a:endParaRPr>
          </a:p>
        </p:txBody>
      </p:sp>
    </p:spTree>
    <p:extLst>
      <p:ext uri="{BB962C8B-B14F-4D97-AF65-F5344CB8AC3E}">
        <p14:creationId xmlns:p14="http://schemas.microsoft.com/office/powerpoint/2010/main" val="24429761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randon Grotesque Medium"/>
              </a:rPr>
              <a:t>Purchasing platforms</a:t>
            </a:r>
            <a:endParaRPr lang="en-US" dirty="0">
              <a:latin typeface="Brandon Grotesque Medium"/>
            </a:endParaRPr>
          </a:p>
        </p:txBody>
      </p:sp>
      <p:sp>
        <p:nvSpPr>
          <p:cNvPr id="3" name="Text Placeholder 2"/>
          <p:cNvSpPr>
            <a:spLocks noGrp="1"/>
          </p:cNvSpPr>
          <p:nvPr>
            <p:ph type="body" idx="13"/>
          </p:nvPr>
        </p:nvSpPr>
        <p:spPr>
          <a:xfrm>
            <a:off x="594360" y="1280160"/>
            <a:ext cx="8397240" cy="624840"/>
          </a:xfrm>
        </p:spPr>
        <p:txBody>
          <a:bodyPr/>
          <a:lstStyle/>
          <a:p>
            <a:r>
              <a:rPr lang="en-US" sz="1775" dirty="0" smtClean="0"/>
              <a:t>Children’s book buyers do </a:t>
            </a:r>
            <a:r>
              <a:rPr lang="en-US" sz="1775" dirty="0"/>
              <a:t>more than half </a:t>
            </a:r>
            <a:r>
              <a:rPr lang="en-US" sz="1775" dirty="0" smtClean="0"/>
              <a:t>of their book buying in person. Online and Direct Downloads slightly under-index for this group compared to the general market.</a:t>
            </a:r>
            <a:endParaRPr lang="en-US" sz="1775" dirty="0"/>
          </a:p>
        </p:txBody>
      </p:sp>
      <p:sp>
        <p:nvSpPr>
          <p:cNvPr id="8" name="Text Placeholder 3"/>
          <p:cNvSpPr>
            <a:spLocks noGrp="1"/>
          </p:cNvSpPr>
          <p:nvPr>
            <p:ph type="body" idx="15"/>
          </p:nvPr>
        </p:nvSpPr>
        <p:spPr/>
        <p:txBody>
          <a:bodyPr/>
          <a:lstStyle/>
          <a:p>
            <a:pPr algn="r"/>
            <a:r>
              <a:rPr lang="en-US" dirty="0">
                <a:solidFill>
                  <a:schemeClr val="tx2"/>
                </a:solidFill>
              </a:rPr>
              <a:t>Source: Nielsen 2014 Books and Consumers</a:t>
            </a:r>
            <a:r>
              <a:rPr lang="en-US" dirty="0" smtClean="0">
                <a:solidFill>
                  <a:schemeClr val="tx2"/>
                </a:solidFill>
              </a:rPr>
              <a:t>. Q4 2014</a:t>
            </a:r>
            <a:endParaRPr lang="en-US" dirty="0">
              <a:solidFill>
                <a:schemeClr val="tx2"/>
              </a:solidFill>
            </a:endParaRPr>
          </a:p>
        </p:txBody>
      </p:sp>
      <p:graphicFrame>
        <p:nvGraphicFramePr>
          <p:cNvPr id="7" name="Chart 6"/>
          <p:cNvGraphicFramePr/>
          <p:nvPr>
            <p:extLst>
              <p:ext uri="{D42A27DB-BD31-4B8C-83A1-F6EECF244321}">
                <p14:modId xmlns:p14="http://schemas.microsoft.com/office/powerpoint/2010/main" val="708974814"/>
              </p:ext>
            </p:extLst>
          </p:nvPr>
        </p:nvGraphicFramePr>
        <p:xfrm>
          <a:off x="1752600" y="2130508"/>
          <a:ext cx="5943600" cy="3909043"/>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Group 10"/>
          <p:cNvGrpSpPr/>
          <p:nvPr/>
        </p:nvGrpSpPr>
        <p:grpSpPr>
          <a:xfrm>
            <a:off x="3200400" y="3179730"/>
            <a:ext cx="1752600" cy="1804416"/>
            <a:chOff x="2385926" y="4805622"/>
            <a:chExt cx="1271016" cy="1271016"/>
          </a:xfrm>
        </p:grpSpPr>
        <p:sp>
          <p:nvSpPr>
            <p:cNvPr id="12" name="Oval 11"/>
            <p:cNvSpPr/>
            <p:nvPr/>
          </p:nvSpPr>
          <p:spPr>
            <a:xfrm>
              <a:off x="2385926" y="4805622"/>
              <a:ext cx="1271016" cy="1271016"/>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Magazine.emf"/>
            <p:cNvPicPr>
              <a:picLocks noChangeAspect="1"/>
            </p:cNvPicPr>
            <p:nvPr/>
          </p:nvPicPr>
          <p:blipFill>
            <a:blip r:embed="rId3" cstate="print"/>
            <a:stretch>
              <a:fillRect/>
            </a:stretch>
          </p:blipFill>
          <p:spPr>
            <a:xfrm>
              <a:off x="2577383" y="5134806"/>
              <a:ext cx="888102" cy="612648"/>
            </a:xfrm>
            <a:prstGeom prst="rect">
              <a:avLst/>
            </a:prstGeom>
          </p:spPr>
        </p:pic>
      </p:grpSp>
      <p:sp>
        <p:nvSpPr>
          <p:cNvPr id="10" name="TextBox 9"/>
          <p:cNvSpPr txBox="1"/>
          <p:nvPr/>
        </p:nvSpPr>
        <p:spPr>
          <a:xfrm>
            <a:off x="6043917" y="2595855"/>
            <a:ext cx="2819400" cy="830997"/>
          </a:xfrm>
          <a:prstGeom prst="rect">
            <a:avLst/>
          </a:prstGeom>
          <a:noFill/>
        </p:spPr>
        <p:txBody>
          <a:bodyPr wrap="square" rtlCol="0">
            <a:spAutoFit/>
          </a:bodyPr>
          <a:lstStyle/>
          <a:p>
            <a:pPr algn="ctr"/>
            <a:r>
              <a:rPr lang="en-US" sz="2400" b="1" i="1" dirty="0" smtClean="0">
                <a:solidFill>
                  <a:schemeClr val="tx2"/>
                </a:solidFill>
              </a:rPr>
              <a:t>Platforms</a:t>
            </a:r>
          </a:p>
          <a:p>
            <a:pPr algn="ctr"/>
            <a:endParaRPr lang="en-US" sz="2400" b="1" i="1" dirty="0">
              <a:solidFill>
                <a:schemeClr val="bg2"/>
              </a:solidFill>
            </a:endParaRPr>
          </a:p>
        </p:txBody>
      </p:sp>
      <p:sp>
        <p:nvSpPr>
          <p:cNvPr id="4" name="TextBox 3"/>
          <p:cNvSpPr txBox="1"/>
          <p:nvPr/>
        </p:nvSpPr>
        <p:spPr>
          <a:xfrm>
            <a:off x="7166264" y="5137666"/>
            <a:ext cx="1219200" cy="369332"/>
          </a:xfrm>
          <a:prstGeom prst="rect">
            <a:avLst/>
          </a:prstGeom>
          <a:solidFill>
            <a:schemeClr val="bg1"/>
          </a:solidFill>
        </p:spPr>
        <p:txBody>
          <a:bodyPr wrap="square" rtlCol="0">
            <a:spAutoFit/>
          </a:bodyPr>
          <a:lstStyle/>
          <a:p>
            <a:endParaRPr lang="en-US" dirty="0"/>
          </a:p>
        </p:txBody>
      </p:sp>
      <p:sp>
        <p:nvSpPr>
          <p:cNvPr id="21" name="Title 10"/>
          <p:cNvSpPr txBox="1">
            <a:spLocks/>
          </p:cNvSpPr>
          <p:nvPr/>
        </p:nvSpPr>
        <p:spPr>
          <a:xfrm>
            <a:off x="6887837" y="205359"/>
            <a:ext cx="1575905" cy="354247"/>
          </a:xfrm>
          <a:prstGeom prst="rect">
            <a:avLst/>
          </a:prstGeom>
        </p:spPr>
        <p:txBody>
          <a:bodyPr tIns="0" bIns="0" anchor="b"/>
          <a:lstStyle>
            <a:lvl1pPr algn="l" defTabSz="457200" rtl="0" eaLnBrk="0" fontAlgn="base" hangingPunct="0">
              <a:spcBef>
                <a:spcPct val="0"/>
              </a:spcBef>
              <a:spcAft>
                <a:spcPct val="0"/>
              </a:spcAft>
              <a:defRPr sz="3000" kern="1200" cap="all" baseline="0">
                <a:solidFill>
                  <a:srgbClr val="009DD9"/>
                </a:solidFill>
                <a:latin typeface="+mj-lt"/>
                <a:ea typeface="ＭＳ Ｐゴシック" charset="0"/>
                <a:cs typeface="+mj-cs"/>
              </a:defRPr>
            </a:lvl1pPr>
            <a:lvl2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2pPr>
            <a:lvl3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3pPr>
            <a:lvl4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4pPr>
            <a:lvl5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5pPr>
            <a:lvl6pPr marL="457200" algn="l" defTabSz="457200" rtl="0" fontAlgn="base">
              <a:spcBef>
                <a:spcPct val="0"/>
              </a:spcBef>
              <a:spcAft>
                <a:spcPct val="0"/>
              </a:spcAft>
              <a:defRPr sz="3000">
                <a:solidFill>
                  <a:srgbClr val="009DD9"/>
                </a:solidFill>
                <a:latin typeface="Calibri" pitchFamily="34" charset="0"/>
              </a:defRPr>
            </a:lvl6pPr>
            <a:lvl7pPr marL="914400" algn="l" defTabSz="457200" rtl="0" fontAlgn="base">
              <a:spcBef>
                <a:spcPct val="0"/>
              </a:spcBef>
              <a:spcAft>
                <a:spcPct val="0"/>
              </a:spcAft>
              <a:defRPr sz="3000">
                <a:solidFill>
                  <a:srgbClr val="009DD9"/>
                </a:solidFill>
                <a:latin typeface="Calibri" pitchFamily="34" charset="0"/>
              </a:defRPr>
            </a:lvl7pPr>
            <a:lvl8pPr marL="1371600" algn="l" defTabSz="457200" rtl="0" fontAlgn="base">
              <a:spcBef>
                <a:spcPct val="0"/>
              </a:spcBef>
              <a:spcAft>
                <a:spcPct val="0"/>
              </a:spcAft>
              <a:defRPr sz="3000">
                <a:solidFill>
                  <a:srgbClr val="009DD9"/>
                </a:solidFill>
                <a:latin typeface="Calibri" pitchFamily="34" charset="0"/>
              </a:defRPr>
            </a:lvl8pPr>
            <a:lvl9pPr marL="1828800" algn="l" defTabSz="457200" rtl="0" fontAlgn="base">
              <a:spcBef>
                <a:spcPct val="0"/>
              </a:spcBef>
              <a:spcAft>
                <a:spcPct val="0"/>
              </a:spcAft>
              <a:defRPr sz="3000">
                <a:solidFill>
                  <a:srgbClr val="009DD9"/>
                </a:solidFill>
                <a:latin typeface="Calibri" pitchFamily="34" charset="0"/>
              </a:defRPr>
            </a:lvl9pPr>
          </a:lstStyle>
          <a:p>
            <a:pPr algn="r">
              <a:defRPr/>
            </a:pPr>
            <a:r>
              <a:rPr lang="en-US" sz="2000" dirty="0" smtClean="0"/>
              <a:t>books</a:t>
            </a:r>
            <a:endParaRPr lang="en-US" sz="2000" dirty="0"/>
          </a:p>
        </p:txBody>
      </p:sp>
      <p:sp>
        <p:nvSpPr>
          <p:cNvPr id="17" name="Oval 16"/>
          <p:cNvSpPr/>
          <p:nvPr/>
        </p:nvSpPr>
        <p:spPr>
          <a:xfrm>
            <a:off x="8442960" y="137160"/>
            <a:ext cx="548640" cy="548640"/>
          </a:xfrm>
          <a:prstGeom prst="ellipse">
            <a:avLst/>
          </a:prstGeom>
          <a:solidFill>
            <a:srgbClr val="00B0F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098473" y="5088990"/>
            <a:ext cx="914400" cy="71825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971800" y="2133600"/>
            <a:ext cx="304800" cy="450813"/>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438400" y="2133600"/>
            <a:ext cx="5334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12873" y="5807240"/>
            <a:ext cx="5334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276464" y="5225346"/>
            <a:ext cx="550718" cy="369332"/>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97406" y="5588991"/>
            <a:ext cx="199159"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3812091" y="5706056"/>
            <a:ext cx="82694" cy="63194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43" name="Title 10"/>
          <p:cNvSpPr txBox="1">
            <a:spLocks/>
          </p:cNvSpPr>
          <p:nvPr/>
        </p:nvSpPr>
        <p:spPr>
          <a:xfrm>
            <a:off x="5510695" y="5351816"/>
            <a:ext cx="1575905" cy="354247"/>
          </a:xfrm>
          <a:prstGeom prst="rect">
            <a:avLst/>
          </a:prstGeom>
        </p:spPr>
        <p:txBody>
          <a:bodyPr tIns="0" bIns="0" anchor="b"/>
          <a:lstStyle>
            <a:lvl1pPr algn="l" defTabSz="457200" rtl="0" eaLnBrk="0" fontAlgn="base" hangingPunct="0">
              <a:spcBef>
                <a:spcPct val="0"/>
              </a:spcBef>
              <a:spcAft>
                <a:spcPct val="0"/>
              </a:spcAft>
              <a:defRPr sz="3000" kern="1200" cap="all" baseline="0">
                <a:solidFill>
                  <a:srgbClr val="009DD9"/>
                </a:solidFill>
                <a:latin typeface="+mj-lt"/>
                <a:ea typeface="ＭＳ Ｐゴシック" charset="0"/>
                <a:cs typeface="+mj-cs"/>
              </a:defRPr>
            </a:lvl1pPr>
            <a:lvl2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2pPr>
            <a:lvl3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3pPr>
            <a:lvl4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4pPr>
            <a:lvl5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5pPr>
            <a:lvl6pPr marL="457200" algn="l" defTabSz="457200" rtl="0" fontAlgn="base">
              <a:spcBef>
                <a:spcPct val="0"/>
              </a:spcBef>
              <a:spcAft>
                <a:spcPct val="0"/>
              </a:spcAft>
              <a:defRPr sz="3000">
                <a:solidFill>
                  <a:srgbClr val="009DD9"/>
                </a:solidFill>
                <a:latin typeface="Calibri" pitchFamily="34" charset="0"/>
              </a:defRPr>
            </a:lvl6pPr>
            <a:lvl7pPr marL="914400" algn="l" defTabSz="457200" rtl="0" fontAlgn="base">
              <a:spcBef>
                <a:spcPct val="0"/>
              </a:spcBef>
              <a:spcAft>
                <a:spcPct val="0"/>
              </a:spcAft>
              <a:defRPr sz="3000">
                <a:solidFill>
                  <a:srgbClr val="009DD9"/>
                </a:solidFill>
                <a:latin typeface="Calibri" pitchFamily="34" charset="0"/>
              </a:defRPr>
            </a:lvl7pPr>
            <a:lvl8pPr marL="1371600" algn="l" defTabSz="457200" rtl="0" fontAlgn="base">
              <a:spcBef>
                <a:spcPct val="0"/>
              </a:spcBef>
              <a:spcAft>
                <a:spcPct val="0"/>
              </a:spcAft>
              <a:defRPr sz="3000">
                <a:solidFill>
                  <a:srgbClr val="009DD9"/>
                </a:solidFill>
                <a:latin typeface="Calibri" pitchFamily="34" charset="0"/>
              </a:defRPr>
            </a:lvl8pPr>
            <a:lvl9pPr marL="1828800" algn="l" defTabSz="457200" rtl="0" fontAlgn="base">
              <a:spcBef>
                <a:spcPct val="0"/>
              </a:spcBef>
              <a:spcAft>
                <a:spcPct val="0"/>
              </a:spcAft>
              <a:defRPr sz="3000">
                <a:solidFill>
                  <a:srgbClr val="009DD9"/>
                </a:solidFill>
                <a:latin typeface="Calibri" pitchFamily="34" charset="0"/>
              </a:defRPr>
            </a:lvl9pPr>
          </a:lstStyle>
          <a:p>
            <a:pPr algn="r">
              <a:defRPr/>
            </a:pPr>
            <a:r>
              <a:rPr lang="en-US" sz="2000" dirty="0" smtClean="0">
                <a:solidFill>
                  <a:schemeClr val="accent2"/>
                </a:solidFill>
              </a:rPr>
              <a:t>Index:</a:t>
            </a:r>
            <a:endParaRPr lang="en-US" sz="2000" dirty="0">
              <a:solidFill>
                <a:schemeClr val="accent2"/>
              </a:solidFill>
            </a:endParaRPr>
          </a:p>
        </p:txBody>
      </p:sp>
      <p:sp>
        <p:nvSpPr>
          <p:cNvPr id="45" name="Title 10"/>
          <p:cNvSpPr txBox="1">
            <a:spLocks/>
          </p:cNvSpPr>
          <p:nvPr/>
        </p:nvSpPr>
        <p:spPr>
          <a:xfrm>
            <a:off x="938695" y="1872695"/>
            <a:ext cx="1575905" cy="354247"/>
          </a:xfrm>
          <a:prstGeom prst="rect">
            <a:avLst/>
          </a:prstGeom>
        </p:spPr>
        <p:txBody>
          <a:bodyPr tIns="0" bIns="0" anchor="b"/>
          <a:lstStyle>
            <a:lvl1pPr algn="l" defTabSz="457200" rtl="0" eaLnBrk="0" fontAlgn="base" hangingPunct="0">
              <a:spcBef>
                <a:spcPct val="0"/>
              </a:spcBef>
              <a:spcAft>
                <a:spcPct val="0"/>
              </a:spcAft>
              <a:defRPr sz="3000" kern="1200" cap="all" baseline="0">
                <a:solidFill>
                  <a:srgbClr val="009DD9"/>
                </a:solidFill>
                <a:latin typeface="+mj-lt"/>
                <a:ea typeface="ＭＳ Ｐゴシック" charset="0"/>
                <a:cs typeface="+mj-cs"/>
              </a:defRPr>
            </a:lvl1pPr>
            <a:lvl2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2pPr>
            <a:lvl3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3pPr>
            <a:lvl4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4pPr>
            <a:lvl5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5pPr>
            <a:lvl6pPr marL="457200" algn="l" defTabSz="457200" rtl="0" fontAlgn="base">
              <a:spcBef>
                <a:spcPct val="0"/>
              </a:spcBef>
              <a:spcAft>
                <a:spcPct val="0"/>
              </a:spcAft>
              <a:defRPr sz="3000">
                <a:solidFill>
                  <a:srgbClr val="009DD9"/>
                </a:solidFill>
                <a:latin typeface="Calibri" pitchFamily="34" charset="0"/>
              </a:defRPr>
            </a:lvl6pPr>
            <a:lvl7pPr marL="914400" algn="l" defTabSz="457200" rtl="0" fontAlgn="base">
              <a:spcBef>
                <a:spcPct val="0"/>
              </a:spcBef>
              <a:spcAft>
                <a:spcPct val="0"/>
              </a:spcAft>
              <a:defRPr sz="3000">
                <a:solidFill>
                  <a:srgbClr val="009DD9"/>
                </a:solidFill>
                <a:latin typeface="Calibri" pitchFamily="34" charset="0"/>
              </a:defRPr>
            </a:lvl7pPr>
            <a:lvl8pPr marL="1371600" algn="l" defTabSz="457200" rtl="0" fontAlgn="base">
              <a:spcBef>
                <a:spcPct val="0"/>
              </a:spcBef>
              <a:spcAft>
                <a:spcPct val="0"/>
              </a:spcAft>
              <a:defRPr sz="3000">
                <a:solidFill>
                  <a:srgbClr val="009DD9"/>
                </a:solidFill>
                <a:latin typeface="Calibri" pitchFamily="34" charset="0"/>
              </a:defRPr>
            </a:lvl8pPr>
            <a:lvl9pPr marL="1828800" algn="l" defTabSz="457200" rtl="0" fontAlgn="base">
              <a:spcBef>
                <a:spcPct val="0"/>
              </a:spcBef>
              <a:spcAft>
                <a:spcPct val="0"/>
              </a:spcAft>
              <a:defRPr sz="3000">
                <a:solidFill>
                  <a:srgbClr val="009DD9"/>
                </a:solidFill>
                <a:latin typeface="Calibri" pitchFamily="34" charset="0"/>
              </a:defRPr>
            </a:lvl9pPr>
          </a:lstStyle>
          <a:p>
            <a:pPr algn="r">
              <a:defRPr/>
            </a:pPr>
            <a:r>
              <a:rPr lang="en-US" sz="2000" dirty="0" smtClean="0">
                <a:solidFill>
                  <a:schemeClr val="accent1"/>
                </a:solidFill>
              </a:rPr>
              <a:t>Index:</a:t>
            </a:r>
            <a:endParaRPr lang="en-US" sz="2000" dirty="0">
              <a:solidFill>
                <a:schemeClr val="accent1"/>
              </a:solidFill>
            </a:endParaRPr>
          </a:p>
        </p:txBody>
      </p:sp>
      <p:sp>
        <p:nvSpPr>
          <p:cNvPr id="47" name="Title 10"/>
          <p:cNvSpPr txBox="1">
            <a:spLocks/>
          </p:cNvSpPr>
          <p:nvPr/>
        </p:nvSpPr>
        <p:spPr>
          <a:xfrm>
            <a:off x="587646" y="5320953"/>
            <a:ext cx="1575905" cy="354247"/>
          </a:xfrm>
          <a:prstGeom prst="rect">
            <a:avLst/>
          </a:prstGeom>
        </p:spPr>
        <p:txBody>
          <a:bodyPr tIns="0" bIns="0" anchor="b"/>
          <a:lstStyle>
            <a:lvl1pPr algn="l" defTabSz="457200" rtl="0" eaLnBrk="0" fontAlgn="base" hangingPunct="0">
              <a:spcBef>
                <a:spcPct val="0"/>
              </a:spcBef>
              <a:spcAft>
                <a:spcPct val="0"/>
              </a:spcAft>
              <a:defRPr sz="3000" kern="1200" cap="all" baseline="0">
                <a:solidFill>
                  <a:srgbClr val="009DD9"/>
                </a:solidFill>
                <a:latin typeface="+mj-lt"/>
                <a:ea typeface="ＭＳ Ｐゴシック" charset="0"/>
                <a:cs typeface="+mj-cs"/>
              </a:defRPr>
            </a:lvl1pPr>
            <a:lvl2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2pPr>
            <a:lvl3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3pPr>
            <a:lvl4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4pPr>
            <a:lvl5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5pPr>
            <a:lvl6pPr marL="457200" algn="l" defTabSz="457200" rtl="0" fontAlgn="base">
              <a:spcBef>
                <a:spcPct val="0"/>
              </a:spcBef>
              <a:spcAft>
                <a:spcPct val="0"/>
              </a:spcAft>
              <a:defRPr sz="3000">
                <a:solidFill>
                  <a:srgbClr val="009DD9"/>
                </a:solidFill>
                <a:latin typeface="Calibri" pitchFamily="34" charset="0"/>
              </a:defRPr>
            </a:lvl6pPr>
            <a:lvl7pPr marL="914400" algn="l" defTabSz="457200" rtl="0" fontAlgn="base">
              <a:spcBef>
                <a:spcPct val="0"/>
              </a:spcBef>
              <a:spcAft>
                <a:spcPct val="0"/>
              </a:spcAft>
              <a:defRPr sz="3000">
                <a:solidFill>
                  <a:srgbClr val="009DD9"/>
                </a:solidFill>
                <a:latin typeface="Calibri" pitchFamily="34" charset="0"/>
              </a:defRPr>
            </a:lvl7pPr>
            <a:lvl8pPr marL="1371600" algn="l" defTabSz="457200" rtl="0" fontAlgn="base">
              <a:spcBef>
                <a:spcPct val="0"/>
              </a:spcBef>
              <a:spcAft>
                <a:spcPct val="0"/>
              </a:spcAft>
              <a:defRPr sz="3000">
                <a:solidFill>
                  <a:srgbClr val="009DD9"/>
                </a:solidFill>
                <a:latin typeface="Calibri" pitchFamily="34" charset="0"/>
              </a:defRPr>
            </a:lvl8pPr>
            <a:lvl9pPr marL="1828800" algn="l" defTabSz="457200" rtl="0" fontAlgn="base">
              <a:spcBef>
                <a:spcPct val="0"/>
              </a:spcBef>
              <a:spcAft>
                <a:spcPct val="0"/>
              </a:spcAft>
              <a:defRPr sz="3000">
                <a:solidFill>
                  <a:srgbClr val="009DD9"/>
                </a:solidFill>
                <a:latin typeface="Calibri" pitchFamily="34" charset="0"/>
              </a:defRPr>
            </a:lvl9pPr>
          </a:lstStyle>
          <a:p>
            <a:pPr algn="r">
              <a:defRPr/>
            </a:pPr>
            <a:r>
              <a:rPr lang="en-US" sz="2000" dirty="0" smtClean="0">
                <a:solidFill>
                  <a:schemeClr val="accent4"/>
                </a:solidFill>
              </a:rPr>
              <a:t>Index:</a:t>
            </a:r>
            <a:endParaRPr lang="en-US" sz="2000" dirty="0">
              <a:solidFill>
                <a:schemeClr val="accent4"/>
              </a:solidFill>
            </a:endParaRPr>
          </a:p>
        </p:txBody>
      </p:sp>
      <p:sp>
        <p:nvSpPr>
          <p:cNvPr id="49" name="Title 10"/>
          <p:cNvSpPr txBox="1">
            <a:spLocks/>
          </p:cNvSpPr>
          <p:nvPr/>
        </p:nvSpPr>
        <p:spPr>
          <a:xfrm>
            <a:off x="2081695" y="6126096"/>
            <a:ext cx="1575905" cy="354247"/>
          </a:xfrm>
          <a:prstGeom prst="rect">
            <a:avLst/>
          </a:prstGeom>
        </p:spPr>
        <p:txBody>
          <a:bodyPr tIns="0" bIns="0" anchor="b"/>
          <a:lstStyle>
            <a:lvl1pPr algn="l" defTabSz="457200" rtl="0" eaLnBrk="0" fontAlgn="base" hangingPunct="0">
              <a:spcBef>
                <a:spcPct val="0"/>
              </a:spcBef>
              <a:spcAft>
                <a:spcPct val="0"/>
              </a:spcAft>
              <a:defRPr sz="3000" kern="1200" cap="all" baseline="0">
                <a:solidFill>
                  <a:srgbClr val="009DD9"/>
                </a:solidFill>
                <a:latin typeface="+mj-lt"/>
                <a:ea typeface="ＭＳ Ｐゴシック" charset="0"/>
                <a:cs typeface="+mj-cs"/>
              </a:defRPr>
            </a:lvl1pPr>
            <a:lvl2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2pPr>
            <a:lvl3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3pPr>
            <a:lvl4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4pPr>
            <a:lvl5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5pPr>
            <a:lvl6pPr marL="457200" algn="l" defTabSz="457200" rtl="0" fontAlgn="base">
              <a:spcBef>
                <a:spcPct val="0"/>
              </a:spcBef>
              <a:spcAft>
                <a:spcPct val="0"/>
              </a:spcAft>
              <a:defRPr sz="3000">
                <a:solidFill>
                  <a:srgbClr val="009DD9"/>
                </a:solidFill>
                <a:latin typeface="Calibri" pitchFamily="34" charset="0"/>
              </a:defRPr>
            </a:lvl6pPr>
            <a:lvl7pPr marL="914400" algn="l" defTabSz="457200" rtl="0" fontAlgn="base">
              <a:spcBef>
                <a:spcPct val="0"/>
              </a:spcBef>
              <a:spcAft>
                <a:spcPct val="0"/>
              </a:spcAft>
              <a:defRPr sz="3000">
                <a:solidFill>
                  <a:srgbClr val="009DD9"/>
                </a:solidFill>
                <a:latin typeface="Calibri" pitchFamily="34" charset="0"/>
              </a:defRPr>
            </a:lvl7pPr>
            <a:lvl8pPr marL="1371600" algn="l" defTabSz="457200" rtl="0" fontAlgn="base">
              <a:spcBef>
                <a:spcPct val="0"/>
              </a:spcBef>
              <a:spcAft>
                <a:spcPct val="0"/>
              </a:spcAft>
              <a:defRPr sz="3000">
                <a:solidFill>
                  <a:srgbClr val="009DD9"/>
                </a:solidFill>
                <a:latin typeface="Calibri" pitchFamily="34" charset="0"/>
              </a:defRPr>
            </a:lvl8pPr>
            <a:lvl9pPr marL="1828800" algn="l" defTabSz="457200" rtl="0" fontAlgn="base">
              <a:spcBef>
                <a:spcPct val="0"/>
              </a:spcBef>
              <a:spcAft>
                <a:spcPct val="0"/>
              </a:spcAft>
              <a:defRPr sz="3000">
                <a:solidFill>
                  <a:srgbClr val="009DD9"/>
                </a:solidFill>
                <a:latin typeface="Calibri" pitchFamily="34" charset="0"/>
              </a:defRPr>
            </a:lvl9pPr>
          </a:lstStyle>
          <a:p>
            <a:pPr algn="r">
              <a:defRPr/>
            </a:pPr>
            <a:r>
              <a:rPr lang="en-US" sz="2000" dirty="0" smtClean="0">
                <a:solidFill>
                  <a:schemeClr val="accent3"/>
                </a:solidFill>
              </a:rPr>
              <a:t>Index:</a:t>
            </a:r>
            <a:endParaRPr lang="en-US" sz="2000" dirty="0">
              <a:solidFill>
                <a:schemeClr val="accent3"/>
              </a:solidFill>
            </a:endParaRPr>
          </a:p>
        </p:txBody>
      </p:sp>
      <p:cxnSp>
        <p:nvCxnSpPr>
          <p:cNvPr id="51" name="Straight Connector 50"/>
          <p:cNvCxnSpPr/>
          <p:nvPr/>
        </p:nvCxnSpPr>
        <p:spPr>
          <a:xfrm>
            <a:off x="3609010" y="6338004"/>
            <a:ext cx="199159"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6887837" y="3124200"/>
            <a:ext cx="91440" cy="9144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888730" y="3566160"/>
            <a:ext cx="91440" cy="91440"/>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887837" y="3337560"/>
            <a:ext cx="91440" cy="9144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887837" y="3794760"/>
            <a:ext cx="91440" cy="91440"/>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55225" y="3032184"/>
            <a:ext cx="2057400" cy="276999"/>
          </a:xfrm>
          <a:prstGeom prst="rect">
            <a:avLst/>
          </a:prstGeom>
          <a:noFill/>
        </p:spPr>
        <p:txBody>
          <a:bodyPr wrap="square" rtlCol="0">
            <a:spAutoFit/>
          </a:bodyPr>
          <a:lstStyle/>
          <a:p>
            <a:r>
              <a:rPr lang="en-US" sz="1200" dirty="0" smtClean="0">
                <a:solidFill>
                  <a:schemeClr val="tx2"/>
                </a:solidFill>
              </a:rPr>
              <a:t>In Store (in person)</a:t>
            </a:r>
            <a:endParaRPr lang="en-US" sz="1200" dirty="0">
              <a:solidFill>
                <a:schemeClr val="tx2"/>
              </a:solidFill>
            </a:endParaRPr>
          </a:p>
        </p:txBody>
      </p:sp>
      <p:sp>
        <p:nvSpPr>
          <p:cNvPr id="40" name="TextBox 39"/>
          <p:cNvSpPr txBox="1"/>
          <p:nvPr/>
        </p:nvSpPr>
        <p:spPr>
          <a:xfrm>
            <a:off x="7055225" y="3239758"/>
            <a:ext cx="2057400" cy="276999"/>
          </a:xfrm>
          <a:prstGeom prst="rect">
            <a:avLst/>
          </a:prstGeom>
          <a:noFill/>
        </p:spPr>
        <p:txBody>
          <a:bodyPr wrap="square" rtlCol="0">
            <a:spAutoFit/>
          </a:bodyPr>
          <a:lstStyle/>
          <a:p>
            <a:r>
              <a:rPr lang="en-US" sz="1200" dirty="0" smtClean="0">
                <a:solidFill>
                  <a:schemeClr val="tx2"/>
                </a:solidFill>
              </a:rPr>
              <a:t>Online Website</a:t>
            </a:r>
            <a:endParaRPr lang="en-US" sz="1200" dirty="0">
              <a:solidFill>
                <a:schemeClr val="tx2"/>
              </a:solidFill>
            </a:endParaRPr>
          </a:p>
        </p:txBody>
      </p:sp>
      <p:sp>
        <p:nvSpPr>
          <p:cNvPr id="41" name="TextBox 40"/>
          <p:cNvSpPr txBox="1"/>
          <p:nvPr/>
        </p:nvSpPr>
        <p:spPr>
          <a:xfrm>
            <a:off x="7055225" y="3472306"/>
            <a:ext cx="2057400" cy="276999"/>
          </a:xfrm>
          <a:prstGeom prst="rect">
            <a:avLst/>
          </a:prstGeom>
          <a:noFill/>
        </p:spPr>
        <p:txBody>
          <a:bodyPr wrap="square" rtlCol="0">
            <a:spAutoFit/>
          </a:bodyPr>
          <a:lstStyle/>
          <a:p>
            <a:r>
              <a:rPr lang="en-US" sz="1200" dirty="0" smtClean="0">
                <a:solidFill>
                  <a:schemeClr val="tx2"/>
                </a:solidFill>
              </a:rPr>
              <a:t>App/Direct Download</a:t>
            </a:r>
            <a:endParaRPr lang="en-US" sz="1200" dirty="0">
              <a:solidFill>
                <a:schemeClr val="tx2"/>
              </a:solidFill>
            </a:endParaRPr>
          </a:p>
        </p:txBody>
      </p:sp>
      <p:sp>
        <p:nvSpPr>
          <p:cNvPr id="42" name="TextBox 41"/>
          <p:cNvSpPr txBox="1"/>
          <p:nvPr/>
        </p:nvSpPr>
        <p:spPr>
          <a:xfrm>
            <a:off x="7054332" y="3705432"/>
            <a:ext cx="2057400" cy="276999"/>
          </a:xfrm>
          <a:prstGeom prst="rect">
            <a:avLst/>
          </a:prstGeom>
          <a:noFill/>
        </p:spPr>
        <p:txBody>
          <a:bodyPr wrap="square" rtlCol="0">
            <a:spAutoFit/>
          </a:bodyPr>
          <a:lstStyle/>
          <a:p>
            <a:r>
              <a:rPr lang="en-US" sz="1200" dirty="0" smtClean="0">
                <a:solidFill>
                  <a:schemeClr val="tx2"/>
                </a:solidFill>
              </a:rPr>
              <a:t>Other</a:t>
            </a:r>
            <a:endParaRPr lang="en-US" sz="1200" dirty="0">
              <a:solidFill>
                <a:schemeClr val="tx2"/>
              </a:solidFill>
            </a:endParaRPr>
          </a:p>
        </p:txBody>
      </p:sp>
      <p:pic>
        <p:nvPicPr>
          <p:cNvPr id="50" name="Picture 49" descr="book2.em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248430"/>
            <a:ext cx="365760" cy="326099"/>
          </a:xfrm>
          <a:prstGeom prst="rect">
            <a:avLst/>
          </a:prstGeom>
        </p:spPr>
      </p:pic>
      <p:sp>
        <p:nvSpPr>
          <p:cNvPr id="52" name="Rectangle 51"/>
          <p:cNvSpPr/>
          <p:nvPr/>
        </p:nvSpPr>
        <p:spPr>
          <a:xfrm>
            <a:off x="1752600" y="2112156"/>
            <a:ext cx="689612" cy="492443"/>
          </a:xfrm>
          <a:prstGeom prst="rect">
            <a:avLst/>
          </a:prstGeom>
        </p:spPr>
        <p:txBody>
          <a:bodyPr wrap="none">
            <a:spAutoFit/>
          </a:bodyPr>
          <a:lstStyle/>
          <a:p>
            <a:r>
              <a:rPr lang="en-US" sz="2600" b="1" dirty="0" smtClean="0">
                <a:solidFill>
                  <a:schemeClr val="accent1"/>
                </a:solidFill>
              </a:rPr>
              <a:t>112</a:t>
            </a:r>
            <a:endParaRPr lang="en-US" sz="2600" dirty="0">
              <a:solidFill>
                <a:schemeClr val="accent1"/>
              </a:solidFill>
            </a:endParaRPr>
          </a:p>
        </p:txBody>
      </p:sp>
      <p:sp>
        <p:nvSpPr>
          <p:cNvPr id="53" name="Rectangle 52"/>
          <p:cNvSpPr/>
          <p:nvPr/>
        </p:nvSpPr>
        <p:spPr>
          <a:xfrm>
            <a:off x="1411906" y="5572356"/>
            <a:ext cx="689612" cy="492443"/>
          </a:xfrm>
          <a:prstGeom prst="rect">
            <a:avLst/>
          </a:prstGeom>
        </p:spPr>
        <p:txBody>
          <a:bodyPr wrap="none">
            <a:spAutoFit/>
          </a:bodyPr>
          <a:lstStyle/>
          <a:p>
            <a:r>
              <a:rPr lang="en-US" sz="2600" b="1" dirty="0" smtClean="0">
                <a:solidFill>
                  <a:schemeClr val="accent4"/>
                </a:solidFill>
              </a:rPr>
              <a:t>133</a:t>
            </a:r>
            <a:endParaRPr lang="en-US" sz="2600" dirty="0">
              <a:solidFill>
                <a:schemeClr val="accent4"/>
              </a:solidFill>
            </a:endParaRPr>
          </a:p>
        </p:txBody>
      </p:sp>
      <p:sp>
        <p:nvSpPr>
          <p:cNvPr id="54" name="Rectangle 53"/>
          <p:cNvSpPr/>
          <p:nvPr/>
        </p:nvSpPr>
        <p:spPr>
          <a:xfrm>
            <a:off x="3060103" y="6365557"/>
            <a:ext cx="521297" cy="492443"/>
          </a:xfrm>
          <a:prstGeom prst="rect">
            <a:avLst/>
          </a:prstGeom>
        </p:spPr>
        <p:txBody>
          <a:bodyPr wrap="none">
            <a:spAutoFit/>
          </a:bodyPr>
          <a:lstStyle/>
          <a:p>
            <a:r>
              <a:rPr lang="en-US" sz="2600" b="1" dirty="0" smtClean="0">
                <a:solidFill>
                  <a:schemeClr val="accent3"/>
                </a:solidFill>
              </a:rPr>
              <a:t>93</a:t>
            </a:r>
            <a:endParaRPr lang="en-US" sz="2600" dirty="0">
              <a:solidFill>
                <a:schemeClr val="accent3"/>
              </a:solidFill>
            </a:endParaRPr>
          </a:p>
        </p:txBody>
      </p:sp>
      <p:sp>
        <p:nvSpPr>
          <p:cNvPr id="55" name="Rectangle 54"/>
          <p:cNvSpPr/>
          <p:nvPr/>
        </p:nvSpPr>
        <p:spPr>
          <a:xfrm>
            <a:off x="6546273" y="5591277"/>
            <a:ext cx="521297" cy="492443"/>
          </a:xfrm>
          <a:prstGeom prst="rect">
            <a:avLst/>
          </a:prstGeom>
        </p:spPr>
        <p:txBody>
          <a:bodyPr wrap="none">
            <a:spAutoFit/>
          </a:bodyPr>
          <a:lstStyle/>
          <a:p>
            <a:r>
              <a:rPr lang="en-US" sz="2600" b="1" dirty="0" smtClean="0">
                <a:solidFill>
                  <a:schemeClr val="accent2"/>
                </a:solidFill>
              </a:rPr>
              <a:t>82</a:t>
            </a:r>
            <a:endParaRPr lang="en-US" sz="2600" dirty="0">
              <a:solidFill>
                <a:schemeClr val="accent2"/>
              </a:solidFill>
            </a:endParaRPr>
          </a:p>
        </p:txBody>
      </p:sp>
    </p:spTree>
    <p:extLst>
      <p:ext uri="{BB962C8B-B14F-4D97-AF65-F5344CB8AC3E}">
        <p14:creationId xmlns:p14="http://schemas.microsoft.com/office/powerpoint/2010/main" val="10191420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randon Grotesque Medium"/>
              </a:rPr>
              <a:t>Purchasing platforms: Trended</a:t>
            </a:r>
            <a:endParaRPr lang="en-US" dirty="0">
              <a:latin typeface="Brandon Grotesque Medium"/>
            </a:endParaRPr>
          </a:p>
        </p:txBody>
      </p:sp>
      <p:sp>
        <p:nvSpPr>
          <p:cNvPr id="3" name="Text Placeholder 2"/>
          <p:cNvSpPr>
            <a:spLocks noGrp="1"/>
          </p:cNvSpPr>
          <p:nvPr>
            <p:ph type="body" idx="13"/>
          </p:nvPr>
        </p:nvSpPr>
        <p:spPr>
          <a:xfrm>
            <a:off x="594360" y="1280160"/>
            <a:ext cx="8397240" cy="624840"/>
          </a:xfrm>
        </p:spPr>
        <p:txBody>
          <a:bodyPr/>
          <a:lstStyle/>
          <a:p>
            <a:r>
              <a:rPr lang="en-US" sz="1775" dirty="0" smtClean="0"/>
              <a:t>In-Store purchases have slightly declined over the displayed time frame. </a:t>
            </a:r>
          </a:p>
          <a:p>
            <a:r>
              <a:rPr lang="en-US" sz="1775" dirty="0" smtClean="0"/>
              <a:t>Online &amp; Direct Downloads have seen increases since Q4 2013.</a:t>
            </a:r>
            <a:endParaRPr lang="en-US" sz="1775" dirty="0"/>
          </a:p>
        </p:txBody>
      </p:sp>
      <p:sp>
        <p:nvSpPr>
          <p:cNvPr id="22" name="Text Placeholder 3"/>
          <p:cNvSpPr>
            <a:spLocks noGrp="1"/>
          </p:cNvSpPr>
          <p:nvPr>
            <p:ph type="body" idx="15"/>
          </p:nvPr>
        </p:nvSpPr>
        <p:spPr/>
        <p:txBody>
          <a:bodyPr/>
          <a:lstStyle/>
          <a:p>
            <a:r>
              <a:rPr lang="en-US" dirty="0">
                <a:solidFill>
                  <a:schemeClr val="tx2"/>
                </a:solidFill>
              </a:rPr>
              <a:t>Source: Nielsen 2014 Books and Consumers</a:t>
            </a:r>
            <a:r>
              <a:rPr lang="en-US" dirty="0" smtClean="0">
                <a:solidFill>
                  <a:schemeClr val="tx2"/>
                </a:solidFill>
              </a:rPr>
              <a:t>. 2013-2014</a:t>
            </a:r>
            <a:endParaRPr lang="en-US" dirty="0">
              <a:solidFill>
                <a:schemeClr val="tx2"/>
              </a:solidFill>
            </a:endParaRPr>
          </a:p>
        </p:txBody>
      </p:sp>
      <p:sp>
        <p:nvSpPr>
          <p:cNvPr id="10" name="TextBox 9"/>
          <p:cNvSpPr txBox="1"/>
          <p:nvPr/>
        </p:nvSpPr>
        <p:spPr>
          <a:xfrm>
            <a:off x="6043917" y="2595855"/>
            <a:ext cx="2819400" cy="830997"/>
          </a:xfrm>
          <a:prstGeom prst="rect">
            <a:avLst/>
          </a:prstGeom>
          <a:noFill/>
        </p:spPr>
        <p:txBody>
          <a:bodyPr wrap="square" rtlCol="0">
            <a:spAutoFit/>
          </a:bodyPr>
          <a:lstStyle/>
          <a:p>
            <a:pPr algn="ctr"/>
            <a:r>
              <a:rPr lang="en-US" sz="2400" b="1" i="1" dirty="0" smtClean="0">
                <a:solidFill>
                  <a:schemeClr val="tx2"/>
                </a:solidFill>
              </a:rPr>
              <a:t>Platforms</a:t>
            </a:r>
          </a:p>
          <a:p>
            <a:pPr algn="ctr"/>
            <a:endParaRPr lang="en-US" sz="2400" b="1" i="1" dirty="0">
              <a:solidFill>
                <a:schemeClr val="bg2"/>
              </a:solidFill>
            </a:endParaRPr>
          </a:p>
        </p:txBody>
      </p:sp>
      <p:sp>
        <p:nvSpPr>
          <p:cNvPr id="4" name="TextBox 3"/>
          <p:cNvSpPr txBox="1"/>
          <p:nvPr/>
        </p:nvSpPr>
        <p:spPr>
          <a:xfrm>
            <a:off x="7166264" y="5137666"/>
            <a:ext cx="1219200" cy="369332"/>
          </a:xfrm>
          <a:prstGeom prst="rect">
            <a:avLst/>
          </a:prstGeom>
          <a:solidFill>
            <a:schemeClr val="bg1"/>
          </a:solidFill>
        </p:spPr>
        <p:txBody>
          <a:bodyPr wrap="square" rtlCol="0">
            <a:spAutoFit/>
          </a:bodyPr>
          <a:lstStyle/>
          <a:p>
            <a:endParaRPr lang="en-US" dirty="0"/>
          </a:p>
        </p:txBody>
      </p:sp>
      <p:sp>
        <p:nvSpPr>
          <p:cNvPr id="21" name="Title 10"/>
          <p:cNvSpPr txBox="1">
            <a:spLocks/>
          </p:cNvSpPr>
          <p:nvPr/>
        </p:nvSpPr>
        <p:spPr>
          <a:xfrm>
            <a:off x="6887837" y="205359"/>
            <a:ext cx="1575905" cy="354247"/>
          </a:xfrm>
          <a:prstGeom prst="rect">
            <a:avLst/>
          </a:prstGeom>
        </p:spPr>
        <p:txBody>
          <a:bodyPr tIns="0" bIns="0" anchor="b"/>
          <a:lstStyle>
            <a:lvl1pPr algn="l" defTabSz="457200" rtl="0" eaLnBrk="0" fontAlgn="base" hangingPunct="0">
              <a:spcBef>
                <a:spcPct val="0"/>
              </a:spcBef>
              <a:spcAft>
                <a:spcPct val="0"/>
              </a:spcAft>
              <a:defRPr sz="3000" kern="1200" cap="all" baseline="0">
                <a:solidFill>
                  <a:srgbClr val="009DD9"/>
                </a:solidFill>
                <a:latin typeface="+mj-lt"/>
                <a:ea typeface="ＭＳ Ｐゴシック" charset="0"/>
                <a:cs typeface="+mj-cs"/>
              </a:defRPr>
            </a:lvl1pPr>
            <a:lvl2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2pPr>
            <a:lvl3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3pPr>
            <a:lvl4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4pPr>
            <a:lvl5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5pPr>
            <a:lvl6pPr marL="457200" algn="l" defTabSz="457200" rtl="0" fontAlgn="base">
              <a:spcBef>
                <a:spcPct val="0"/>
              </a:spcBef>
              <a:spcAft>
                <a:spcPct val="0"/>
              </a:spcAft>
              <a:defRPr sz="3000">
                <a:solidFill>
                  <a:srgbClr val="009DD9"/>
                </a:solidFill>
                <a:latin typeface="Calibri" pitchFamily="34" charset="0"/>
              </a:defRPr>
            </a:lvl6pPr>
            <a:lvl7pPr marL="914400" algn="l" defTabSz="457200" rtl="0" fontAlgn="base">
              <a:spcBef>
                <a:spcPct val="0"/>
              </a:spcBef>
              <a:spcAft>
                <a:spcPct val="0"/>
              </a:spcAft>
              <a:defRPr sz="3000">
                <a:solidFill>
                  <a:srgbClr val="009DD9"/>
                </a:solidFill>
                <a:latin typeface="Calibri" pitchFamily="34" charset="0"/>
              </a:defRPr>
            </a:lvl7pPr>
            <a:lvl8pPr marL="1371600" algn="l" defTabSz="457200" rtl="0" fontAlgn="base">
              <a:spcBef>
                <a:spcPct val="0"/>
              </a:spcBef>
              <a:spcAft>
                <a:spcPct val="0"/>
              </a:spcAft>
              <a:defRPr sz="3000">
                <a:solidFill>
                  <a:srgbClr val="009DD9"/>
                </a:solidFill>
                <a:latin typeface="Calibri" pitchFamily="34" charset="0"/>
              </a:defRPr>
            </a:lvl8pPr>
            <a:lvl9pPr marL="1828800" algn="l" defTabSz="457200" rtl="0" fontAlgn="base">
              <a:spcBef>
                <a:spcPct val="0"/>
              </a:spcBef>
              <a:spcAft>
                <a:spcPct val="0"/>
              </a:spcAft>
              <a:defRPr sz="3000">
                <a:solidFill>
                  <a:srgbClr val="009DD9"/>
                </a:solidFill>
                <a:latin typeface="Calibri" pitchFamily="34" charset="0"/>
              </a:defRPr>
            </a:lvl9pPr>
          </a:lstStyle>
          <a:p>
            <a:pPr algn="r">
              <a:defRPr/>
            </a:pPr>
            <a:r>
              <a:rPr lang="en-US" sz="2000" dirty="0" smtClean="0"/>
              <a:t>books</a:t>
            </a:r>
            <a:endParaRPr lang="en-US" sz="2000" dirty="0"/>
          </a:p>
        </p:txBody>
      </p:sp>
      <p:sp>
        <p:nvSpPr>
          <p:cNvPr id="17" name="Oval 16"/>
          <p:cNvSpPr/>
          <p:nvPr/>
        </p:nvSpPr>
        <p:spPr>
          <a:xfrm>
            <a:off x="8442960" y="137160"/>
            <a:ext cx="548640" cy="548640"/>
          </a:xfrm>
          <a:prstGeom prst="ellipse">
            <a:avLst/>
          </a:prstGeom>
          <a:solidFill>
            <a:srgbClr val="00B0F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887837" y="3124200"/>
            <a:ext cx="91440" cy="9144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888730" y="3566160"/>
            <a:ext cx="91440" cy="91440"/>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887837" y="3337560"/>
            <a:ext cx="91440" cy="9144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887837" y="3794760"/>
            <a:ext cx="91440" cy="91440"/>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55225" y="3032184"/>
            <a:ext cx="2057400" cy="276999"/>
          </a:xfrm>
          <a:prstGeom prst="rect">
            <a:avLst/>
          </a:prstGeom>
          <a:noFill/>
        </p:spPr>
        <p:txBody>
          <a:bodyPr wrap="square" rtlCol="0">
            <a:spAutoFit/>
          </a:bodyPr>
          <a:lstStyle/>
          <a:p>
            <a:r>
              <a:rPr lang="en-US" sz="1200" dirty="0" smtClean="0">
                <a:solidFill>
                  <a:schemeClr val="tx2"/>
                </a:solidFill>
              </a:rPr>
              <a:t>In Store (in person)</a:t>
            </a:r>
            <a:endParaRPr lang="en-US" sz="1200" dirty="0">
              <a:solidFill>
                <a:schemeClr val="tx2"/>
              </a:solidFill>
            </a:endParaRPr>
          </a:p>
        </p:txBody>
      </p:sp>
      <p:sp>
        <p:nvSpPr>
          <p:cNvPr id="40" name="TextBox 39"/>
          <p:cNvSpPr txBox="1"/>
          <p:nvPr/>
        </p:nvSpPr>
        <p:spPr>
          <a:xfrm>
            <a:off x="7055225" y="3239758"/>
            <a:ext cx="2057400" cy="276999"/>
          </a:xfrm>
          <a:prstGeom prst="rect">
            <a:avLst/>
          </a:prstGeom>
          <a:noFill/>
        </p:spPr>
        <p:txBody>
          <a:bodyPr wrap="square" rtlCol="0">
            <a:spAutoFit/>
          </a:bodyPr>
          <a:lstStyle/>
          <a:p>
            <a:r>
              <a:rPr lang="en-US" sz="1200" dirty="0" smtClean="0">
                <a:solidFill>
                  <a:schemeClr val="tx2"/>
                </a:solidFill>
              </a:rPr>
              <a:t>Online Website</a:t>
            </a:r>
            <a:endParaRPr lang="en-US" sz="1200" dirty="0">
              <a:solidFill>
                <a:schemeClr val="tx2"/>
              </a:solidFill>
            </a:endParaRPr>
          </a:p>
        </p:txBody>
      </p:sp>
      <p:sp>
        <p:nvSpPr>
          <p:cNvPr id="41" name="TextBox 40"/>
          <p:cNvSpPr txBox="1"/>
          <p:nvPr/>
        </p:nvSpPr>
        <p:spPr>
          <a:xfrm>
            <a:off x="7055225" y="3472306"/>
            <a:ext cx="2057400" cy="276999"/>
          </a:xfrm>
          <a:prstGeom prst="rect">
            <a:avLst/>
          </a:prstGeom>
          <a:noFill/>
        </p:spPr>
        <p:txBody>
          <a:bodyPr wrap="square" rtlCol="0">
            <a:spAutoFit/>
          </a:bodyPr>
          <a:lstStyle/>
          <a:p>
            <a:r>
              <a:rPr lang="en-US" sz="1200" dirty="0" smtClean="0">
                <a:solidFill>
                  <a:schemeClr val="tx2"/>
                </a:solidFill>
              </a:rPr>
              <a:t>App/Direct Download</a:t>
            </a:r>
            <a:endParaRPr lang="en-US" sz="1200" dirty="0">
              <a:solidFill>
                <a:schemeClr val="tx2"/>
              </a:solidFill>
            </a:endParaRPr>
          </a:p>
        </p:txBody>
      </p:sp>
      <p:sp>
        <p:nvSpPr>
          <p:cNvPr id="42" name="TextBox 41"/>
          <p:cNvSpPr txBox="1"/>
          <p:nvPr/>
        </p:nvSpPr>
        <p:spPr>
          <a:xfrm>
            <a:off x="7054332" y="3705432"/>
            <a:ext cx="2057400" cy="276999"/>
          </a:xfrm>
          <a:prstGeom prst="rect">
            <a:avLst/>
          </a:prstGeom>
          <a:noFill/>
        </p:spPr>
        <p:txBody>
          <a:bodyPr wrap="square" rtlCol="0">
            <a:spAutoFit/>
          </a:bodyPr>
          <a:lstStyle/>
          <a:p>
            <a:r>
              <a:rPr lang="en-US" sz="1200" dirty="0" smtClean="0">
                <a:solidFill>
                  <a:schemeClr val="tx2"/>
                </a:solidFill>
              </a:rPr>
              <a:t>Other</a:t>
            </a:r>
            <a:endParaRPr lang="en-US" sz="1200" dirty="0">
              <a:solidFill>
                <a:schemeClr val="tx2"/>
              </a:solidFill>
            </a:endParaRPr>
          </a:p>
        </p:txBody>
      </p:sp>
      <p:graphicFrame>
        <p:nvGraphicFramePr>
          <p:cNvPr id="36" name="Chart 35"/>
          <p:cNvGraphicFramePr>
            <a:graphicFrameLocks/>
          </p:cNvGraphicFramePr>
          <p:nvPr>
            <p:extLst>
              <p:ext uri="{D42A27DB-BD31-4B8C-83A1-F6EECF244321}">
                <p14:modId xmlns:p14="http://schemas.microsoft.com/office/powerpoint/2010/main" val="2967725761"/>
              </p:ext>
            </p:extLst>
          </p:nvPr>
        </p:nvGraphicFramePr>
        <p:xfrm>
          <a:off x="457200" y="2092452"/>
          <a:ext cx="6289604" cy="3587496"/>
        </p:xfrm>
        <a:graphic>
          <a:graphicData uri="http://schemas.openxmlformats.org/drawingml/2006/chart">
            <c:chart xmlns:c="http://schemas.openxmlformats.org/drawingml/2006/chart" xmlns:r="http://schemas.openxmlformats.org/officeDocument/2006/relationships" r:id="rId2"/>
          </a:graphicData>
        </a:graphic>
      </p:graphicFrame>
      <p:pic>
        <p:nvPicPr>
          <p:cNvPr id="44" name="Picture 43" descr="book2.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4400" y="248430"/>
            <a:ext cx="365760" cy="326099"/>
          </a:xfrm>
          <a:prstGeom prst="rect">
            <a:avLst/>
          </a:prstGeom>
        </p:spPr>
      </p:pic>
    </p:spTree>
    <p:extLst>
      <p:ext uri="{BB962C8B-B14F-4D97-AF65-F5344CB8AC3E}">
        <p14:creationId xmlns:p14="http://schemas.microsoft.com/office/powerpoint/2010/main" val="9613180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randon Grotesque Medium"/>
              </a:rPr>
              <a:t>Book retailers</a:t>
            </a:r>
            <a:endParaRPr lang="en-US" dirty="0">
              <a:latin typeface="Brandon Grotesque Medium"/>
            </a:endParaRPr>
          </a:p>
        </p:txBody>
      </p:sp>
      <p:sp>
        <p:nvSpPr>
          <p:cNvPr id="3" name="Text Placeholder 2"/>
          <p:cNvSpPr>
            <a:spLocks noGrp="1"/>
          </p:cNvSpPr>
          <p:nvPr>
            <p:ph type="body" idx="13"/>
          </p:nvPr>
        </p:nvSpPr>
        <p:spPr>
          <a:xfrm>
            <a:off x="594360" y="1280160"/>
            <a:ext cx="8160322" cy="624840"/>
          </a:xfrm>
        </p:spPr>
        <p:txBody>
          <a:bodyPr/>
          <a:lstStyle/>
          <a:p>
            <a:r>
              <a:rPr lang="en-US" dirty="0" smtClean="0"/>
              <a:t>While nearly 45% of the overall book sales from these readers are derived from either Barnes &amp; Noble, Amazon, or </a:t>
            </a:r>
            <a:r>
              <a:rPr lang="en-US" dirty="0" err="1" smtClean="0"/>
              <a:t>Walmart</a:t>
            </a:r>
            <a:r>
              <a:rPr lang="en-US" dirty="0" smtClean="0"/>
              <a:t>, the rest of the market is highly fragmented.</a:t>
            </a:r>
            <a:endParaRPr lang="en-US" dirty="0"/>
          </a:p>
        </p:txBody>
      </p:sp>
      <p:sp>
        <p:nvSpPr>
          <p:cNvPr id="8" name="Text Placeholder 3"/>
          <p:cNvSpPr>
            <a:spLocks noGrp="1"/>
          </p:cNvSpPr>
          <p:nvPr>
            <p:ph type="body" idx="15"/>
          </p:nvPr>
        </p:nvSpPr>
        <p:spPr/>
        <p:txBody>
          <a:bodyPr/>
          <a:lstStyle/>
          <a:p>
            <a:r>
              <a:rPr lang="en-US" dirty="0">
                <a:solidFill>
                  <a:schemeClr val="tx2"/>
                </a:solidFill>
              </a:rPr>
              <a:t>Source: Nielsen 2014 Books and Consumers</a:t>
            </a:r>
            <a:r>
              <a:rPr lang="en-US" dirty="0" smtClean="0">
                <a:solidFill>
                  <a:schemeClr val="tx2"/>
                </a:solidFill>
              </a:rPr>
              <a:t>. Q4 2014</a:t>
            </a:r>
            <a:endParaRPr lang="en-US" dirty="0">
              <a:solidFill>
                <a:schemeClr val="tx2"/>
              </a:solidFill>
            </a:endParaRPr>
          </a:p>
        </p:txBody>
      </p:sp>
      <p:graphicFrame>
        <p:nvGraphicFramePr>
          <p:cNvPr id="7" name="Chart 6"/>
          <p:cNvGraphicFramePr/>
          <p:nvPr>
            <p:extLst>
              <p:ext uri="{D42A27DB-BD31-4B8C-83A1-F6EECF244321}">
                <p14:modId xmlns:p14="http://schemas.microsoft.com/office/powerpoint/2010/main" val="1442696864"/>
              </p:ext>
            </p:extLst>
          </p:nvPr>
        </p:nvGraphicFramePr>
        <p:xfrm>
          <a:off x="1143000" y="2130508"/>
          <a:ext cx="5943600" cy="4106603"/>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Group 10"/>
          <p:cNvGrpSpPr/>
          <p:nvPr/>
        </p:nvGrpSpPr>
        <p:grpSpPr>
          <a:xfrm>
            <a:off x="2590800" y="3179730"/>
            <a:ext cx="1752600" cy="1804416"/>
            <a:chOff x="2385926" y="4805622"/>
            <a:chExt cx="1271016" cy="1271016"/>
          </a:xfrm>
        </p:grpSpPr>
        <p:sp>
          <p:nvSpPr>
            <p:cNvPr id="12" name="Oval 11"/>
            <p:cNvSpPr/>
            <p:nvPr/>
          </p:nvSpPr>
          <p:spPr>
            <a:xfrm>
              <a:off x="2385926" y="4805622"/>
              <a:ext cx="1271016" cy="1271016"/>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Magazine.emf"/>
            <p:cNvPicPr>
              <a:picLocks noChangeAspect="1"/>
            </p:cNvPicPr>
            <p:nvPr/>
          </p:nvPicPr>
          <p:blipFill>
            <a:blip r:embed="rId3" cstate="print"/>
            <a:stretch>
              <a:fillRect/>
            </a:stretch>
          </p:blipFill>
          <p:spPr>
            <a:xfrm>
              <a:off x="2577383" y="5134806"/>
              <a:ext cx="888102" cy="612648"/>
            </a:xfrm>
            <a:prstGeom prst="rect">
              <a:avLst/>
            </a:prstGeom>
          </p:spPr>
        </p:pic>
      </p:grpSp>
      <p:sp>
        <p:nvSpPr>
          <p:cNvPr id="10" name="TextBox 9"/>
          <p:cNvSpPr txBox="1"/>
          <p:nvPr/>
        </p:nvSpPr>
        <p:spPr>
          <a:xfrm>
            <a:off x="6098449" y="2312012"/>
            <a:ext cx="3154680" cy="923330"/>
          </a:xfrm>
          <a:prstGeom prst="rect">
            <a:avLst/>
          </a:prstGeom>
          <a:noFill/>
        </p:spPr>
        <p:txBody>
          <a:bodyPr wrap="square" rtlCol="0">
            <a:spAutoFit/>
          </a:bodyPr>
          <a:lstStyle/>
          <a:p>
            <a:pPr algn="ctr"/>
            <a:r>
              <a:rPr lang="en-US" b="1" i="1" dirty="0" smtClean="0">
                <a:solidFill>
                  <a:schemeClr val="tx2"/>
                </a:solidFill>
              </a:rPr>
              <a:t>Top Retailers for </a:t>
            </a:r>
          </a:p>
          <a:p>
            <a:pPr algn="ctr"/>
            <a:r>
              <a:rPr lang="en-US" b="1" i="1" dirty="0" smtClean="0">
                <a:solidFill>
                  <a:schemeClr val="tx2"/>
                </a:solidFill>
              </a:rPr>
              <a:t>Children’s Book Buyers</a:t>
            </a:r>
          </a:p>
          <a:p>
            <a:pPr algn="ctr"/>
            <a:endParaRPr lang="en-US" b="1" i="1" dirty="0">
              <a:solidFill>
                <a:schemeClr val="bg2"/>
              </a:solidFill>
            </a:endParaRPr>
          </a:p>
        </p:txBody>
      </p:sp>
      <p:sp>
        <p:nvSpPr>
          <p:cNvPr id="21" name="Title 10"/>
          <p:cNvSpPr txBox="1">
            <a:spLocks/>
          </p:cNvSpPr>
          <p:nvPr/>
        </p:nvSpPr>
        <p:spPr>
          <a:xfrm>
            <a:off x="6887837" y="205359"/>
            <a:ext cx="1575905" cy="354247"/>
          </a:xfrm>
          <a:prstGeom prst="rect">
            <a:avLst/>
          </a:prstGeom>
        </p:spPr>
        <p:txBody>
          <a:bodyPr tIns="0" bIns="0" anchor="b"/>
          <a:lstStyle>
            <a:lvl1pPr algn="l" defTabSz="457200" rtl="0" eaLnBrk="0" fontAlgn="base" hangingPunct="0">
              <a:spcBef>
                <a:spcPct val="0"/>
              </a:spcBef>
              <a:spcAft>
                <a:spcPct val="0"/>
              </a:spcAft>
              <a:defRPr sz="3000" kern="1200" cap="all" baseline="0">
                <a:solidFill>
                  <a:srgbClr val="009DD9"/>
                </a:solidFill>
                <a:latin typeface="+mj-lt"/>
                <a:ea typeface="ＭＳ Ｐゴシック" charset="0"/>
                <a:cs typeface="+mj-cs"/>
              </a:defRPr>
            </a:lvl1pPr>
            <a:lvl2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2pPr>
            <a:lvl3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3pPr>
            <a:lvl4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4pPr>
            <a:lvl5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5pPr>
            <a:lvl6pPr marL="457200" algn="l" defTabSz="457200" rtl="0" fontAlgn="base">
              <a:spcBef>
                <a:spcPct val="0"/>
              </a:spcBef>
              <a:spcAft>
                <a:spcPct val="0"/>
              </a:spcAft>
              <a:defRPr sz="3000">
                <a:solidFill>
                  <a:srgbClr val="009DD9"/>
                </a:solidFill>
                <a:latin typeface="Calibri" pitchFamily="34" charset="0"/>
              </a:defRPr>
            </a:lvl6pPr>
            <a:lvl7pPr marL="914400" algn="l" defTabSz="457200" rtl="0" fontAlgn="base">
              <a:spcBef>
                <a:spcPct val="0"/>
              </a:spcBef>
              <a:spcAft>
                <a:spcPct val="0"/>
              </a:spcAft>
              <a:defRPr sz="3000">
                <a:solidFill>
                  <a:srgbClr val="009DD9"/>
                </a:solidFill>
                <a:latin typeface="Calibri" pitchFamily="34" charset="0"/>
              </a:defRPr>
            </a:lvl7pPr>
            <a:lvl8pPr marL="1371600" algn="l" defTabSz="457200" rtl="0" fontAlgn="base">
              <a:spcBef>
                <a:spcPct val="0"/>
              </a:spcBef>
              <a:spcAft>
                <a:spcPct val="0"/>
              </a:spcAft>
              <a:defRPr sz="3000">
                <a:solidFill>
                  <a:srgbClr val="009DD9"/>
                </a:solidFill>
                <a:latin typeface="Calibri" pitchFamily="34" charset="0"/>
              </a:defRPr>
            </a:lvl8pPr>
            <a:lvl9pPr marL="1828800" algn="l" defTabSz="457200" rtl="0" fontAlgn="base">
              <a:spcBef>
                <a:spcPct val="0"/>
              </a:spcBef>
              <a:spcAft>
                <a:spcPct val="0"/>
              </a:spcAft>
              <a:defRPr sz="3000">
                <a:solidFill>
                  <a:srgbClr val="009DD9"/>
                </a:solidFill>
                <a:latin typeface="Calibri" pitchFamily="34" charset="0"/>
              </a:defRPr>
            </a:lvl9pPr>
          </a:lstStyle>
          <a:p>
            <a:pPr algn="r">
              <a:defRPr/>
            </a:pPr>
            <a:r>
              <a:rPr lang="en-US" sz="2000" dirty="0" smtClean="0"/>
              <a:t>books</a:t>
            </a:r>
            <a:endParaRPr lang="en-US" sz="2000" dirty="0"/>
          </a:p>
        </p:txBody>
      </p:sp>
      <p:sp>
        <p:nvSpPr>
          <p:cNvPr id="17" name="Oval 16"/>
          <p:cNvSpPr/>
          <p:nvPr/>
        </p:nvSpPr>
        <p:spPr>
          <a:xfrm>
            <a:off x="8442960" y="137160"/>
            <a:ext cx="548640" cy="548640"/>
          </a:xfrm>
          <a:prstGeom prst="ellipse">
            <a:avLst/>
          </a:prstGeom>
          <a:solidFill>
            <a:srgbClr val="00B0F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999229" y="5424494"/>
            <a:ext cx="3069128" cy="954107"/>
          </a:xfrm>
          <a:prstGeom prst="rect">
            <a:avLst/>
          </a:prstGeom>
          <a:noFill/>
        </p:spPr>
        <p:txBody>
          <a:bodyPr wrap="square" rtlCol="0">
            <a:spAutoFit/>
          </a:bodyPr>
          <a:lstStyle/>
          <a:p>
            <a:r>
              <a:rPr lang="en-US" sz="2400" dirty="0" smtClean="0">
                <a:solidFill>
                  <a:schemeClr val="tx2"/>
                </a:solidFill>
              </a:rPr>
              <a:t>*</a:t>
            </a:r>
            <a:r>
              <a:rPr lang="en-US" sz="1600" i="1" dirty="0" smtClean="0">
                <a:solidFill>
                  <a:schemeClr val="tx2"/>
                </a:solidFill>
              </a:rPr>
              <a:t>50% “Other Retailers” dispersed </a:t>
            </a:r>
          </a:p>
          <a:p>
            <a:r>
              <a:rPr lang="en-US" sz="1600" i="1" dirty="0">
                <a:solidFill>
                  <a:schemeClr val="tx2"/>
                </a:solidFill>
              </a:rPr>
              <a:t> </a:t>
            </a:r>
            <a:r>
              <a:rPr lang="en-US" sz="1600" i="1" dirty="0" smtClean="0">
                <a:solidFill>
                  <a:schemeClr val="tx2"/>
                </a:solidFill>
              </a:rPr>
              <a:t>   among more than 150 </a:t>
            </a:r>
          </a:p>
          <a:p>
            <a:r>
              <a:rPr lang="en-US" sz="1600" i="1" dirty="0">
                <a:solidFill>
                  <a:schemeClr val="tx2"/>
                </a:solidFill>
              </a:rPr>
              <a:t> </a:t>
            </a:r>
            <a:r>
              <a:rPr lang="en-US" sz="1600" i="1" dirty="0" smtClean="0">
                <a:solidFill>
                  <a:schemeClr val="tx2"/>
                </a:solidFill>
              </a:rPr>
              <a:t>   various retailers</a:t>
            </a:r>
            <a:endParaRPr lang="en-US" sz="1600" i="1" dirty="0">
              <a:solidFill>
                <a:schemeClr val="tx2"/>
              </a:solidFill>
            </a:endParaRPr>
          </a:p>
        </p:txBody>
      </p:sp>
      <p:sp>
        <p:nvSpPr>
          <p:cNvPr id="18" name="Rectangle 17"/>
          <p:cNvSpPr/>
          <p:nvPr/>
        </p:nvSpPr>
        <p:spPr>
          <a:xfrm>
            <a:off x="6887837" y="3124200"/>
            <a:ext cx="91440" cy="9144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87837" y="3337560"/>
            <a:ext cx="91440" cy="9144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888730" y="3566160"/>
            <a:ext cx="91440" cy="91440"/>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887837" y="3794760"/>
            <a:ext cx="91440" cy="91440"/>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055225" y="3032184"/>
            <a:ext cx="2057400" cy="276999"/>
          </a:xfrm>
          <a:prstGeom prst="rect">
            <a:avLst/>
          </a:prstGeom>
          <a:noFill/>
        </p:spPr>
        <p:txBody>
          <a:bodyPr wrap="square" rtlCol="0">
            <a:spAutoFit/>
          </a:bodyPr>
          <a:lstStyle/>
          <a:p>
            <a:r>
              <a:rPr lang="en-US" sz="1200" dirty="0" smtClean="0">
                <a:solidFill>
                  <a:schemeClr val="tx2"/>
                </a:solidFill>
              </a:rPr>
              <a:t>Barnes &amp; Noble</a:t>
            </a:r>
            <a:endParaRPr lang="en-US" sz="1200" dirty="0">
              <a:solidFill>
                <a:schemeClr val="tx2"/>
              </a:solidFill>
            </a:endParaRPr>
          </a:p>
        </p:txBody>
      </p:sp>
      <p:sp>
        <p:nvSpPr>
          <p:cNvPr id="25" name="TextBox 24"/>
          <p:cNvSpPr txBox="1"/>
          <p:nvPr/>
        </p:nvSpPr>
        <p:spPr>
          <a:xfrm>
            <a:off x="7056549" y="3258805"/>
            <a:ext cx="2057400" cy="276999"/>
          </a:xfrm>
          <a:prstGeom prst="rect">
            <a:avLst/>
          </a:prstGeom>
          <a:noFill/>
        </p:spPr>
        <p:txBody>
          <a:bodyPr wrap="square" rtlCol="0">
            <a:spAutoFit/>
          </a:bodyPr>
          <a:lstStyle/>
          <a:p>
            <a:r>
              <a:rPr lang="en-US" sz="1200" dirty="0" smtClean="0">
                <a:solidFill>
                  <a:schemeClr val="tx2"/>
                </a:solidFill>
              </a:rPr>
              <a:t>Amazon</a:t>
            </a:r>
          </a:p>
        </p:txBody>
      </p:sp>
      <p:sp>
        <p:nvSpPr>
          <p:cNvPr id="26" name="TextBox 25"/>
          <p:cNvSpPr txBox="1"/>
          <p:nvPr/>
        </p:nvSpPr>
        <p:spPr>
          <a:xfrm>
            <a:off x="7055225" y="3504004"/>
            <a:ext cx="2057400" cy="276999"/>
          </a:xfrm>
          <a:prstGeom prst="rect">
            <a:avLst/>
          </a:prstGeom>
          <a:noFill/>
        </p:spPr>
        <p:txBody>
          <a:bodyPr wrap="square" rtlCol="0">
            <a:spAutoFit/>
          </a:bodyPr>
          <a:lstStyle/>
          <a:p>
            <a:r>
              <a:rPr lang="en-US" sz="1200" dirty="0" smtClean="0">
                <a:solidFill>
                  <a:schemeClr val="tx2"/>
                </a:solidFill>
              </a:rPr>
              <a:t>Walmart</a:t>
            </a:r>
          </a:p>
        </p:txBody>
      </p:sp>
      <p:sp>
        <p:nvSpPr>
          <p:cNvPr id="27" name="TextBox 26"/>
          <p:cNvSpPr txBox="1"/>
          <p:nvPr/>
        </p:nvSpPr>
        <p:spPr>
          <a:xfrm>
            <a:off x="7052828" y="3723685"/>
            <a:ext cx="2057400" cy="276999"/>
          </a:xfrm>
          <a:prstGeom prst="rect">
            <a:avLst/>
          </a:prstGeom>
          <a:noFill/>
        </p:spPr>
        <p:txBody>
          <a:bodyPr wrap="square" rtlCol="0">
            <a:spAutoFit/>
          </a:bodyPr>
          <a:lstStyle/>
          <a:p>
            <a:r>
              <a:rPr lang="en-US" sz="1200" dirty="0" smtClean="0">
                <a:solidFill>
                  <a:schemeClr val="tx2"/>
                </a:solidFill>
              </a:rPr>
              <a:t>Target</a:t>
            </a:r>
          </a:p>
        </p:txBody>
      </p:sp>
      <p:sp>
        <p:nvSpPr>
          <p:cNvPr id="28" name="Rectangle 27"/>
          <p:cNvSpPr/>
          <p:nvPr/>
        </p:nvSpPr>
        <p:spPr>
          <a:xfrm>
            <a:off x="6887837" y="4023360"/>
            <a:ext cx="91440" cy="91440"/>
          </a:xfrm>
          <a:prstGeom prst="rect">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887837" y="4251960"/>
            <a:ext cx="91440" cy="91440"/>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887837" y="4480771"/>
            <a:ext cx="91440" cy="91440"/>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048034" y="3940061"/>
            <a:ext cx="2057400" cy="276999"/>
          </a:xfrm>
          <a:prstGeom prst="rect">
            <a:avLst/>
          </a:prstGeom>
          <a:noFill/>
        </p:spPr>
        <p:txBody>
          <a:bodyPr wrap="square" rtlCol="0">
            <a:spAutoFit/>
          </a:bodyPr>
          <a:lstStyle/>
          <a:p>
            <a:r>
              <a:rPr lang="en-US" sz="1200" dirty="0" smtClean="0">
                <a:solidFill>
                  <a:schemeClr val="tx2"/>
                </a:solidFill>
              </a:rPr>
              <a:t>Books-A-Million</a:t>
            </a:r>
          </a:p>
        </p:txBody>
      </p:sp>
      <p:sp>
        <p:nvSpPr>
          <p:cNvPr id="32" name="TextBox 31"/>
          <p:cNvSpPr txBox="1"/>
          <p:nvPr/>
        </p:nvSpPr>
        <p:spPr>
          <a:xfrm>
            <a:off x="7048034" y="4155719"/>
            <a:ext cx="2057400" cy="276999"/>
          </a:xfrm>
          <a:prstGeom prst="rect">
            <a:avLst/>
          </a:prstGeom>
          <a:noFill/>
        </p:spPr>
        <p:txBody>
          <a:bodyPr wrap="square" rtlCol="0">
            <a:spAutoFit/>
          </a:bodyPr>
          <a:lstStyle/>
          <a:p>
            <a:r>
              <a:rPr lang="en-US" sz="1200" dirty="0" smtClean="0">
                <a:solidFill>
                  <a:schemeClr val="tx2"/>
                </a:solidFill>
              </a:rPr>
              <a:t>Costco</a:t>
            </a:r>
          </a:p>
        </p:txBody>
      </p:sp>
      <p:sp>
        <p:nvSpPr>
          <p:cNvPr id="33" name="TextBox 32"/>
          <p:cNvSpPr txBox="1"/>
          <p:nvPr/>
        </p:nvSpPr>
        <p:spPr>
          <a:xfrm>
            <a:off x="7055225" y="4383134"/>
            <a:ext cx="2057400" cy="276999"/>
          </a:xfrm>
          <a:prstGeom prst="rect">
            <a:avLst/>
          </a:prstGeom>
          <a:noFill/>
        </p:spPr>
        <p:txBody>
          <a:bodyPr wrap="square" rtlCol="0">
            <a:spAutoFit/>
          </a:bodyPr>
          <a:lstStyle/>
          <a:p>
            <a:r>
              <a:rPr lang="en-US" sz="1200" dirty="0" smtClean="0">
                <a:solidFill>
                  <a:schemeClr val="tx2"/>
                </a:solidFill>
              </a:rPr>
              <a:t>Apple</a:t>
            </a:r>
          </a:p>
        </p:txBody>
      </p:sp>
      <p:pic>
        <p:nvPicPr>
          <p:cNvPr id="34" name="Picture 33" descr="book2.em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4400" y="248430"/>
            <a:ext cx="365760" cy="326099"/>
          </a:xfrm>
          <a:prstGeom prst="rect">
            <a:avLst/>
          </a:prstGeom>
        </p:spPr>
      </p:pic>
      <p:sp>
        <p:nvSpPr>
          <p:cNvPr id="35" name="Rectangle 34"/>
          <p:cNvSpPr/>
          <p:nvPr/>
        </p:nvSpPr>
        <p:spPr>
          <a:xfrm>
            <a:off x="6887837" y="4661034"/>
            <a:ext cx="91440" cy="91440"/>
          </a:xfrm>
          <a:prstGeom prst="rect">
            <a:avLst/>
          </a:prstGeom>
          <a:solidFill>
            <a:schemeClr val="accent4">
              <a:lumMod val="60000"/>
              <a:lumOff val="40000"/>
            </a:schemeClr>
          </a:solidFill>
          <a:ln>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7048034" y="4577617"/>
            <a:ext cx="2057400" cy="276999"/>
          </a:xfrm>
          <a:prstGeom prst="rect">
            <a:avLst/>
          </a:prstGeom>
          <a:noFill/>
        </p:spPr>
        <p:txBody>
          <a:bodyPr wrap="square" rtlCol="0">
            <a:spAutoFit/>
          </a:bodyPr>
          <a:lstStyle/>
          <a:p>
            <a:r>
              <a:rPr lang="en-US" sz="1200" dirty="0" smtClean="0">
                <a:solidFill>
                  <a:schemeClr val="tx2"/>
                </a:solidFill>
              </a:rPr>
              <a:t>Other Retailers</a:t>
            </a:r>
          </a:p>
        </p:txBody>
      </p:sp>
    </p:spTree>
    <p:extLst>
      <p:ext uri="{BB962C8B-B14F-4D97-AF65-F5344CB8AC3E}">
        <p14:creationId xmlns:p14="http://schemas.microsoft.com/office/powerpoint/2010/main" val="36107295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randon Grotesque Medium"/>
              </a:rPr>
              <a:t>Book retailers: Trended</a:t>
            </a:r>
            <a:endParaRPr lang="en-US" dirty="0">
              <a:latin typeface="Brandon Grotesque Medium"/>
            </a:endParaRPr>
          </a:p>
        </p:txBody>
      </p:sp>
      <p:sp>
        <p:nvSpPr>
          <p:cNvPr id="3" name="Text Placeholder 2"/>
          <p:cNvSpPr>
            <a:spLocks noGrp="1"/>
          </p:cNvSpPr>
          <p:nvPr>
            <p:ph type="body" idx="13"/>
          </p:nvPr>
        </p:nvSpPr>
        <p:spPr>
          <a:xfrm>
            <a:off x="594360" y="1280160"/>
            <a:ext cx="8160322" cy="624840"/>
          </a:xfrm>
        </p:spPr>
        <p:txBody>
          <a:bodyPr/>
          <a:lstStyle/>
          <a:p>
            <a:r>
              <a:rPr lang="en-US" dirty="0" smtClean="0"/>
              <a:t>While B&amp;N, Amazon, and Walmart have consistently made up close to half of the Retailer Children’s book market share, Q4 2014 represents their lowest stronghold over the displayed time frame</a:t>
            </a:r>
            <a:endParaRPr lang="en-US" dirty="0"/>
          </a:p>
        </p:txBody>
      </p:sp>
      <p:sp>
        <p:nvSpPr>
          <p:cNvPr id="8" name="Text Placeholder 3"/>
          <p:cNvSpPr>
            <a:spLocks noGrp="1"/>
          </p:cNvSpPr>
          <p:nvPr>
            <p:ph type="body" idx="15"/>
          </p:nvPr>
        </p:nvSpPr>
        <p:spPr/>
        <p:txBody>
          <a:bodyPr/>
          <a:lstStyle/>
          <a:p>
            <a:r>
              <a:rPr lang="en-US" dirty="0">
                <a:solidFill>
                  <a:schemeClr val="tx2"/>
                </a:solidFill>
              </a:rPr>
              <a:t>Source: Nielsen 2014 Books and Consumers</a:t>
            </a:r>
            <a:r>
              <a:rPr lang="en-US" dirty="0" smtClean="0">
                <a:solidFill>
                  <a:schemeClr val="tx2"/>
                </a:solidFill>
              </a:rPr>
              <a:t>. 2013-2014</a:t>
            </a:r>
            <a:endParaRPr lang="en-US" dirty="0">
              <a:solidFill>
                <a:schemeClr val="tx2"/>
              </a:solidFill>
            </a:endParaRPr>
          </a:p>
        </p:txBody>
      </p:sp>
      <p:sp>
        <p:nvSpPr>
          <p:cNvPr id="10" name="TextBox 9"/>
          <p:cNvSpPr txBox="1"/>
          <p:nvPr/>
        </p:nvSpPr>
        <p:spPr>
          <a:xfrm>
            <a:off x="6370320" y="2312012"/>
            <a:ext cx="3154680" cy="923330"/>
          </a:xfrm>
          <a:prstGeom prst="rect">
            <a:avLst/>
          </a:prstGeom>
          <a:noFill/>
        </p:spPr>
        <p:txBody>
          <a:bodyPr wrap="square" rtlCol="0">
            <a:spAutoFit/>
          </a:bodyPr>
          <a:lstStyle/>
          <a:p>
            <a:pPr algn="ctr"/>
            <a:r>
              <a:rPr lang="en-US" b="1" i="1" dirty="0" smtClean="0">
                <a:solidFill>
                  <a:schemeClr val="tx2"/>
                </a:solidFill>
              </a:rPr>
              <a:t>Top Retailers for </a:t>
            </a:r>
          </a:p>
          <a:p>
            <a:pPr algn="ctr"/>
            <a:r>
              <a:rPr lang="en-US" b="1" i="1" dirty="0" smtClean="0">
                <a:solidFill>
                  <a:schemeClr val="tx2"/>
                </a:solidFill>
              </a:rPr>
              <a:t>Children’s Book Buyers</a:t>
            </a:r>
          </a:p>
          <a:p>
            <a:pPr algn="ctr"/>
            <a:endParaRPr lang="en-US" b="1" i="1" dirty="0">
              <a:solidFill>
                <a:schemeClr val="bg2"/>
              </a:solidFill>
            </a:endParaRPr>
          </a:p>
        </p:txBody>
      </p:sp>
      <p:sp>
        <p:nvSpPr>
          <p:cNvPr id="4" name="TextBox 3"/>
          <p:cNvSpPr txBox="1"/>
          <p:nvPr/>
        </p:nvSpPr>
        <p:spPr>
          <a:xfrm>
            <a:off x="7166264" y="5137666"/>
            <a:ext cx="1219200" cy="369332"/>
          </a:xfrm>
          <a:prstGeom prst="rect">
            <a:avLst/>
          </a:prstGeom>
          <a:solidFill>
            <a:schemeClr val="bg1"/>
          </a:solidFill>
        </p:spPr>
        <p:txBody>
          <a:bodyPr wrap="square" rtlCol="0">
            <a:spAutoFit/>
          </a:bodyPr>
          <a:lstStyle/>
          <a:p>
            <a:endParaRPr lang="en-US" dirty="0"/>
          </a:p>
        </p:txBody>
      </p:sp>
      <p:sp>
        <p:nvSpPr>
          <p:cNvPr id="21" name="Title 10"/>
          <p:cNvSpPr txBox="1">
            <a:spLocks/>
          </p:cNvSpPr>
          <p:nvPr/>
        </p:nvSpPr>
        <p:spPr>
          <a:xfrm>
            <a:off x="6887837" y="205359"/>
            <a:ext cx="1575905" cy="354247"/>
          </a:xfrm>
          <a:prstGeom prst="rect">
            <a:avLst/>
          </a:prstGeom>
        </p:spPr>
        <p:txBody>
          <a:bodyPr tIns="0" bIns="0" anchor="b"/>
          <a:lstStyle>
            <a:lvl1pPr algn="l" defTabSz="457200" rtl="0" eaLnBrk="0" fontAlgn="base" hangingPunct="0">
              <a:spcBef>
                <a:spcPct val="0"/>
              </a:spcBef>
              <a:spcAft>
                <a:spcPct val="0"/>
              </a:spcAft>
              <a:defRPr sz="3000" kern="1200" cap="all" baseline="0">
                <a:solidFill>
                  <a:srgbClr val="009DD9"/>
                </a:solidFill>
                <a:latin typeface="+mj-lt"/>
                <a:ea typeface="ＭＳ Ｐゴシック" charset="0"/>
                <a:cs typeface="+mj-cs"/>
              </a:defRPr>
            </a:lvl1pPr>
            <a:lvl2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2pPr>
            <a:lvl3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3pPr>
            <a:lvl4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4pPr>
            <a:lvl5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5pPr>
            <a:lvl6pPr marL="457200" algn="l" defTabSz="457200" rtl="0" fontAlgn="base">
              <a:spcBef>
                <a:spcPct val="0"/>
              </a:spcBef>
              <a:spcAft>
                <a:spcPct val="0"/>
              </a:spcAft>
              <a:defRPr sz="3000">
                <a:solidFill>
                  <a:srgbClr val="009DD9"/>
                </a:solidFill>
                <a:latin typeface="Calibri" pitchFamily="34" charset="0"/>
              </a:defRPr>
            </a:lvl6pPr>
            <a:lvl7pPr marL="914400" algn="l" defTabSz="457200" rtl="0" fontAlgn="base">
              <a:spcBef>
                <a:spcPct val="0"/>
              </a:spcBef>
              <a:spcAft>
                <a:spcPct val="0"/>
              </a:spcAft>
              <a:defRPr sz="3000">
                <a:solidFill>
                  <a:srgbClr val="009DD9"/>
                </a:solidFill>
                <a:latin typeface="Calibri" pitchFamily="34" charset="0"/>
              </a:defRPr>
            </a:lvl7pPr>
            <a:lvl8pPr marL="1371600" algn="l" defTabSz="457200" rtl="0" fontAlgn="base">
              <a:spcBef>
                <a:spcPct val="0"/>
              </a:spcBef>
              <a:spcAft>
                <a:spcPct val="0"/>
              </a:spcAft>
              <a:defRPr sz="3000">
                <a:solidFill>
                  <a:srgbClr val="009DD9"/>
                </a:solidFill>
                <a:latin typeface="Calibri" pitchFamily="34" charset="0"/>
              </a:defRPr>
            </a:lvl8pPr>
            <a:lvl9pPr marL="1828800" algn="l" defTabSz="457200" rtl="0" fontAlgn="base">
              <a:spcBef>
                <a:spcPct val="0"/>
              </a:spcBef>
              <a:spcAft>
                <a:spcPct val="0"/>
              </a:spcAft>
              <a:defRPr sz="3000">
                <a:solidFill>
                  <a:srgbClr val="009DD9"/>
                </a:solidFill>
                <a:latin typeface="Calibri" pitchFamily="34" charset="0"/>
              </a:defRPr>
            </a:lvl9pPr>
          </a:lstStyle>
          <a:p>
            <a:pPr algn="r">
              <a:defRPr/>
            </a:pPr>
            <a:r>
              <a:rPr lang="en-US" sz="2000" dirty="0" smtClean="0"/>
              <a:t>books</a:t>
            </a:r>
            <a:endParaRPr lang="en-US" sz="2000" dirty="0"/>
          </a:p>
        </p:txBody>
      </p:sp>
      <p:sp>
        <p:nvSpPr>
          <p:cNvPr id="17" name="Oval 16"/>
          <p:cNvSpPr/>
          <p:nvPr/>
        </p:nvSpPr>
        <p:spPr>
          <a:xfrm>
            <a:off x="8442960" y="137160"/>
            <a:ext cx="548640" cy="548640"/>
          </a:xfrm>
          <a:prstGeom prst="ellipse">
            <a:avLst/>
          </a:prstGeom>
          <a:solidFill>
            <a:srgbClr val="00B0F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147560" y="3124200"/>
            <a:ext cx="91440" cy="9144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147560" y="3337560"/>
            <a:ext cx="91440" cy="9144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147560" y="3566160"/>
            <a:ext cx="91440" cy="91440"/>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147560" y="3794760"/>
            <a:ext cx="91440" cy="91440"/>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315200" y="3032184"/>
            <a:ext cx="2057400" cy="276999"/>
          </a:xfrm>
          <a:prstGeom prst="rect">
            <a:avLst/>
          </a:prstGeom>
          <a:noFill/>
        </p:spPr>
        <p:txBody>
          <a:bodyPr wrap="square" rtlCol="0">
            <a:spAutoFit/>
          </a:bodyPr>
          <a:lstStyle/>
          <a:p>
            <a:r>
              <a:rPr lang="en-US" sz="1200" dirty="0" smtClean="0">
                <a:solidFill>
                  <a:schemeClr val="tx2"/>
                </a:solidFill>
              </a:rPr>
              <a:t>Barnes &amp; Noble</a:t>
            </a:r>
            <a:endParaRPr lang="en-US" sz="1200" dirty="0">
              <a:solidFill>
                <a:schemeClr val="tx2"/>
              </a:solidFill>
            </a:endParaRPr>
          </a:p>
        </p:txBody>
      </p:sp>
      <p:sp>
        <p:nvSpPr>
          <p:cNvPr id="25" name="TextBox 24"/>
          <p:cNvSpPr txBox="1"/>
          <p:nvPr/>
        </p:nvSpPr>
        <p:spPr>
          <a:xfrm>
            <a:off x="7315200" y="3258805"/>
            <a:ext cx="2057400" cy="276999"/>
          </a:xfrm>
          <a:prstGeom prst="rect">
            <a:avLst/>
          </a:prstGeom>
          <a:noFill/>
        </p:spPr>
        <p:txBody>
          <a:bodyPr wrap="square" rtlCol="0">
            <a:spAutoFit/>
          </a:bodyPr>
          <a:lstStyle/>
          <a:p>
            <a:r>
              <a:rPr lang="en-US" sz="1200" dirty="0" smtClean="0">
                <a:solidFill>
                  <a:schemeClr val="tx2"/>
                </a:solidFill>
              </a:rPr>
              <a:t>Amazon</a:t>
            </a:r>
          </a:p>
        </p:txBody>
      </p:sp>
      <p:sp>
        <p:nvSpPr>
          <p:cNvPr id="26" name="TextBox 25"/>
          <p:cNvSpPr txBox="1"/>
          <p:nvPr/>
        </p:nvSpPr>
        <p:spPr>
          <a:xfrm>
            <a:off x="7315200" y="3504004"/>
            <a:ext cx="2057400" cy="276999"/>
          </a:xfrm>
          <a:prstGeom prst="rect">
            <a:avLst/>
          </a:prstGeom>
          <a:noFill/>
        </p:spPr>
        <p:txBody>
          <a:bodyPr wrap="square" rtlCol="0">
            <a:spAutoFit/>
          </a:bodyPr>
          <a:lstStyle/>
          <a:p>
            <a:r>
              <a:rPr lang="en-US" sz="1200" dirty="0" smtClean="0">
                <a:solidFill>
                  <a:schemeClr val="tx2"/>
                </a:solidFill>
              </a:rPr>
              <a:t>Walmart</a:t>
            </a:r>
          </a:p>
        </p:txBody>
      </p:sp>
      <p:sp>
        <p:nvSpPr>
          <p:cNvPr id="27" name="TextBox 26"/>
          <p:cNvSpPr txBox="1"/>
          <p:nvPr/>
        </p:nvSpPr>
        <p:spPr>
          <a:xfrm>
            <a:off x="7315200" y="3723685"/>
            <a:ext cx="2057400" cy="276999"/>
          </a:xfrm>
          <a:prstGeom prst="rect">
            <a:avLst/>
          </a:prstGeom>
          <a:noFill/>
        </p:spPr>
        <p:txBody>
          <a:bodyPr wrap="square" rtlCol="0">
            <a:spAutoFit/>
          </a:bodyPr>
          <a:lstStyle/>
          <a:p>
            <a:r>
              <a:rPr lang="en-US" sz="1200" dirty="0" smtClean="0">
                <a:solidFill>
                  <a:schemeClr val="tx2"/>
                </a:solidFill>
              </a:rPr>
              <a:t>Target</a:t>
            </a:r>
          </a:p>
        </p:txBody>
      </p:sp>
      <p:sp>
        <p:nvSpPr>
          <p:cNvPr id="28" name="Rectangle 27"/>
          <p:cNvSpPr/>
          <p:nvPr/>
        </p:nvSpPr>
        <p:spPr>
          <a:xfrm>
            <a:off x="7147560" y="4023360"/>
            <a:ext cx="91440" cy="91440"/>
          </a:xfrm>
          <a:prstGeom prst="rect">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7147560" y="4251960"/>
            <a:ext cx="91440" cy="91440"/>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7147560" y="4480771"/>
            <a:ext cx="91440" cy="91440"/>
          </a:xfrm>
          <a:prstGeom prst="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315200" y="3940061"/>
            <a:ext cx="2057400" cy="276999"/>
          </a:xfrm>
          <a:prstGeom prst="rect">
            <a:avLst/>
          </a:prstGeom>
          <a:noFill/>
        </p:spPr>
        <p:txBody>
          <a:bodyPr wrap="square" rtlCol="0">
            <a:spAutoFit/>
          </a:bodyPr>
          <a:lstStyle/>
          <a:p>
            <a:r>
              <a:rPr lang="en-US" sz="1200" dirty="0" smtClean="0">
                <a:solidFill>
                  <a:schemeClr val="tx2"/>
                </a:solidFill>
              </a:rPr>
              <a:t>Books-A-Million</a:t>
            </a:r>
          </a:p>
        </p:txBody>
      </p:sp>
      <p:sp>
        <p:nvSpPr>
          <p:cNvPr id="32" name="TextBox 31"/>
          <p:cNvSpPr txBox="1"/>
          <p:nvPr/>
        </p:nvSpPr>
        <p:spPr>
          <a:xfrm>
            <a:off x="7315200" y="4155719"/>
            <a:ext cx="2057400" cy="276999"/>
          </a:xfrm>
          <a:prstGeom prst="rect">
            <a:avLst/>
          </a:prstGeom>
          <a:noFill/>
        </p:spPr>
        <p:txBody>
          <a:bodyPr wrap="square" rtlCol="0">
            <a:spAutoFit/>
          </a:bodyPr>
          <a:lstStyle/>
          <a:p>
            <a:r>
              <a:rPr lang="en-US" sz="1200" dirty="0" smtClean="0">
                <a:solidFill>
                  <a:schemeClr val="tx2"/>
                </a:solidFill>
              </a:rPr>
              <a:t>Costco</a:t>
            </a:r>
          </a:p>
        </p:txBody>
      </p:sp>
      <p:sp>
        <p:nvSpPr>
          <p:cNvPr id="33" name="TextBox 32"/>
          <p:cNvSpPr txBox="1"/>
          <p:nvPr/>
        </p:nvSpPr>
        <p:spPr>
          <a:xfrm>
            <a:off x="7315200" y="4383134"/>
            <a:ext cx="2057400" cy="276999"/>
          </a:xfrm>
          <a:prstGeom prst="rect">
            <a:avLst/>
          </a:prstGeom>
          <a:noFill/>
        </p:spPr>
        <p:txBody>
          <a:bodyPr wrap="square" rtlCol="0">
            <a:spAutoFit/>
          </a:bodyPr>
          <a:lstStyle/>
          <a:p>
            <a:r>
              <a:rPr lang="en-US" sz="1200" dirty="0" smtClean="0">
                <a:solidFill>
                  <a:schemeClr val="tx2"/>
                </a:solidFill>
              </a:rPr>
              <a:t>Apple</a:t>
            </a:r>
          </a:p>
        </p:txBody>
      </p:sp>
      <p:graphicFrame>
        <p:nvGraphicFramePr>
          <p:cNvPr id="34" name="Chart 33"/>
          <p:cNvGraphicFramePr>
            <a:graphicFrameLocks/>
          </p:cNvGraphicFramePr>
          <p:nvPr>
            <p:extLst>
              <p:ext uri="{D42A27DB-BD31-4B8C-83A1-F6EECF244321}">
                <p14:modId xmlns:p14="http://schemas.microsoft.com/office/powerpoint/2010/main" val="255043759"/>
              </p:ext>
            </p:extLst>
          </p:nvPr>
        </p:nvGraphicFramePr>
        <p:xfrm>
          <a:off x="457200" y="1636776"/>
          <a:ext cx="6537960" cy="4078224"/>
        </p:xfrm>
        <a:graphic>
          <a:graphicData uri="http://schemas.openxmlformats.org/drawingml/2006/chart">
            <c:chart xmlns:c="http://schemas.openxmlformats.org/drawingml/2006/chart" xmlns:r="http://schemas.openxmlformats.org/officeDocument/2006/relationships" r:id="rId2"/>
          </a:graphicData>
        </a:graphic>
      </p:graphicFrame>
      <p:sp>
        <p:nvSpPr>
          <p:cNvPr id="35" name="TextBox 34"/>
          <p:cNvSpPr txBox="1"/>
          <p:nvPr/>
        </p:nvSpPr>
        <p:spPr>
          <a:xfrm>
            <a:off x="4931872" y="5801695"/>
            <a:ext cx="3221528" cy="969496"/>
          </a:xfrm>
          <a:prstGeom prst="rect">
            <a:avLst/>
          </a:prstGeom>
          <a:noFill/>
        </p:spPr>
        <p:txBody>
          <a:bodyPr wrap="square" rtlCol="0">
            <a:spAutoFit/>
          </a:bodyPr>
          <a:lstStyle/>
          <a:p>
            <a:r>
              <a:rPr lang="en-US" sz="2400" dirty="0" smtClean="0">
                <a:solidFill>
                  <a:schemeClr val="tx2"/>
                </a:solidFill>
              </a:rPr>
              <a:t>*</a:t>
            </a:r>
            <a:r>
              <a:rPr lang="en-US" sz="1100" i="1" dirty="0" smtClean="0">
                <a:solidFill>
                  <a:schemeClr val="tx2"/>
                </a:solidFill>
              </a:rPr>
              <a:t>Bars do not reflect the </a:t>
            </a:r>
            <a:r>
              <a:rPr lang="en-US" sz="1100" i="1" dirty="0">
                <a:solidFill>
                  <a:schemeClr val="tx2"/>
                </a:solidFill>
              </a:rPr>
              <a:t>full </a:t>
            </a:r>
            <a:r>
              <a:rPr lang="en-US" sz="1100" i="1" dirty="0" smtClean="0">
                <a:solidFill>
                  <a:schemeClr val="tx2"/>
                </a:solidFill>
              </a:rPr>
              <a:t>market, remaining percentages dispersed among </a:t>
            </a:r>
            <a:r>
              <a:rPr lang="en-US" sz="1100" i="1" dirty="0">
                <a:solidFill>
                  <a:schemeClr val="tx2"/>
                </a:solidFill>
              </a:rPr>
              <a:t>more than 150 </a:t>
            </a:r>
            <a:r>
              <a:rPr lang="en-US" sz="1100" i="1" dirty="0" smtClean="0">
                <a:solidFill>
                  <a:schemeClr val="tx2"/>
                </a:solidFill>
              </a:rPr>
              <a:t>various </a:t>
            </a:r>
            <a:r>
              <a:rPr lang="en-US" sz="1100" i="1" dirty="0">
                <a:solidFill>
                  <a:schemeClr val="tx2"/>
                </a:solidFill>
              </a:rPr>
              <a:t>retailers</a:t>
            </a:r>
          </a:p>
          <a:p>
            <a:r>
              <a:rPr lang="en-US" sz="1100" i="1" dirty="0" smtClean="0">
                <a:solidFill>
                  <a:schemeClr val="tx2"/>
                </a:solidFill>
              </a:rPr>
              <a:t> </a:t>
            </a:r>
            <a:endParaRPr lang="en-US" sz="1100" i="1" dirty="0">
              <a:solidFill>
                <a:schemeClr val="tx2"/>
              </a:solidFill>
            </a:endParaRPr>
          </a:p>
        </p:txBody>
      </p:sp>
      <p:pic>
        <p:nvPicPr>
          <p:cNvPr id="36" name="Picture 35" descr="book2.e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4400" y="248430"/>
            <a:ext cx="365760" cy="326099"/>
          </a:xfrm>
          <a:prstGeom prst="rect">
            <a:avLst/>
          </a:prstGeom>
        </p:spPr>
      </p:pic>
    </p:spTree>
    <p:extLst>
      <p:ext uri="{BB962C8B-B14F-4D97-AF65-F5344CB8AC3E}">
        <p14:creationId xmlns:p14="http://schemas.microsoft.com/office/powerpoint/2010/main" val="25644312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9648" y="2841761"/>
            <a:ext cx="4264352" cy="4016239"/>
          </a:xfrm>
          <a:prstGeom prst="rect">
            <a:avLst/>
          </a:prstGeom>
        </p:spPr>
      </p:pic>
      <p:sp>
        <p:nvSpPr>
          <p:cNvPr id="7" name="Rectangle 6"/>
          <p:cNvSpPr/>
          <p:nvPr/>
        </p:nvSpPr>
        <p:spPr>
          <a:xfrm>
            <a:off x="1716410" y="4370694"/>
            <a:ext cx="2011217" cy="1077218"/>
          </a:xfrm>
          <a:prstGeom prst="rect">
            <a:avLst/>
          </a:prstGeom>
        </p:spPr>
        <p:txBody>
          <a:bodyPr wrap="none">
            <a:spAutoFit/>
          </a:bodyPr>
          <a:lstStyle/>
          <a:p>
            <a:pPr algn="ctr"/>
            <a:r>
              <a:rPr lang="en-US" sz="3200" dirty="0" smtClean="0">
                <a:solidFill>
                  <a:srgbClr val="A53895"/>
                </a:solidFill>
                <a:latin typeface="Brandon Grotesque Bold"/>
                <a:cs typeface="Brandon Grotesque Bold"/>
              </a:rPr>
              <a:t>DIGITAL  </a:t>
            </a:r>
            <a:endParaRPr lang="en-US" sz="3200" dirty="0" smtClean="0">
              <a:solidFill>
                <a:srgbClr val="A53895"/>
              </a:solidFill>
              <a:latin typeface="Brandon Grotesque Bold"/>
              <a:cs typeface="Brandon Grotesque Bold"/>
            </a:endParaRPr>
          </a:p>
          <a:p>
            <a:pPr algn="ctr"/>
            <a:r>
              <a:rPr lang="en-US" sz="3200" dirty="0" smtClean="0">
                <a:solidFill>
                  <a:srgbClr val="A53895"/>
                </a:solidFill>
                <a:latin typeface="Brandon Grotesque Bold" panose="020B0803020203060202" pitchFamily="34" charset="0"/>
              </a:rPr>
              <a:t>READING</a:t>
            </a:r>
            <a:endParaRPr lang="en-US" sz="3200" dirty="0">
              <a:solidFill>
                <a:srgbClr val="A53895"/>
              </a:solidFill>
              <a:latin typeface="Brandon Grotesque Bold" panose="020B0803020203060202" pitchFamily="34" charset="0"/>
            </a:endParaRPr>
          </a:p>
        </p:txBody>
      </p:sp>
      <p:sp>
        <p:nvSpPr>
          <p:cNvPr id="8" name="Rectangle 7"/>
          <p:cNvSpPr/>
          <p:nvPr/>
        </p:nvSpPr>
        <p:spPr>
          <a:xfrm>
            <a:off x="7715250" y="2270125"/>
            <a:ext cx="1254125" cy="69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28952" y="652866"/>
            <a:ext cx="7408095" cy="830997"/>
          </a:xfrm>
          <a:prstGeom prst="rect">
            <a:avLst/>
          </a:prstGeom>
          <a:noFill/>
        </p:spPr>
        <p:txBody>
          <a:bodyPr wrap="square" rtlCol="0">
            <a:spAutoFit/>
          </a:bodyPr>
          <a:lstStyle/>
          <a:p>
            <a:pPr algn="ctr"/>
            <a:r>
              <a:rPr lang="en-US" sz="4800" dirty="0" smtClean="0">
                <a:ln>
                  <a:solidFill>
                    <a:srgbClr val="FFFFFF"/>
                  </a:solidFill>
                </a:ln>
                <a:solidFill>
                  <a:srgbClr val="009DD9"/>
                </a:solidFill>
                <a:latin typeface="Brandon Grotesque Black"/>
                <a:cs typeface="Brandon Grotesque Black"/>
              </a:rPr>
              <a:t>WHAT DO WE KNOW?</a:t>
            </a:r>
            <a:endParaRPr lang="en-US" sz="4800" dirty="0">
              <a:ln>
                <a:solidFill>
                  <a:srgbClr val="FFFFFF"/>
                </a:solidFill>
              </a:ln>
              <a:solidFill>
                <a:srgbClr val="009DD9"/>
              </a:solidFill>
              <a:latin typeface="Brandon Grotesque Black"/>
              <a:cs typeface="Brandon Grotesque Black"/>
            </a:endParaRPr>
          </a:p>
        </p:txBody>
      </p:sp>
    </p:spTree>
    <p:extLst>
      <p:ext uri="{BB962C8B-B14F-4D97-AF65-F5344CB8AC3E}">
        <p14:creationId xmlns:p14="http://schemas.microsoft.com/office/powerpoint/2010/main" val="3727025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9572" y="148044"/>
            <a:ext cx="8229600" cy="592182"/>
          </a:xfrm>
        </p:spPr>
        <p:txBody>
          <a:bodyPr>
            <a:normAutofit/>
          </a:bodyPr>
          <a:lstStyle/>
          <a:p>
            <a:pPr algn="ctr"/>
            <a:r>
              <a:rPr lang="en-US" sz="2800" dirty="0">
                <a:solidFill>
                  <a:srgbClr val="A53895"/>
                </a:solidFill>
                <a:latin typeface="Brandon Grotesque Medium" panose="020B0603020203060202" pitchFamily="34" charset="0"/>
              </a:rPr>
              <a:t>tablet usage by Children’s buyers</a:t>
            </a:r>
          </a:p>
        </p:txBody>
      </p:sp>
      <p:sp>
        <p:nvSpPr>
          <p:cNvPr id="2" name="Rectangle 1"/>
          <p:cNvSpPr/>
          <p:nvPr/>
        </p:nvSpPr>
        <p:spPr>
          <a:xfrm>
            <a:off x="731520" y="6533275"/>
            <a:ext cx="4572000" cy="230832"/>
          </a:xfrm>
          <a:prstGeom prst="rect">
            <a:avLst/>
          </a:prstGeom>
        </p:spPr>
        <p:txBody>
          <a:bodyPr>
            <a:spAutoFit/>
          </a:bodyPr>
          <a:lstStyle/>
          <a:p>
            <a:r>
              <a:rPr lang="en-US" sz="900" dirty="0"/>
              <a:t>Source: Nielsen Books &amp; Consumer US, 2011 through </a:t>
            </a:r>
            <a:r>
              <a:rPr lang="en-US" sz="900" dirty="0" smtClean="0"/>
              <a:t>August2014</a:t>
            </a:r>
            <a:endParaRPr lang="en-US" sz="900" dirty="0"/>
          </a:p>
        </p:txBody>
      </p:sp>
      <p:sp>
        <p:nvSpPr>
          <p:cNvPr id="5" name="Text Placeholder 10"/>
          <p:cNvSpPr txBox="1">
            <a:spLocks/>
          </p:cNvSpPr>
          <p:nvPr/>
        </p:nvSpPr>
        <p:spPr>
          <a:xfrm>
            <a:off x="958596" y="1042661"/>
            <a:ext cx="7232904" cy="31511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a:t>Which of the following devices do you own?</a:t>
            </a:r>
          </a:p>
        </p:txBody>
      </p:sp>
      <p:graphicFrame>
        <p:nvGraphicFramePr>
          <p:cNvPr id="6" name="Content Placeholder 10"/>
          <p:cNvGraphicFramePr>
            <a:graphicFrameLocks/>
          </p:cNvGraphicFramePr>
          <p:nvPr>
            <p:extLst>
              <p:ext uri="{D42A27DB-BD31-4B8C-83A1-F6EECF244321}">
                <p14:modId xmlns:p14="http://schemas.microsoft.com/office/powerpoint/2010/main" val="3391800762"/>
              </p:ext>
            </p:extLst>
          </p:nvPr>
        </p:nvGraphicFramePr>
        <p:xfrm>
          <a:off x="731520" y="1200220"/>
          <a:ext cx="8304276" cy="5082264"/>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7464725" y="3288205"/>
            <a:ext cx="1224447" cy="278674"/>
          </a:xfrm>
          <a:prstGeom prst="rect">
            <a:avLst/>
          </a:prstGeom>
          <a:noFill/>
          <a:ln w="12700">
            <a:solidFill>
              <a:srgbClr val="8DC63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1299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elay 7"/>
          <p:cNvSpPr/>
          <p:nvPr/>
        </p:nvSpPr>
        <p:spPr>
          <a:xfrm rot="16200000">
            <a:off x="3781799" y="1627654"/>
            <a:ext cx="3612704" cy="4035925"/>
          </a:xfrm>
          <a:prstGeom prst="flowChartDelay">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22460" y="245760"/>
            <a:ext cx="9133911" cy="660437"/>
          </a:xfrm>
        </p:spPr>
        <p:txBody>
          <a:bodyPr>
            <a:normAutofit fontScale="90000"/>
          </a:bodyPr>
          <a:lstStyle/>
          <a:p>
            <a:pPr algn="ctr"/>
            <a:r>
              <a:rPr lang="en-US" sz="2800" dirty="0">
                <a:solidFill>
                  <a:srgbClr val="A53895"/>
                </a:solidFill>
                <a:latin typeface="Brandon Grotesque Medium" panose="020B0603020203060202" pitchFamily="34" charset="0"/>
              </a:rPr>
              <a:t>Children are starting to read </a:t>
            </a:r>
            <a:r>
              <a:rPr lang="en-US" sz="2800" dirty="0" smtClean="0">
                <a:solidFill>
                  <a:srgbClr val="A53895"/>
                </a:solidFill>
                <a:latin typeface="Brandon Grotesque Medium" panose="020B0603020203060202" pitchFamily="34" charset="0"/>
              </a:rPr>
              <a:t>e-books </a:t>
            </a:r>
            <a:r>
              <a:rPr lang="en-US" sz="2800" dirty="0">
                <a:solidFill>
                  <a:srgbClr val="A53895"/>
                </a:solidFill>
                <a:latin typeface="Brandon Grotesque Medium" panose="020B0603020203060202" pitchFamily="34" charset="0"/>
              </a:rPr>
              <a:t>younger</a:t>
            </a:r>
          </a:p>
        </p:txBody>
      </p:sp>
      <p:graphicFrame>
        <p:nvGraphicFramePr>
          <p:cNvPr id="6" name="Content Placeholder 12"/>
          <p:cNvGraphicFramePr>
            <a:graphicFrameLocks noGrp="1"/>
          </p:cNvGraphicFramePr>
          <p:nvPr>
            <p:ph idx="1"/>
            <p:extLst>
              <p:ext uri="{D42A27DB-BD31-4B8C-83A1-F6EECF244321}">
                <p14:modId xmlns:p14="http://schemas.microsoft.com/office/powerpoint/2010/main" val="3688373889"/>
              </p:ext>
            </p:extLst>
          </p:nvPr>
        </p:nvGraphicFramePr>
        <p:xfrm>
          <a:off x="972963" y="1562267"/>
          <a:ext cx="7398675" cy="4686195"/>
        </p:xfrm>
        <a:graphic>
          <a:graphicData uri="http://schemas.openxmlformats.org/drawingml/2006/chart">
            <c:chart xmlns:c="http://schemas.openxmlformats.org/drawingml/2006/chart" xmlns:r="http://schemas.openxmlformats.org/officeDocument/2006/relationships" r:id="rId3"/>
          </a:graphicData>
        </a:graphic>
      </p:graphicFrame>
      <p:sp>
        <p:nvSpPr>
          <p:cNvPr id="7" name="Flowchart: Delay 6"/>
          <p:cNvSpPr/>
          <p:nvPr/>
        </p:nvSpPr>
        <p:spPr>
          <a:xfrm rot="16200000">
            <a:off x="1713868" y="1781735"/>
            <a:ext cx="3612705" cy="3770813"/>
          </a:xfrm>
          <a:prstGeom prst="flowChartDelay">
            <a:avLst/>
          </a:prstGeom>
          <a:solidFill>
            <a:schemeClr val="accent1">
              <a:lumMod val="20000"/>
              <a:lumOff val="80000"/>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68364" y="1562268"/>
            <a:ext cx="1301824" cy="276999"/>
          </a:xfrm>
          <a:prstGeom prst="rect">
            <a:avLst/>
          </a:prstGeom>
          <a:noFill/>
        </p:spPr>
        <p:txBody>
          <a:bodyPr wrap="square" rtlCol="0">
            <a:spAutoFit/>
          </a:bodyPr>
          <a:lstStyle/>
          <a:p>
            <a:pPr algn="ctr">
              <a:defRPr lang="en-US" sz="1200" b="0" i="0" u="none" strike="noStrike" kern="1200" baseline="0">
                <a:solidFill>
                  <a:schemeClr val="tx1">
                    <a:lumMod val="65000"/>
                    <a:lumOff val="35000"/>
                  </a:schemeClr>
                </a:solidFill>
                <a:latin typeface="+mn-lt"/>
                <a:ea typeface="+mn-ea"/>
                <a:cs typeface="+mn-cs"/>
              </a:defRPr>
            </a:pPr>
            <a:r>
              <a:rPr lang="en-US" sz="1200" dirty="0">
                <a:solidFill>
                  <a:schemeClr val="accent1"/>
                </a:solidFill>
              </a:rPr>
              <a:t>Mean: 4.84</a:t>
            </a:r>
          </a:p>
        </p:txBody>
      </p:sp>
      <p:sp>
        <p:nvSpPr>
          <p:cNvPr id="10" name="TextBox 9"/>
          <p:cNvSpPr txBox="1"/>
          <p:nvPr/>
        </p:nvSpPr>
        <p:spPr>
          <a:xfrm>
            <a:off x="4935364" y="1562268"/>
            <a:ext cx="1301824" cy="276999"/>
          </a:xfrm>
          <a:prstGeom prst="rect">
            <a:avLst/>
          </a:prstGeom>
          <a:noFill/>
        </p:spPr>
        <p:txBody>
          <a:bodyPr wrap="square" rtlCol="0">
            <a:spAutoFit/>
          </a:bodyPr>
          <a:lstStyle/>
          <a:p>
            <a:pPr algn="ctr">
              <a:defRPr lang="en-US" sz="1200" b="0" i="0" u="none" strike="noStrike" kern="1200" baseline="0">
                <a:solidFill>
                  <a:schemeClr val="tx1">
                    <a:lumMod val="65000"/>
                    <a:lumOff val="35000"/>
                  </a:schemeClr>
                </a:solidFill>
                <a:latin typeface="+mn-lt"/>
                <a:ea typeface="+mn-ea"/>
                <a:cs typeface="+mn-cs"/>
              </a:defRPr>
            </a:pPr>
            <a:r>
              <a:rPr lang="en-US" sz="1200" dirty="0">
                <a:solidFill>
                  <a:schemeClr val="accent2"/>
                </a:solidFill>
              </a:rPr>
              <a:t>Mean: 7.19</a:t>
            </a:r>
          </a:p>
        </p:txBody>
      </p:sp>
      <p:sp>
        <p:nvSpPr>
          <p:cNvPr id="2" name="Rectangle 1"/>
          <p:cNvSpPr/>
          <p:nvPr/>
        </p:nvSpPr>
        <p:spPr>
          <a:xfrm>
            <a:off x="728109" y="6533275"/>
            <a:ext cx="4572000" cy="230832"/>
          </a:xfrm>
          <a:prstGeom prst="rect">
            <a:avLst/>
          </a:prstGeom>
        </p:spPr>
        <p:txBody>
          <a:bodyPr>
            <a:spAutoFit/>
          </a:bodyPr>
          <a:lstStyle/>
          <a:p>
            <a:r>
              <a:rPr lang="en-US" sz="900" dirty="0"/>
              <a:t>Source: Nielsen Children’s Deep Dive US, Fall 2014</a:t>
            </a:r>
          </a:p>
        </p:txBody>
      </p:sp>
      <p:sp>
        <p:nvSpPr>
          <p:cNvPr id="5" name="Text Placeholder 10"/>
          <p:cNvSpPr txBox="1">
            <a:spLocks/>
          </p:cNvSpPr>
          <p:nvPr/>
        </p:nvSpPr>
        <p:spPr>
          <a:xfrm>
            <a:off x="972963" y="1104379"/>
            <a:ext cx="7232904" cy="35143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a:t>At What Age Did Your Child Start Reading eBooks?</a:t>
            </a:r>
          </a:p>
        </p:txBody>
      </p:sp>
      <p:cxnSp>
        <p:nvCxnSpPr>
          <p:cNvPr id="12" name="Straight Arrow Connector 11"/>
          <p:cNvCxnSpPr/>
          <p:nvPr/>
        </p:nvCxnSpPr>
        <p:spPr>
          <a:xfrm flipH="1">
            <a:off x="3890336" y="1690972"/>
            <a:ext cx="1045029" cy="0"/>
          </a:xfrm>
          <a:prstGeom prst="straightConnector1">
            <a:avLst/>
          </a:prstGeom>
          <a:ln w="38100">
            <a:solidFill>
              <a:srgbClr val="A53895"/>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8846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8"/>
          <p:cNvSpPr txBox="1">
            <a:spLocks/>
          </p:cNvSpPr>
          <p:nvPr/>
        </p:nvSpPr>
        <p:spPr>
          <a:xfrm>
            <a:off x="813962" y="571500"/>
            <a:ext cx="7232904" cy="571500"/>
          </a:xfrm>
          <a:prstGeom prst="rect">
            <a:avLst/>
          </a:prstGeom>
        </p:spPr>
        <p:txBody>
          <a:bodyPr vert="horz" wrap="square" lIns="91440" tIns="0" rIns="91440" bIns="0" rtlCol="0" anchor="b" anchorCtr="0">
            <a:noAutofit/>
          </a:bodyPr>
          <a:lstStyle>
            <a:lvl1pPr algn="l" defTabSz="457200" rtl="0" eaLnBrk="1" latinLnBrk="0" hangingPunct="1">
              <a:spcBef>
                <a:spcPct val="0"/>
              </a:spcBef>
              <a:buNone/>
              <a:defRPr sz="3000" kern="1200" cap="all" baseline="0">
                <a:solidFill>
                  <a:srgbClr val="009DD9"/>
                </a:solidFill>
                <a:latin typeface="+mj-lt"/>
                <a:ea typeface="+mj-ea"/>
                <a:cs typeface="+mj-cs"/>
              </a:defRPr>
            </a:lvl1pPr>
          </a:lstStyle>
          <a:p>
            <a:r>
              <a:rPr lang="en-US" b="1" dirty="0" smtClean="0">
                <a:solidFill>
                  <a:srgbClr val="A53895"/>
                </a:solidFill>
              </a:rPr>
              <a:t>Sources</a:t>
            </a:r>
            <a:endParaRPr lang="en-US" b="1" dirty="0">
              <a:solidFill>
                <a:srgbClr val="A53895"/>
              </a:solidFill>
            </a:endParaRPr>
          </a:p>
        </p:txBody>
      </p:sp>
      <p:sp>
        <p:nvSpPr>
          <p:cNvPr id="67" name="Text Placeholder 10"/>
          <p:cNvSpPr txBox="1">
            <a:spLocks/>
          </p:cNvSpPr>
          <p:nvPr/>
        </p:nvSpPr>
        <p:spPr>
          <a:xfrm>
            <a:off x="813962" y="1049950"/>
            <a:ext cx="7232904" cy="315118"/>
          </a:xfrm>
          <a:prstGeom prst="rect">
            <a:avLst/>
          </a:prstGeom>
        </p:spPr>
        <p:txBody>
          <a:bodyPr/>
          <a:lstStyle>
            <a:lvl1pPr marL="457200" indent="-457200" algn="l" defTabSz="457200" rtl="0" eaLnBrk="1" latinLnBrk="0" hangingPunct="1">
              <a:lnSpc>
                <a:spcPct val="100000"/>
              </a:lnSpc>
              <a:spcBef>
                <a:spcPts val="800"/>
              </a:spcBef>
              <a:buClr>
                <a:srgbClr val="5F5F5F"/>
              </a:buClr>
              <a:buFont typeface="Arial"/>
              <a:buChar char="•"/>
              <a:defRPr sz="1800" kern="1200" baseline="0">
                <a:solidFill>
                  <a:srgbClr val="5F5F5F"/>
                </a:solidFill>
                <a:latin typeface="+mn-lt"/>
                <a:ea typeface="+mn-ea"/>
                <a:cs typeface="+mn-cs"/>
              </a:defRPr>
            </a:lvl1pPr>
            <a:lvl2pPr marL="908050" indent="-457200" algn="l" defTabSz="457200" rtl="0" eaLnBrk="1" latinLnBrk="0" hangingPunct="1">
              <a:lnSpc>
                <a:spcPct val="100000"/>
              </a:lnSpc>
              <a:spcBef>
                <a:spcPts val="800"/>
              </a:spcBef>
              <a:buClr>
                <a:srgbClr val="5F5F5F"/>
              </a:buClr>
              <a:buFont typeface="Arial" pitchFamily="34" charset="0"/>
              <a:buChar char="•"/>
              <a:defRPr sz="1600" kern="1200" baseline="0">
                <a:solidFill>
                  <a:srgbClr val="5F5F5F"/>
                </a:solidFill>
                <a:latin typeface="+mn-lt"/>
                <a:ea typeface="+mn-ea"/>
                <a:cs typeface="+mn-cs"/>
              </a:defRPr>
            </a:lvl2pPr>
            <a:lvl3pPr marL="1371600" indent="-457200" algn="l" defTabSz="457200" rtl="0" eaLnBrk="1" latinLnBrk="0" hangingPunct="1">
              <a:lnSpc>
                <a:spcPct val="100000"/>
              </a:lnSpc>
              <a:spcBef>
                <a:spcPts val="700"/>
              </a:spcBef>
              <a:buClr>
                <a:srgbClr val="5F5F5F"/>
              </a:buClr>
              <a:buFont typeface="Arial"/>
              <a:buChar char="•"/>
              <a:defRPr sz="1400" kern="1200" baseline="0">
                <a:solidFill>
                  <a:srgbClr val="5F5F5F"/>
                </a:solidFill>
                <a:latin typeface="+mn-lt"/>
                <a:ea typeface="+mn-ea"/>
                <a:cs typeface="+mn-cs"/>
              </a:defRPr>
            </a:lvl3pPr>
            <a:lvl4pPr marL="1825625" indent="-454025" algn="l" defTabSz="457200" rtl="0" eaLnBrk="1" latinLnBrk="0" hangingPunct="1">
              <a:lnSpc>
                <a:spcPct val="100000"/>
              </a:lnSpc>
              <a:spcBef>
                <a:spcPts val="700"/>
              </a:spcBef>
              <a:buClr>
                <a:srgbClr val="5F5F5F"/>
              </a:buClr>
              <a:buFont typeface="Arial" pitchFamily="34" charset="0"/>
              <a:buChar char="•"/>
              <a:defRPr sz="1200" kern="1200" baseline="0">
                <a:solidFill>
                  <a:srgbClr val="5F5F5F"/>
                </a:solidFill>
                <a:latin typeface="+mn-lt"/>
                <a:ea typeface="+mn-ea"/>
                <a:cs typeface="+mn-cs"/>
              </a:defRPr>
            </a:lvl4pPr>
            <a:lvl5pPr marL="2286000" indent="-457200" algn="l" defTabSz="457200" rtl="0" eaLnBrk="1" latinLnBrk="0" hangingPunct="1">
              <a:lnSpc>
                <a:spcPct val="100000"/>
              </a:lnSpc>
              <a:spcBef>
                <a:spcPts val="700"/>
              </a:spcBef>
              <a:buClr>
                <a:srgbClr val="5F5F5F"/>
              </a:buClr>
              <a:buFont typeface="Arial" pitchFamily="34" charset="0"/>
              <a:buChar char="•"/>
              <a:defRPr sz="1200" kern="1200" baseline="0">
                <a:solidFill>
                  <a:srgbClr val="5F5F5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t>The primary sources for this report were:</a:t>
            </a:r>
          </a:p>
        </p:txBody>
      </p:sp>
      <p:graphicFrame>
        <p:nvGraphicFramePr>
          <p:cNvPr id="5" name="Diagram 4"/>
          <p:cNvGraphicFramePr/>
          <p:nvPr>
            <p:extLst>
              <p:ext uri="{D42A27DB-BD31-4B8C-83A1-F6EECF244321}">
                <p14:modId xmlns:p14="http://schemas.microsoft.com/office/powerpoint/2010/main" val="2740665765"/>
              </p:ext>
            </p:extLst>
          </p:nvPr>
        </p:nvGraphicFramePr>
        <p:xfrm>
          <a:off x="994712" y="1604941"/>
          <a:ext cx="5058956" cy="481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4396091" y="3244334"/>
            <a:ext cx="351817" cy="369332"/>
          </a:xfrm>
          <a:prstGeom prst="rect">
            <a:avLst/>
          </a:prstGeom>
        </p:spPr>
        <p:txBody>
          <a:bodyPr wrap="none">
            <a:spAutoFit/>
          </a:bodyPr>
          <a:lstStyle/>
          <a:p>
            <a:pPr lvl="0"/>
            <a:r>
              <a:rPr lang="en-US" dirty="0"/>
              <a:t> – </a:t>
            </a:r>
            <a:endParaRPr lang="en-US" dirty="0"/>
          </a:p>
        </p:txBody>
      </p:sp>
      <p:sp>
        <p:nvSpPr>
          <p:cNvPr id="3" name="Rectangle 2"/>
          <p:cNvSpPr/>
          <p:nvPr/>
        </p:nvSpPr>
        <p:spPr>
          <a:xfrm>
            <a:off x="4396091" y="3244334"/>
            <a:ext cx="351817" cy="369332"/>
          </a:xfrm>
          <a:prstGeom prst="rect">
            <a:avLst/>
          </a:prstGeom>
        </p:spPr>
        <p:txBody>
          <a:bodyPr wrap="none">
            <a:spAutoFit/>
          </a:bodyPr>
          <a:lstStyle/>
          <a:p>
            <a:pPr lvl="0"/>
            <a:r>
              <a:rPr lang="en-US" dirty="0"/>
              <a:t> </a:t>
            </a:r>
            <a:r>
              <a:rPr lang="en-US" dirty="0" smtClean="0"/>
              <a:t>–</a:t>
            </a:r>
            <a:endParaRPr lang="en-US" dirty="0"/>
          </a:p>
        </p:txBody>
      </p:sp>
      <p:pic>
        <p:nvPicPr>
          <p:cNvPr id="4" name="Picture 3"/>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9619" r="7004"/>
          <a:stretch/>
        </p:blipFill>
        <p:spPr>
          <a:xfrm>
            <a:off x="6208888" y="4275665"/>
            <a:ext cx="2935111" cy="2449569"/>
          </a:xfrm>
          <a:prstGeom prst="rect">
            <a:avLst/>
          </a:prstGeom>
        </p:spPr>
      </p:pic>
    </p:spTree>
    <p:extLst>
      <p:ext uri="{BB962C8B-B14F-4D97-AF65-F5344CB8AC3E}">
        <p14:creationId xmlns:p14="http://schemas.microsoft.com/office/powerpoint/2010/main" val="12305074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2784" y="148044"/>
            <a:ext cx="8229600" cy="592182"/>
          </a:xfrm>
        </p:spPr>
        <p:txBody>
          <a:bodyPr>
            <a:normAutofit/>
          </a:bodyPr>
          <a:lstStyle/>
          <a:p>
            <a:pPr algn="ctr"/>
            <a:r>
              <a:rPr lang="en-US" sz="2800" dirty="0" smtClean="0">
                <a:solidFill>
                  <a:srgbClr val="A53895"/>
                </a:solidFill>
                <a:latin typeface="Brandon Grotesque Medium" panose="020B0603020203060202" pitchFamily="34" charset="0"/>
              </a:rPr>
              <a:t>E-book </a:t>
            </a:r>
            <a:r>
              <a:rPr lang="en-US" sz="2800" dirty="0">
                <a:solidFill>
                  <a:srgbClr val="A53895"/>
                </a:solidFill>
                <a:latin typeface="Brandon Grotesque Medium" panose="020B0603020203060202" pitchFamily="34" charset="0"/>
              </a:rPr>
              <a:t>Trends by Category – Children’s</a:t>
            </a:r>
          </a:p>
        </p:txBody>
      </p:sp>
      <p:graphicFrame>
        <p:nvGraphicFramePr>
          <p:cNvPr id="5" name="Content Placeholder 9"/>
          <p:cNvGraphicFramePr>
            <a:graphicFrameLocks noGrp="1"/>
          </p:cNvGraphicFramePr>
          <p:nvPr>
            <p:ph idx="1"/>
            <p:extLst>
              <p:ext uri="{D42A27DB-BD31-4B8C-83A1-F6EECF244321}">
                <p14:modId xmlns:p14="http://schemas.microsoft.com/office/powerpoint/2010/main" val="3001975331"/>
              </p:ext>
            </p:extLst>
          </p:nvPr>
        </p:nvGraphicFramePr>
        <p:xfrm>
          <a:off x="420384" y="941390"/>
          <a:ext cx="8382000" cy="47050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700936" y="6605794"/>
            <a:ext cx="4572000" cy="230832"/>
          </a:xfrm>
          <a:prstGeom prst="rect">
            <a:avLst/>
          </a:prstGeom>
        </p:spPr>
        <p:txBody>
          <a:bodyPr>
            <a:spAutoFit/>
          </a:bodyPr>
          <a:lstStyle/>
          <a:p>
            <a:r>
              <a:rPr lang="en-US" sz="900" dirty="0"/>
              <a:t>Source: Nielsen Books &amp; Consumer US, 2011 thru June </a:t>
            </a:r>
            <a:r>
              <a:rPr lang="en-US" sz="900" dirty="0" smtClean="0"/>
              <a:t>2014</a:t>
            </a:r>
            <a:endParaRPr lang="en-US" sz="900" dirty="0"/>
          </a:p>
        </p:txBody>
      </p:sp>
      <p:sp>
        <p:nvSpPr>
          <p:cNvPr id="6" name="Text Box 2"/>
          <p:cNvSpPr txBox="1">
            <a:spLocks noChangeArrowheads="1"/>
          </p:cNvSpPr>
          <p:nvPr/>
        </p:nvSpPr>
        <p:spPr bwMode="auto">
          <a:xfrm>
            <a:off x="4204257" y="6099142"/>
            <a:ext cx="2377440" cy="281231"/>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120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Juvenile Only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ight Brace 6"/>
          <p:cNvSpPr/>
          <p:nvPr/>
        </p:nvSpPr>
        <p:spPr>
          <a:xfrm rot="5400000">
            <a:off x="5249877" y="3379306"/>
            <a:ext cx="247014" cy="5181599"/>
          </a:xfrm>
          <a:prstGeom prst="rightBrace">
            <a:avLst>
              <a:gd name="adj1" fmla="val 8333"/>
              <a:gd name="adj2" fmla="val 50757"/>
            </a:avLst>
          </a:prstGeom>
          <a:ln w="19050">
            <a:solidFill>
              <a:srgbClr val="A53895"/>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Box 7"/>
          <p:cNvSpPr txBox="1"/>
          <p:nvPr/>
        </p:nvSpPr>
        <p:spPr>
          <a:xfrm>
            <a:off x="1235975" y="5649568"/>
            <a:ext cx="1197892" cy="461665"/>
          </a:xfrm>
          <a:prstGeom prst="rect">
            <a:avLst/>
          </a:prstGeom>
          <a:noFill/>
        </p:spPr>
        <p:txBody>
          <a:bodyPr wrap="none" rtlCol="0">
            <a:spAutoFit/>
          </a:bodyPr>
          <a:lstStyle/>
          <a:p>
            <a:pPr algn="ctr"/>
            <a:r>
              <a:rPr lang="en-US" sz="1200" dirty="0" smtClean="0"/>
              <a:t>Adult &amp; Juvenile</a:t>
            </a:r>
          </a:p>
          <a:p>
            <a:pPr algn="ctr"/>
            <a:r>
              <a:rPr lang="en-US" sz="1200" dirty="0" smtClean="0"/>
              <a:t>E-books</a:t>
            </a:r>
            <a:endParaRPr lang="en-US" sz="1200" dirty="0"/>
          </a:p>
        </p:txBody>
      </p:sp>
      <p:sp>
        <p:nvSpPr>
          <p:cNvPr id="9" name="TextBox 8"/>
          <p:cNvSpPr txBox="1"/>
          <p:nvPr/>
        </p:nvSpPr>
        <p:spPr>
          <a:xfrm>
            <a:off x="2986936" y="5647468"/>
            <a:ext cx="1217321" cy="276999"/>
          </a:xfrm>
          <a:prstGeom prst="rect">
            <a:avLst/>
          </a:prstGeom>
          <a:noFill/>
        </p:spPr>
        <p:txBody>
          <a:bodyPr wrap="none" rtlCol="0">
            <a:spAutoFit/>
          </a:bodyPr>
          <a:lstStyle/>
          <a:p>
            <a:pPr algn="ctr"/>
            <a:r>
              <a:rPr lang="en-US" sz="1200" dirty="0" smtClean="0"/>
              <a:t>Juvenile</a:t>
            </a:r>
            <a:r>
              <a:rPr lang="en-US" sz="1200" dirty="0"/>
              <a:t> </a:t>
            </a:r>
            <a:r>
              <a:rPr lang="en-US" sz="1200" dirty="0" smtClean="0"/>
              <a:t>E-books</a:t>
            </a:r>
            <a:endParaRPr lang="en-US" sz="1200" dirty="0"/>
          </a:p>
        </p:txBody>
      </p:sp>
      <p:sp>
        <p:nvSpPr>
          <p:cNvPr id="10" name="TextBox 9"/>
          <p:cNvSpPr txBox="1"/>
          <p:nvPr/>
        </p:nvSpPr>
        <p:spPr>
          <a:xfrm>
            <a:off x="4660279" y="5649568"/>
            <a:ext cx="1465401" cy="276999"/>
          </a:xfrm>
          <a:prstGeom prst="rect">
            <a:avLst/>
          </a:prstGeom>
          <a:noFill/>
        </p:spPr>
        <p:txBody>
          <a:bodyPr wrap="none" rtlCol="0">
            <a:spAutoFit/>
          </a:bodyPr>
          <a:lstStyle/>
          <a:p>
            <a:pPr algn="ctr"/>
            <a:r>
              <a:rPr lang="en-US" sz="1200" dirty="0" smtClean="0"/>
              <a:t>Young Adult E-books</a:t>
            </a:r>
            <a:endParaRPr lang="en-US" sz="1200" dirty="0"/>
          </a:p>
        </p:txBody>
      </p:sp>
      <p:sp>
        <p:nvSpPr>
          <p:cNvPr id="11" name="TextBox 10"/>
          <p:cNvSpPr txBox="1"/>
          <p:nvPr/>
        </p:nvSpPr>
        <p:spPr>
          <a:xfrm>
            <a:off x="6538942" y="5646390"/>
            <a:ext cx="1326005" cy="276999"/>
          </a:xfrm>
          <a:prstGeom prst="rect">
            <a:avLst/>
          </a:prstGeom>
          <a:noFill/>
        </p:spPr>
        <p:txBody>
          <a:bodyPr wrap="none" rtlCol="0">
            <a:spAutoFit/>
          </a:bodyPr>
          <a:lstStyle/>
          <a:p>
            <a:pPr algn="ctr"/>
            <a:r>
              <a:rPr lang="en-US" sz="1200" dirty="0" smtClean="0"/>
              <a:t>Children’s E-books</a:t>
            </a:r>
            <a:endParaRPr lang="en-US" sz="1200" dirty="0"/>
          </a:p>
        </p:txBody>
      </p:sp>
      <p:sp>
        <p:nvSpPr>
          <p:cNvPr id="12" name="Rectangle 11"/>
          <p:cNvSpPr/>
          <p:nvPr/>
        </p:nvSpPr>
        <p:spPr>
          <a:xfrm>
            <a:off x="2201927" y="705990"/>
            <a:ext cx="4744889" cy="369332"/>
          </a:xfrm>
          <a:prstGeom prst="rect">
            <a:avLst/>
          </a:prstGeom>
        </p:spPr>
        <p:txBody>
          <a:bodyPr wrap="none">
            <a:spAutoFit/>
          </a:bodyPr>
          <a:lstStyle/>
          <a:p>
            <a:pPr algn="ctr"/>
            <a:r>
              <a:rPr lang="en-US" dirty="0"/>
              <a:t>E-book % Share of </a:t>
            </a:r>
            <a:r>
              <a:rPr lang="en-US" dirty="0" smtClean="0"/>
              <a:t>Books Purchased by Category </a:t>
            </a:r>
            <a:endParaRPr lang="en-US" dirty="0"/>
          </a:p>
        </p:txBody>
      </p:sp>
    </p:spTree>
    <p:extLst>
      <p:ext uri="{BB962C8B-B14F-4D97-AF65-F5344CB8AC3E}">
        <p14:creationId xmlns:p14="http://schemas.microsoft.com/office/powerpoint/2010/main" val="33975914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err="1" smtClean="0">
                <a:latin typeface="Brandon Grotesque Medium"/>
              </a:rPr>
              <a:t>e</a:t>
            </a:r>
            <a:r>
              <a:rPr lang="en-US" dirty="0" err="1" smtClean="0">
                <a:latin typeface="Brandon Grotesque Medium"/>
              </a:rPr>
              <a:t>book</a:t>
            </a:r>
            <a:r>
              <a:rPr lang="en-US" dirty="0" smtClean="0">
                <a:latin typeface="Brandon Grotesque Medium"/>
              </a:rPr>
              <a:t> percentage of total</a:t>
            </a:r>
            <a:endParaRPr lang="en-US" dirty="0">
              <a:latin typeface="Brandon Grotesque Medium"/>
            </a:endParaRPr>
          </a:p>
        </p:txBody>
      </p:sp>
      <p:sp>
        <p:nvSpPr>
          <p:cNvPr id="3" name="Text Placeholder 2"/>
          <p:cNvSpPr>
            <a:spLocks noGrp="1"/>
          </p:cNvSpPr>
          <p:nvPr>
            <p:ph type="body" idx="13"/>
          </p:nvPr>
        </p:nvSpPr>
        <p:spPr>
          <a:xfrm>
            <a:off x="594360" y="1280160"/>
            <a:ext cx="8160322" cy="624840"/>
          </a:xfrm>
        </p:spPr>
        <p:txBody>
          <a:bodyPr/>
          <a:lstStyle/>
          <a:p>
            <a:r>
              <a:rPr lang="en-US" dirty="0" smtClean="0"/>
              <a:t>The percentage of eBooks relative to all books purchased has consistently outpaced the percentage of Children’s books that are eBooks, although the gap is shrinking</a:t>
            </a:r>
            <a:endParaRPr lang="en-US" dirty="0"/>
          </a:p>
        </p:txBody>
      </p:sp>
      <p:sp>
        <p:nvSpPr>
          <p:cNvPr id="8" name="Text Placeholder 3"/>
          <p:cNvSpPr>
            <a:spLocks noGrp="1"/>
          </p:cNvSpPr>
          <p:nvPr>
            <p:ph type="body" idx="15"/>
          </p:nvPr>
        </p:nvSpPr>
        <p:spPr/>
        <p:txBody>
          <a:bodyPr/>
          <a:lstStyle/>
          <a:p>
            <a:r>
              <a:rPr lang="en-US" dirty="0">
                <a:solidFill>
                  <a:schemeClr val="tx2"/>
                </a:solidFill>
              </a:rPr>
              <a:t>Source: </a:t>
            </a:r>
            <a:r>
              <a:rPr lang="en-US" dirty="0" smtClean="0">
                <a:solidFill>
                  <a:schemeClr val="tx2"/>
                </a:solidFill>
              </a:rPr>
              <a:t>Nielsen 2014 Books and Consumers. 2013-2014</a:t>
            </a:r>
            <a:endParaRPr lang="en-US" dirty="0">
              <a:solidFill>
                <a:schemeClr val="tx2"/>
              </a:solidFill>
            </a:endParaRPr>
          </a:p>
        </p:txBody>
      </p:sp>
      <p:sp>
        <p:nvSpPr>
          <p:cNvPr id="12" name="Rectangular Callout 11"/>
          <p:cNvSpPr/>
          <p:nvPr/>
        </p:nvSpPr>
        <p:spPr>
          <a:xfrm>
            <a:off x="3429000" y="2168685"/>
            <a:ext cx="3352800" cy="667446"/>
          </a:xfrm>
          <a:prstGeom prst="wedgeRectCallout">
            <a:avLst>
              <a:gd name="adj1" fmla="val -14089"/>
              <a:gd name="adj2" fmla="val -25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b="1" i="1" dirty="0"/>
              <a:t> </a:t>
            </a:r>
            <a:r>
              <a:rPr lang="en-US" sz="1600" b="1" i="1" dirty="0" smtClean="0"/>
              <a:t>   </a:t>
            </a:r>
            <a:r>
              <a:rPr lang="en-US" sz="1100" i="1" dirty="0" smtClean="0"/>
              <a:t>Only</a:t>
            </a:r>
            <a:r>
              <a:rPr lang="en-US" sz="1100" b="1" i="1" dirty="0" smtClean="0"/>
              <a:t> </a:t>
            </a:r>
            <a:r>
              <a:rPr lang="en-US" sz="1600" b="1" i="1" dirty="0" smtClean="0"/>
              <a:t>10% </a:t>
            </a:r>
            <a:r>
              <a:rPr lang="en-US" sz="1100" dirty="0" smtClean="0"/>
              <a:t>of Children’s Book purchases for Q4 2014 were eBooks, compared to </a:t>
            </a:r>
            <a:r>
              <a:rPr lang="en-US" sz="1600" b="1" i="1" dirty="0" smtClean="0"/>
              <a:t>19% </a:t>
            </a:r>
            <a:r>
              <a:rPr lang="en-US" sz="1100" dirty="0" smtClean="0"/>
              <a:t>of all books</a:t>
            </a:r>
            <a:endParaRPr lang="en-US" sz="1100" dirty="0"/>
          </a:p>
        </p:txBody>
      </p:sp>
      <p:grpSp>
        <p:nvGrpSpPr>
          <p:cNvPr id="13" name="Group 12"/>
          <p:cNvGrpSpPr/>
          <p:nvPr/>
        </p:nvGrpSpPr>
        <p:grpSpPr>
          <a:xfrm>
            <a:off x="2509242" y="1981200"/>
            <a:ext cx="1051786" cy="1042416"/>
            <a:chOff x="7301987" y="1021018"/>
            <a:chExt cx="1271016" cy="1271016"/>
          </a:xfrm>
        </p:grpSpPr>
        <p:sp>
          <p:nvSpPr>
            <p:cNvPr id="14" name="Oval 13"/>
            <p:cNvSpPr/>
            <p:nvPr/>
          </p:nvSpPr>
          <p:spPr>
            <a:xfrm>
              <a:off x="7301987" y="1021018"/>
              <a:ext cx="1271016" cy="1271016"/>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ablet.e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1969" y="1249618"/>
              <a:ext cx="651053" cy="813816"/>
            </a:xfrm>
            <a:prstGeom prst="rect">
              <a:avLst/>
            </a:prstGeom>
          </p:spPr>
        </p:pic>
      </p:grpSp>
      <p:sp>
        <p:nvSpPr>
          <p:cNvPr id="16" name="Oval 15"/>
          <p:cNvSpPr/>
          <p:nvPr/>
        </p:nvSpPr>
        <p:spPr>
          <a:xfrm>
            <a:off x="8442960" y="137160"/>
            <a:ext cx="548640" cy="548640"/>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10"/>
          <p:cNvSpPr txBox="1">
            <a:spLocks/>
          </p:cNvSpPr>
          <p:nvPr/>
        </p:nvSpPr>
        <p:spPr>
          <a:xfrm>
            <a:off x="6267795" y="210674"/>
            <a:ext cx="2209800" cy="354247"/>
          </a:xfrm>
          <a:prstGeom prst="rect">
            <a:avLst/>
          </a:prstGeom>
        </p:spPr>
        <p:txBody>
          <a:bodyPr tIns="0" bIns="0" anchor="b"/>
          <a:lstStyle>
            <a:lvl1pPr algn="l" defTabSz="457200" rtl="0" eaLnBrk="0" fontAlgn="base" hangingPunct="0">
              <a:spcBef>
                <a:spcPct val="0"/>
              </a:spcBef>
              <a:spcAft>
                <a:spcPct val="0"/>
              </a:spcAft>
              <a:defRPr sz="3000" kern="1200" cap="all" baseline="0">
                <a:solidFill>
                  <a:srgbClr val="009DD9"/>
                </a:solidFill>
                <a:latin typeface="+mj-lt"/>
                <a:ea typeface="ＭＳ Ｐゴシック" charset="0"/>
                <a:cs typeface="+mj-cs"/>
              </a:defRPr>
            </a:lvl1pPr>
            <a:lvl2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2pPr>
            <a:lvl3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3pPr>
            <a:lvl4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4pPr>
            <a:lvl5pPr algn="l" defTabSz="457200" rtl="0" eaLnBrk="0" fontAlgn="base" hangingPunct="0">
              <a:spcBef>
                <a:spcPct val="0"/>
              </a:spcBef>
              <a:spcAft>
                <a:spcPct val="0"/>
              </a:spcAft>
              <a:defRPr sz="3000">
                <a:solidFill>
                  <a:srgbClr val="009DD9"/>
                </a:solidFill>
                <a:latin typeface="Calibri" pitchFamily="34" charset="0"/>
                <a:ea typeface="ＭＳ Ｐゴシック" charset="0"/>
              </a:defRPr>
            </a:lvl5pPr>
            <a:lvl6pPr marL="457200" algn="l" defTabSz="457200" rtl="0" fontAlgn="base">
              <a:spcBef>
                <a:spcPct val="0"/>
              </a:spcBef>
              <a:spcAft>
                <a:spcPct val="0"/>
              </a:spcAft>
              <a:defRPr sz="3000">
                <a:solidFill>
                  <a:srgbClr val="009DD9"/>
                </a:solidFill>
                <a:latin typeface="Calibri" pitchFamily="34" charset="0"/>
              </a:defRPr>
            </a:lvl6pPr>
            <a:lvl7pPr marL="914400" algn="l" defTabSz="457200" rtl="0" fontAlgn="base">
              <a:spcBef>
                <a:spcPct val="0"/>
              </a:spcBef>
              <a:spcAft>
                <a:spcPct val="0"/>
              </a:spcAft>
              <a:defRPr sz="3000">
                <a:solidFill>
                  <a:srgbClr val="009DD9"/>
                </a:solidFill>
                <a:latin typeface="Calibri" pitchFamily="34" charset="0"/>
              </a:defRPr>
            </a:lvl7pPr>
            <a:lvl8pPr marL="1371600" algn="l" defTabSz="457200" rtl="0" fontAlgn="base">
              <a:spcBef>
                <a:spcPct val="0"/>
              </a:spcBef>
              <a:spcAft>
                <a:spcPct val="0"/>
              </a:spcAft>
              <a:defRPr sz="3000">
                <a:solidFill>
                  <a:srgbClr val="009DD9"/>
                </a:solidFill>
                <a:latin typeface="Calibri" pitchFamily="34" charset="0"/>
              </a:defRPr>
            </a:lvl8pPr>
            <a:lvl9pPr marL="1828800" algn="l" defTabSz="457200" rtl="0" fontAlgn="base">
              <a:spcBef>
                <a:spcPct val="0"/>
              </a:spcBef>
              <a:spcAft>
                <a:spcPct val="0"/>
              </a:spcAft>
              <a:defRPr sz="3000">
                <a:solidFill>
                  <a:srgbClr val="009DD9"/>
                </a:solidFill>
                <a:latin typeface="Calibri" pitchFamily="34" charset="0"/>
              </a:defRPr>
            </a:lvl9pPr>
          </a:lstStyle>
          <a:p>
            <a:pPr algn="r">
              <a:defRPr/>
            </a:pPr>
            <a:r>
              <a:rPr lang="en-US" sz="2000" dirty="0" smtClean="0"/>
              <a:t>technology</a:t>
            </a:r>
            <a:endParaRPr lang="en-US" sz="2000" dirty="0"/>
          </a:p>
        </p:txBody>
      </p:sp>
      <p:graphicFrame>
        <p:nvGraphicFramePr>
          <p:cNvPr id="19" name="Chart 18"/>
          <p:cNvGraphicFramePr>
            <a:graphicFrameLocks/>
          </p:cNvGraphicFramePr>
          <p:nvPr>
            <p:extLst>
              <p:ext uri="{D42A27DB-BD31-4B8C-83A1-F6EECF244321}">
                <p14:modId xmlns:p14="http://schemas.microsoft.com/office/powerpoint/2010/main" val="660945558"/>
              </p:ext>
            </p:extLst>
          </p:nvPr>
        </p:nvGraphicFramePr>
        <p:xfrm>
          <a:off x="594360" y="2743200"/>
          <a:ext cx="7991856" cy="3419856"/>
        </p:xfrm>
        <a:graphic>
          <a:graphicData uri="http://schemas.openxmlformats.org/drawingml/2006/chart">
            <c:chart xmlns:c="http://schemas.openxmlformats.org/drawingml/2006/chart" xmlns:r="http://schemas.openxmlformats.org/officeDocument/2006/relationships" r:id="rId3"/>
          </a:graphicData>
        </a:graphic>
      </p:graphicFrame>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2137" y="228600"/>
            <a:ext cx="290286" cy="365760"/>
          </a:xfrm>
          <a:prstGeom prst="rect">
            <a:avLst/>
          </a:prstGeom>
        </p:spPr>
      </p:pic>
    </p:spTree>
    <p:extLst>
      <p:ext uri="{BB962C8B-B14F-4D97-AF65-F5344CB8AC3E}">
        <p14:creationId xmlns:p14="http://schemas.microsoft.com/office/powerpoint/2010/main" val="219536647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p:nvPr>
            <p:extLst>
              <p:ext uri="{D42A27DB-BD31-4B8C-83A1-F6EECF244321}">
                <p14:modId xmlns:p14="http://schemas.microsoft.com/office/powerpoint/2010/main" val="3029049792"/>
              </p:ext>
            </p:extLst>
          </p:nvPr>
        </p:nvGraphicFramePr>
        <p:xfrm>
          <a:off x="1387014" y="1666318"/>
          <a:ext cx="4171345" cy="27817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a:spLocks noGrp="1"/>
          </p:cNvSpPr>
          <p:nvPr>
            <p:ph type="title"/>
          </p:nvPr>
        </p:nvSpPr>
        <p:spPr>
          <a:xfrm>
            <a:off x="537950" y="814794"/>
            <a:ext cx="8229600" cy="592182"/>
          </a:xfrm>
        </p:spPr>
        <p:txBody>
          <a:bodyPr>
            <a:normAutofit/>
          </a:bodyPr>
          <a:lstStyle/>
          <a:p>
            <a:pPr algn="ctr"/>
            <a:r>
              <a:rPr lang="en-US" sz="2800" dirty="0">
                <a:solidFill>
                  <a:srgbClr val="A53895"/>
                </a:solidFill>
                <a:latin typeface="Brandon Grotesque Medium" panose="020B0603020203060202" pitchFamily="34" charset="0"/>
              </a:rPr>
              <a:t>So </a:t>
            </a:r>
            <a:r>
              <a:rPr lang="en-US" sz="2800" dirty="0" smtClean="0">
                <a:solidFill>
                  <a:srgbClr val="A53895"/>
                </a:solidFill>
                <a:latin typeface="Brandon Grotesque Medium" panose="020B0603020203060202" pitchFamily="34" charset="0"/>
              </a:rPr>
              <a:t>e-book </a:t>
            </a:r>
            <a:r>
              <a:rPr lang="en-US" sz="2800" dirty="0">
                <a:solidFill>
                  <a:srgbClr val="A53895"/>
                </a:solidFill>
                <a:latin typeface="Brandon Grotesque Medium" panose="020B0603020203060202" pitchFamily="34" charset="0"/>
              </a:rPr>
              <a:t>sales increase is </a:t>
            </a:r>
            <a:r>
              <a:rPr lang="en-US" sz="2800" dirty="0" smtClean="0">
                <a:solidFill>
                  <a:srgbClr val="A53895"/>
                </a:solidFill>
                <a:latin typeface="Brandon Grotesque Medium" panose="020B0603020203060202" pitchFamily="34" charset="0"/>
              </a:rPr>
              <a:t>tempered</a:t>
            </a:r>
            <a:endParaRPr lang="en-US" sz="2800" dirty="0">
              <a:solidFill>
                <a:srgbClr val="A53895"/>
              </a:solidFill>
              <a:latin typeface="Brandon Grotesque Medium" panose="020B0603020203060202" pitchFamily="34" charset="0"/>
            </a:endParaRPr>
          </a:p>
        </p:txBody>
      </p:sp>
      <p:sp>
        <p:nvSpPr>
          <p:cNvPr id="2" name="Rectangle 1"/>
          <p:cNvSpPr/>
          <p:nvPr/>
        </p:nvSpPr>
        <p:spPr>
          <a:xfrm>
            <a:off x="734212" y="6505988"/>
            <a:ext cx="4572000" cy="230832"/>
          </a:xfrm>
          <a:prstGeom prst="rect">
            <a:avLst/>
          </a:prstGeom>
        </p:spPr>
        <p:txBody>
          <a:bodyPr>
            <a:spAutoFit/>
          </a:bodyPr>
          <a:lstStyle/>
          <a:p>
            <a:r>
              <a:rPr lang="en-US" sz="900" dirty="0"/>
              <a:t>Source: Nielsen Books &amp; Consumer US, </a:t>
            </a:r>
            <a:r>
              <a:rPr lang="en-US" sz="900" dirty="0" smtClean="0"/>
              <a:t>2014 </a:t>
            </a:r>
            <a:endParaRPr lang="en-US" sz="900" dirty="0"/>
          </a:p>
        </p:txBody>
      </p:sp>
      <p:sp>
        <p:nvSpPr>
          <p:cNvPr id="5" name="Text Placeholder 10"/>
          <p:cNvSpPr txBox="1">
            <a:spLocks/>
          </p:cNvSpPr>
          <p:nvPr/>
        </p:nvSpPr>
        <p:spPr>
          <a:xfrm>
            <a:off x="1171794" y="4370944"/>
            <a:ext cx="7232904" cy="120908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3600" dirty="0" smtClean="0">
                <a:solidFill>
                  <a:srgbClr val="8DC63F"/>
                </a:solidFill>
              </a:rPr>
              <a:t>OF CHILDREN'S BOOKS PURCHASED </a:t>
            </a:r>
          </a:p>
          <a:p>
            <a:pPr algn="ctr"/>
            <a:r>
              <a:rPr lang="en-US" sz="3600" dirty="0" smtClean="0">
                <a:solidFill>
                  <a:srgbClr val="8DC63F"/>
                </a:solidFill>
              </a:rPr>
              <a:t>ARE </a:t>
            </a:r>
            <a:r>
              <a:rPr lang="en-US" sz="3600" b="1" dirty="0" smtClean="0">
                <a:solidFill>
                  <a:srgbClr val="8DC63F"/>
                </a:solidFill>
              </a:rPr>
              <a:t>E-BOOKS</a:t>
            </a:r>
            <a:endParaRPr lang="en-US" sz="3600" dirty="0">
              <a:solidFill>
                <a:srgbClr val="8DC63F"/>
              </a:solidFill>
            </a:endParaRPr>
          </a:p>
        </p:txBody>
      </p:sp>
      <p:grpSp>
        <p:nvGrpSpPr>
          <p:cNvPr id="6" name="Group 5"/>
          <p:cNvGrpSpPr/>
          <p:nvPr/>
        </p:nvGrpSpPr>
        <p:grpSpPr>
          <a:xfrm>
            <a:off x="2589015" y="2173331"/>
            <a:ext cx="1768034" cy="1779471"/>
            <a:chOff x="2609088" y="2383185"/>
            <a:chExt cx="3256145" cy="3256145"/>
          </a:xfrm>
          <a:solidFill>
            <a:srgbClr val="A53895"/>
          </a:solidFill>
        </p:grpSpPr>
        <p:grpSp>
          <p:nvGrpSpPr>
            <p:cNvPr id="7" name="Group 6"/>
            <p:cNvGrpSpPr/>
            <p:nvPr/>
          </p:nvGrpSpPr>
          <p:grpSpPr>
            <a:xfrm>
              <a:off x="2609088" y="2383185"/>
              <a:ext cx="3256145" cy="3256145"/>
              <a:chOff x="7301987" y="1021018"/>
              <a:chExt cx="1271016" cy="1271016"/>
            </a:xfrm>
            <a:grpFill/>
          </p:grpSpPr>
          <p:sp>
            <p:nvSpPr>
              <p:cNvPr id="15" name="Oval 14"/>
              <p:cNvSpPr/>
              <p:nvPr/>
            </p:nvSpPr>
            <p:spPr>
              <a:xfrm>
                <a:off x="7301987" y="1021018"/>
                <a:ext cx="1271016" cy="127101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blet.emf"/>
              <p:cNvPicPr>
                <a:picLocks noChangeAspect="1"/>
              </p:cNvPicPr>
              <p:nvPr/>
            </p:nvPicPr>
            <p:blipFill>
              <a:blip r:embed="rId4" cstate="print"/>
              <a:stretch>
                <a:fillRect/>
              </a:stretch>
            </p:blipFill>
            <p:spPr>
              <a:xfrm>
                <a:off x="7611969" y="1249618"/>
                <a:ext cx="651053" cy="813816"/>
              </a:xfrm>
              <a:prstGeom prst="rect">
                <a:avLst/>
              </a:prstGeom>
              <a:grpFill/>
            </p:spPr>
          </p:pic>
        </p:grpSp>
        <p:cxnSp>
          <p:nvCxnSpPr>
            <p:cNvPr id="8" name="Straight Connector 7"/>
            <p:cNvCxnSpPr/>
            <p:nvPr/>
          </p:nvCxnSpPr>
          <p:spPr>
            <a:xfrm>
              <a:off x="3791712" y="3535680"/>
              <a:ext cx="882809" cy="0"/>
            </a:xfrm>
            <a:prstGeom prst="line">
              <a:avLst/>
            </a:prstGeom>
            <a:grpFill/>
            <a:ln w="19050">
              <a:solidFill>
                <a:srgbClr val="A33995"/>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791712" y="3671605"/>
              <a:ext cx="882809" cy="0"/>
            </a:xfrm>
            <a:prstGeom prst="line">
              <a:avLst/>
            </a:prstGeom>
            <a:grpFill/>
            <a:ln w="19050">
              <a:solidFill>
                <a:srgbClr val="A33995"/>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791712" y="3824005"/>
              <a:ext cx="882809" cy="0"/>
            </a:xfrm>
            <a:prstGeom prst="line">
              <a:avLst/>
            </a:prstGeom>
            <a:grpFill/>
            <a:ln w="19050">
              <a:solidFill>
                <a:srgbClr val="A33995"/>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791712" y="4141162"/>
              <a:ext cx="882809" cy="0"/>
            </a:xfrm>
            <a:prstGeom prst="line">
              <a:avLst/>
            </a:prstGeom>
            <a:grpFill/>
            <a:ln w="19050">
              <a:solidFill>
                <a:srgbClr val="A33995"/>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791712" y="4293562"/>
              <a:ext cx="882809" cy="0"/>
            </a:xfrm>
            <a:prstGeom prst="line">
              <a:avLst/>
            </a:prstGeom>
            <a:grpFill/>
            <a:ln w="19050">
              <a:solidFill>
                <a:srgbClr val="A33995"/>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988287" y="3402227"/>
              <a:ext cx="686234" cy="0"/>
            </a:xfrm>
            <a:prstGeom prst="line">
              <a:avLst/>
            </a:prstGeom>
            <a:grpFill/>
            <a:ln w="19050">
              <a:solidFill>
                <a:srgbClr val="A33995"/>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988287" y="4011257"/>
              <a:ext cx="686234" cy="0"/>
            </a:xfrm>
            <a:prstGeom prst="line">
              <a:avLst/>
            </a:prstGeom>
            <a:grpFill/>
            <a:ln w="19050">
              <a:solidFill>
                <a:srgbClr val="A33995"/>
              </a:solidFill>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788246" y="2092618"/>
            <a:ext cx="2330085" cy="1569660"/>
          </a:xfrm>
          <a:prstGeom prst="rect">
            <a:avLst/>
          </a:prstGeom>
          <a:noFill/>
        </p:spPr>
        <p:txBody>
          <a:bodyPr wrap="none" rtlCol="0">
            <a:spAutoFit/>
          </a:bodyPr>
          <a:lstStyle/>
          <a:p>
            <a:r>
              <a:rPr lang="en-US" sz="9600" b="1" dirty="0" smtClean="0">
                <a:solidFill>
                  <a:srgbClr val="A53895"/>
                </a:solidFill>
              </a:rPr>
              <a:t>10%</a:t>
            </a:r>
            <a:endParaRPr lang="en-US" sz="9600" b="1" dirty="0">
              <a:solidFill>
                <a:srgbClr val="A53895"/>
              </a:solidFill>
            </a:endParaRPr>
          </a:p>
        </p:txBody>
      </p:sp>
    </p:spTree>
    <p:extLst>
      <p:ext uri="{BB962C8B-B14F-4D97-AF65-F5344CB8AC3E}">
        <p14:creationId xmlns:p14="http://schemas.microsoft.com/office/powerpoint/2010/main" val="24092139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9572" y="148044"/>
            <a:ext cx="8229600" cy="592182"/>
          </a:xfrm>
        </p:spPr>
        <p:txBody>
          <a:bodyPr>
            <a:normAutofit/>
          </a:bodyPr>
          <a:lstStyle/>
          <a:p>
            <a:pPr algn="ctr"/>
            <a:r>
              <a:rPr lang="en-US" sz="2800" dirty="0" smtClean="0">
                <a:solidFill>
                  <a:srgbClr val="A53895"/>
                </a:solidFill>
                <a:latin typeface="Brandon Grotesque Medium" panose="020B0603020203060202" pitchFamily="34" charset="0"/>
              </a:rPr>
              <a:t>Print </a:t>
            </a:r>
            <a:r>
              <a:rPr lang="en-US" sz="2800" dirty="0">
                <a:solidFill>
                  <a:srgbClr val="A53895"/>
                </a:solidFill>
                <a:latin typeface="Brandon Grotesque Medium" panose="020B0603020203060202" pitchFamily="34" charset="0"/>
              </a:rPr>
              <a:t>books </a:t>
            </a:r>
            <a:r>
              <a:rPr lang="en-US" sz="2800" dirty="0" smtClean="0">
                <a:solidFill>
                  <a:srgbClr val="A53895"/>
                </a:solidFill>
                <a:latin typeface="Brandon Grotesque Medium" panose="020B0603020203060202" pitchFamily="34" charset="0"/>
              </a:rPr>
              <a:t>REMAIN </a:t>
            </a:r>
            <a:r>
              <a:rPr lang="en-US" sz="2800" dirty="0" smtClean="0">
                <a:solidFill>
                  <a:srgbClr val="A53895"/>
                </a:solidFill>
                <a:latin typeface="Brandon Grotesque Medium" panose="020B0603020203060202" pitchFamily="34" charset="0"/>
              </a:rPr>
              <a:t>important for 0-12</a:t>
            </a:r>
            <a:endParaRPr lang="en-US" sz="2800" dirty="0">
              <a:solidFill>
                <a:srgbClr val="A53895"/>
              </a:solidFill>
              <a:latin typeface="Brandon Grotesque Medium" panose="020B0603020203060202" pitchFamily="34" charset="0"/>
            </a:endParaRPr>
          </a:p>
        </p:txBody>
      </p:sp>
      <p:graphicFrame>
        <p:nvGraphicFramePr>
          <p:cNvPr id="6" name="Content Placeholder 10"/>
          <p:cNvGraphicFramePr>
            <a:graphicFrameLocks noGrp="1"/>
          </p:cNvGraphicFramePr>
          <p:nvPr>
            <p:ph idx="1"/>
            <p:extLst>
              <p:ext uri="{D42A27DB-BD31-4B8C-83A1-F6EECF244321}">
                <p14:modId xmlns:p14="http://schemas.microsoft.com/office/powerpoint/2010/main" val="2060037152"/>
              </p:ext>
            </p:extLst>
          </p:nvPr>
        </p:nvGraphicFramePr>
        <p:xfrm>
          <a:off x="520048" y="1199964"/>
          <a:ext cx="8169124" cy="518458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762128" y="6533276"/>
            <a:ext cx="4572000" cy="230832"/>
          </a:xfrm>
          <a:prstGeom prst="rect">
            <a:avLst/>
          </a:prstGeom>
        </p:spPr>
        <p:txBody>
          <a:bodyPr>
            <a:spAutoFit/>
          </a:bodyPr>
          <a:lstStyle/>
          <a:p>
            <a:r>
              <a:rPr lang="en-US" sz="900" dirty="0"/>
              <a:t>Source: Nielsen Children’s Deep Dive US, Fall 2014</a:t>
            </a:r>
          </a:p>
        </p:txBody>
      </p:sp>
      <p:sp>
        <p:nvSpPr>
          <p:cNvPr id="5" name="Text Placeholder 10"/>
          <p:cNvSpPr txBox="1">
            <a:spLocks/>
          </p:cNvSpPr>
          <p:nvPr/>
        </p:nvSpPr>
        <p:spPr>
          <a:xfrm>
            <a:off x="957920" y="884847"/>
            <a:ext cx="7232904" cy="31511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a:t>How important are the following media?</a:t>
            </a:r>
          </a:p>
        </p:txBody>
      </p:sp>
      <p:sp>
        <p:nvSpPr>
          <p:cNvPr id="3" name="Rectangle 2"/>
          <p:cNvSpPr/>
          <p:nvPr/>
        </p:nvSpPr>
        <p:spPr>
          <a:xfrm>
            <a:off x="2734491" y="1394163"/>
            <a:ext cx="4737463" cy="310043"/>
          </a:xfrm>
          <a:prstGeom prst="rect">
            <a:avLst/>
          </a:prstGeom>
          <a:noFill/>
          <a:ln w="19050">
            <a:solidFill>
              <a:srgbClr val="8DC63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734491" y="4251474"/>
            <a:ext cx="4737463" cy="310043"/>
          </a:xfrm>
          <a:prstGeom prst="rect">
            <a:avLst/>
          </a:prstGeom>
          <a:noFill/>
          <a:ln w="19050">
            <a:solidFill>
              <a:srgbClr val="8DC63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8357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54375" y="722806"/>
            <a:ext cx="8039994" cy="592182"/>
          </a:xfrm>
        </p:spPr>
        <p:txBody>
          <a:bodyPr>
            <a:normAutofit fontScale="90000"/>
          </a:bodyPr>
          <a:lstStyle/>
          <a:p>
            <a:pPr algn="ctr"/>
            <a:r>
              <a:rPr lang="en-US" sz="2800" dirty="0">
                <a:solidFill>
                  <a:srgbClr val="A53895"/>
                </a:solidFill>
                <a:latin typeface="Brandon Grotesque Medium" panose="020B0603020203060202" pitchFamily="34" charset="0"/>
              </a:rPr>
              <a:t>When would you be more likely to buy an eBook or a print book? </a:t>
            </a:r>
            <a:r>
              <a:rPr lang="en-US" sz="2800" dirty="0" smtClean="0">
                <a:solidFill>
                  <a:srgbClr val="A53895"/>
                </a:solidFill>
                <a:latin typeface="Brandon Grotesque Medium" panose="020B0603020203060202" pitchFamily="34" charset="0"/>
              </a:rPr>
              <a:t/>
            </a:r>
            <a:br>
              <a:rPr lang="en-US" sz="2800" dirty="0" smtClean="0">
                <a:solidFill>
                  <a:srgbClr val="A53895"/>
                </a:solidFill>
                <a:latin typeface="Brandon Grotesque Medium" panose="020B0603020203060202" pitchFamily="34" charset="0"/>
              </a:rPr>
            </a:br>
            <a:r>
              <a:rPr lang="en-US" sz="2200" dirty="0" smtClean="0">
                <a:solidFill>
                  <a:srgbClr val="A53895"/>
                </a:solidFill>
                <a:latin typeface="Brandon Grotesque Light" panose="020B0303020203060202" pitchFamily="34" charset="0"/>
              </a:rPr>
              <a:t>(</a:t>
            </a:r>
            <a:r>
              <a:rPr lang="en-US" sz="2200" dirty="0">
                <a:solidFill>
                  <a:srgbClr val="A53895"/>
                </a:solidFill>
                <a:latin typeface="Brandon Grotesque Light" panose="020B0303020203060202" pitchFamily="34" charset="0"/>
              </a:rPr>
              <a:t>example responses)</a:t>
            </a:r>
          </a:p>
        </p:txBody>
      </p:sp>
      <p:graphicFrame>
        <p:nvGraphicFramePr>
          <p:cNvPr id="5" name="Content Placeholder 12"/>
          <p:cNvGraphicFramePr>
            <a:graphicFrameLocks noGrp="1"/>
          </p:cNvGraphicFramePr>
          <p:nvPr>
            <p:ph idx="1"/>
            <p:extLst>
              <p:ext uri="{D42A27DB-BD31-4B8C-83A1-F6EECF244321}">
                <p14:modId xmlns:p14="http://schemas.microsoft.com/office/powerpoint/2010/main" val="2628081041"/>
              </p:ext>
            </p:extLst>
          </p:nvPr>
        </p:nvGraphicFramePr>
        <p:xfrm>
          <a:off x="822960" y="1402080"/>
          <a:ext cx="7667897" cy="409956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705430" y="6521936"/>
            <a:ext cx="4572000" cy="230832"/>
          </a:xfrm>
          <a:prstGeom prst="rect">
            <a:avLst/>
          </a:prstGeom>
        </p:spPr>
        <p:txBody>
          <a:bodyPr>
            <a:spAutoFit/>
          </a:bodyPr>
          <a:lstStyle/>
          <a:p>
            <a:r>
              <a:rPr lang="en-US" sz="900" dirty="0"/>
              <a:t>Source: Nielsen Children’s Deep Dive US, Fall 2014</a:t>
            </a:r>
          </a:p>
        </p:txBody>
      </p:sp>
      <p:cxnSp>
        <p:nvCxnSpPr>
          <p:cNvPr id="6" name="Straight Connector 5"/>
          <p:cNvCxnSpPr/>
          <p:nvPr/>
        </p:nvCxnSpPr>
        <p:spPr>
          <a:xfrm>
            <a:off x="822960" y="3300546"/>
            <a:ext cx="7606937" cy="0"/>
          </a:xfrm>
          <a:prstGeom prst="line">
            <a:avLst/>
          </a:prstGeom>
          <a:ln w="38100">
            <a:solidFill>
              <a:srgbClr val="8DC63F"/>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83144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15250" y="2270125"/>
            <a:ext cx="1254125" cy="69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001827" y="4384630"/>
            <a:ext cx="3117570" cy="584776"/>
          </a:xfrm>
          <a:prstGeom prst="rect">
            <a:avLst/>
          </a:prstGeom>
        </p:spPr>
        <p:txBody>
          <a:bodyPr wrap="none">
            <a:spAutoFit/>
          </a:bodyPr>
          <a:lstStyle/>
          <a:p>
            <a:pPr algn="ctr"/>
            <a:r>
              <a:rPr lang="en-US" sz="3200" dirty="0" smtClean="0">
                <a:solidFill>
                  <a:srgbClr val="A53895"/>
                </a:solidFill>
                <a:latin typeface="Brandon Grotesque Bold" panose="020B0803020203060202" pitchFamily="34" charset="0"/>
              </a:rPr>
              <a:t>YOUNG ADULT</a:t>
            </a:r>
            <a:endParaRPr lang="en-US" sz="3200" dirty="0">
              <a:solidFill>
                <a:srgbClr val="A53895"/>
              </a:solidFill>
              <a:latin typeface="Brandon Grotesque Bold" panose="020B0803020203060202" pitchFamily="34" charset="0"/>
            </a:endParaRPr>
          </a:p>
        </p:txBody>
      </p:sp>
      <p:pic>
        <p:nvPicPr>
          <p:cNvPr id="10" name="Picture 9"/>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5628587" y="2028417"/>
            <a:ext cx="3515414" cy="4829583"/>
          </a:xfrm>
          <a:prstGeom prst="rect">
            <a:avLst/>
          </a:prstGeom>
        </p:spPr>
      </p:pic>
      <p:sp>
        <p:nvSpPr>
          <p:cNvPr id="6" name="TextBox 5"/>
          <p:cNvSpPr txBox="1"/>
          <p:nvPr/>
        </p:nvSpPr>
        <p:spPr>
          <a:xfrm>
            <a:off x="928952" y="652866"/>
            <a:ext cx="7408095" cy="830997"/>
          </a:xfrm>
          <a:prstGeom prst="rect">
            <a:avLst/>
          </a:prstGeom>
          <a:noFill/>
        </p:spPr>
        <p:txBody>
          <a:bodyPr wrap="square" rtlCol="0">
            <a:spAutoFit/>
          </a:bodyPr>
          <a:lstStyle/>
          <a:p>
            <a:pPr algn="ctr"/>
            <a:r>
              <a:rPr lang="en-US" sz="4800" dirty="0" smtClean="0">
                <a:ln>
                  <a:solidFill>
                    <a:srgbClr val="FFFFFF"/>
                  </a:solidFill>
                </a:ln>
                <a:solidFill>
                  <a:srgbClr val="009DD9"/>
                </a:solidFill>
                <a:latin typeface="Brandon Grotesque Black"/>
                <a:cs typeface="Brandon Grotesque Black"/>
              </a:rPr>
              <a:t>WHAT DO WE KNOW?</a:t>
            </a:r>
            <a:endParaRPr lang="en-US" sz="4800" dirty="0">
              <a:ln>
                <a:solidFill>
                  <a:srgbClr val="FFFFFF"/>
                </a:solidFill>
              </a:ln>
              <a:solidFill>
                <a:srgbClr val="009DD9"/>
              </a:solidFill>
              <a:latin typeface="Brandon Grotesque Black"/>
              <a:cs typeface="Brandon Grotesque Black"/>
            </a:endParaRPr>
          </a:p>
        </p:txBody>
      </p:sp>
    </p:spTree>
    <p:extLst>
      <p:ext uri="{BB962C8B-B14F-4D97-AF65-F5344CB8AC3E}">
        <p14:creationId xmlns:p14="http://schemas.microsoft.com/office/powerpoint/2010/main" val="354831040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9448" y="6533276"/>
            <a:ext cx="4572000" cy="230832"/>
          </a:xfrm>
          <a:prstGeom prst="rect">
            <a:avLst/>
          </a:prstGeom>
        </p:spPr>
        <p:txBody>
          <a:bodyPr>
            <a:spAutoFit/>
          </a:bodyPr>
          <a:lstStyle/>
          <a:p>
            <a:r>
              <a:rPr lang="en-US" sz="900" dirty="0"/>
              <a:t>Source: Bookscan</a:t>
            </a:r>
          </a:p>
        </p:txBody>
      </p:sp>
      <p:sp>
        <p:nvSpPr>
          <p:cNvPr id="6" name="Title 1"/>
          <p:cNvSpPr txBox="1">
            <a:spLocks/>
          </p:cNvSpPr>
          <p:nvPr/>
        </p:nvSpPr>
        <p:spPr>
          <a:xfrm>
            <a:off x="380674" y="78379"/>
            <a:ext cx="8229600" cy="592182"/>
          </a:xfrm>
          <a:prstGeom prst="rect">
            <a:avLst/>
          </a:prstGeom>
        </p:spPr>
        <p:txBody>
          <a:bodyPr vert="horz" wrap="square" lIns="91440" tIns="0" rIns="91440" bIns="0" rtlCol="0" anchor="b" anchorCtr="0">
            <a:noAutofit/>
          </a:bodyPr>
          <a:lstStyle>
            <a:lvl1pPr algn="l" defTabSz="457200" rtl="0" eaLnBrk="1" latinLnBrk="0" hangingPunct="1">
              <a:spcBef>
                <a:spcPct val="0"/>
              </a:spcBef>
              <a:buNone/>
              <a:defRPr sz="3000" kern="1200" cap="all" baseline="0">
                <a:solidFill>
                  <a:srgbClr val="009DD9"/>
                </a:solidFill>
                <a:latin typeface="+mj-lt"/>
                <a:ea typeface="+mj-ea"/>
                <a:cs typeface="+mj-cs"/>
              </a:defRPr>
            </a:lvl1pPr>
          </a:lstStyle>
          <a:p>
            <a:pPr algn="ctr"/>
            <a:r>
              <a:rPr lang="en-US" sz="2800" dirty="0" smtClean="0">
                <a:solidFill>
                  <a:srgbClr val="A53895"/>
                </a:solidFill>
                <a:latin typeface="Brandon Grotesque Medium" panose="020B0603020203060202" pitchFamily="34" charset="0"/>
              </a:rPr>
              <a:t>THE RISE OF YOUNG ADULT BESTSELLERS</a:t>
            </a:r>
            <a:endParaRPr lang="en-US" sz="2800" dirty="0">
              <a:solidFill>
                <a:srgbClr val="A53895"/>
              </a:solidFill>
              <a:latin typeface="Brandon Grotesque Medium" panose="020B0603020203060202"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680412710"/>
              </p:ext>
            </p:extLst>
          </p:nvPr>
        </p:nvGraphicFramePr>
        <p:xfrm>
          <a:off x="380674" y="1345137"/>
          <a:ext cx="8610923" cy="4467225"/>
        </p:xfrm>
        <a:graphic>
          <a:graphicData uri="http://schemas.openxmlformats.org/drawingml/2006/table">
            <a:tbl>
              <a:tblPr/>
              <a:tblGrid>
                <a:gridCol w="218864"/>
                <a:gridCol w="2434860"/>
                <a:gridCol w="1766042"/>
                <a:gridCol w="2414215"/>
                <a:gridCol w="1010920"/>
                <a:gridCol w="766022"/>
              </a:tblGrid>
              <a:tr h="212725">
                <a:tc>
                  <a:txBody>
                    <a:bodyPr/>
                    <a:lstStyle/>
                    <a:p>
                      <a:pPr algn="ctr" fontAlgn="b"/>
                      <a:r>
                        <a:rPr lang="en-US" sz="1200" b="1" i="0" u="none" strike="noStrike" dirty="0">
                          <a:solidFill>
                            <a:srgbClr val="000000"/>
                          </a:solidFill>
                          <a:effectLst/>
                          <a:latin typeface="Calibri" panose="020F0502020204030204" pitchFamily="34" charset="0"/>
                        </a:rPr>
                        <a: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panose="020F0502020204030204" pitchFamily="34" charset="0"/>
                        </a:rPr>
                        <a:t>Title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panose="020F0502020204030204" pitchFamily="34" charset="0"/>
                        </a:rPr>
                        <a:t>Author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panose="020F0502020204030204" pitchFamily="34" charset="0"/>
                        </a:rPr>
                        <a:t>Imprint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Pub Date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Calibri" panose="020F0502020204030204" pitchFamily="34" charset="0"/>
                        </a:rPr>
                        <a:t>2011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12725">
                <a:tc>
                  <a:txBody>
                    <a:bodyPr/>
                    <a:lstStyle/>
                    <a:p>
                      <a:pPr algn="ctr" fontAlgn="b"/>
                      <a:r>
                        <a:rPr lang="en-US" sz="1200" b="1" i="0" u="none" strike="noStrike" dirty="0">
                          <a:solidFill>
                            <a:srgbClr val="000000"/>
                          </a:solidFill>
                          <a:effectLst/>
                          <a:latin typeface="Calibri" panose="020F0502020204030204" pitchFamily="34" charset="0"/>
                        </a:rPr>
                        <a:t>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THE HUNGER GAMES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COLLINS SUZANNE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SCHOLASTIC PRESS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ctr" fontAlgn="b"/>
                      <a:r>
                        <a:rPr lang="en-US" sz="1200" b="1" i="0" u="none" strike="noStrike" dirty="0">
                          <a:solidFill>
                            <a:srgbClr val="000000"/>
                          </a:solidFill>
                          <a:effectLst/>
                          <a:latin typeface="Calibri" panose="020F0502020204030204" pitchFamily="34" charset="0"/>
                        </a:rPr>
                        <a:t>7/1/2010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1,577,952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CD00"/>
                    </a:solidFill>
                  </a:tcPr>
                </a:tc>
              </a:tr>
              <a:tr h="212725">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DIARY OF A WIMPY KID 6: CABIN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KINNEY JEFF                   </a:t>
                      </a:r>
                    </a:p>
                  </a:txBody>
                  <a:tcPr marL="9525" marR="9525" marT="9525"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ABRAMS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11/1/2011</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1,563,302 </a:t>
                      </a:r>
                    </a:p>
                  </a:txBody>
                  <a:tcPr marL="9525" marR="9525" marT="9525" marB="0" anchor="b">
                    <a:lnL>
                      <a:noFill/>
                    </a:lnL>
                    <a:lnR>
                      <a:noFill/>
                    </a:lnR>
                    <a:lnT>
                      <a:noFill/>
                    </a:lnT>
                    <a:lnB>
                      <a:noFill/>
                    </a:lnB>
                  </a:tcPr>
                </a:tc>
              </a:tr>
              <a:tr h="212725">
                <a:tc>
                  <a:txBody>
                    <a:bodyPr/>
                    <a:lstStyle/>
                    <a:p>
                      <a:pPr algn="ctr" fontAlgn="b"/>
                      <a:r>
                        <a:rPr lang="en-US" sz="1200" b="1" i="0" u="none" strike="noStrike" dirty="0">
                          <a:solidFill>
                            <a:srgbClr val="000000"/>
                          </a:solidFill>
                          <a:effectLst/>
                          <a:latin typeface="Calibri" panose="020F0502020204030204" pitchFamily="34" charset="0"/>
                        </a:rPr>
                        <a:t>3</a:t>
                      </a:r>
                    </a:p>
                  </a:txBody>
                  <a:tcPr marL="9525" marR="9525" marT="9525"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CATCHING FIRE                 </a:t>
                      </a:r>
                    </a:p>
                  </a:txBody>
                  <a:tcPr marL="9525" marR="9525" marT="9525"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COLLINS SUZANNE               </a:t>
                      </a:r>
                    </a:p>
                  </a:txBody>
                  <a:tcPr marL="9525" marR="9525" marT="9525"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SCHOLASTIC PRESS              </a:t>
                      </a:r>
                    </a:p>
                  </a:txBody>
                  <a:tcPr marL="9525" marR="9525" marT="9525" marB="0" anchor="b">
                    <a:lnL>
                      <a:noFill/>
                    </a:lnL>
                    <a:lnR>
                      <a:noFill/>
                    </a:lnR>
                    <a:lnT>
                      <a:noFill/>
                    </a:lnT>
                    <a:lnB>
                      <a:noFill/>
                    </a:lnB>
                    <a:solidFill>
                      <a:srgbClr val="FFCD00"/>
                    </a:solidFill>
                  </a:tcPr>
                </a:tc>
                <a:tc>
                  <a:txBody>
                    <a:bodyPr/>
                    <a:lstStyle/>
                    <a:p>
                      <a:pPr algn="ctr" fontAlgn="b"/>
                      <a:r>
                        <a:rPr lang="en-US" sz="1200" b="1" i="0" u="none" strike="noStrike" dirty="0">
                          <a:solidFill>
                            <a:srgbClr val="000000"/>
                          </a:solidFill>
                          <a:effectLst/>
                          <a:latin typeface="Calibri" panose="020F0502020204030204" pitchFamily="34" charset="0"/>
                        </a:rPr>
                        <a:t>9/1/2009</a:t>
                      </a:r>
                    </a:p>
                  </a:txBody>
                  <a:tcPr marL="9525" marR="9525" marT="9525"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985,174 </a:t>
                      </a:r>
                    </a:p>
                  </a:txBody>
                  <a:tcPr marL="9525" marR="9525" marT="9525" marB="0" anchor="b">
                    <a:lnL>
                      <a:noFill/>
                    </a:lnL>
                    <a:lnR>
                      <a:noFill/>
                    </a:lnR>
                    <a:lnT>
                      <a:noFill/>
                    </a:lnT>
                    <a:lnB>
                      <a:noFill/>
                    </a:lnB>
                    <a:solidFill>
                      <a:srgbClr val="FFCD00"/>
                    </a:solidFill>
                  </a:tcPr>
                </a:tc>
              </a:tr>
              <a:tr h="212725">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INHERITANCE                   </a:t>
                      </a:r>
                    </a:p>
                  </a:txBody>
                  <a:tcPr marL="9525" marR="9525" marT="9525"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PAOLINI CHRISTOPHER           </a:t>
                      </a:r>
                    </a:p>
                  </a:txBody>
                  <a:tcPr marL="9525" marR="9525" marT="9525"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ALFRED A. KNOPF BOOKS FOR YOUN</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11/1/2011</a:t>
                      </a:r>
                    </a:p>
                  </a:txBody>
                  <a:tcPr marL="9525" marR="9525" marT="9525"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900,145 </a:t>
                      </a:r>
                    </a:p>
                  </a:txBody>
                  <a:tcPr marL="9525" marR="9525" marT="9525" marB="0" anchor="b">
                    <a:lnL>
                      <a:noFill/>
                    </a:lnL>
                    <a:lnR>
                      <a:noFill/>
                    </a:lnR>
                    <a:lnT>
                      <a:noFill/>
                    </a:lnT>
                    <a:lnB>
                      <a:noFill/>
                    </a:lnB>
                  </a:tcPr>
                </a:tc>
              </a:tr>
              <a:tr h="212725">
                <a:tc>
                  <a:txBody>
                    <a:bodyPr/>
                    <a:lstStyle/>
                    <a:p>
                      <a:pPr algn="ctr" fontAlgn="b"/>
                      <a:r>
                        <a:rPr lang="en-US" sz="1200" b="1" i="0" u="none" strike="noStrike" dirty="0">
                          <a:solidFill>
                            <a:srgbClr val="000000"/>
                          </a:solidFill>
                          <a:effectLst/>
                          <a:latin typeface="Calibri" panose="020F0502020204030204" pitchFamily="34" charset="0"/>
                        </a:rPr>
                        <a:t>5</a:t>
                      </a:r>
                    </a:p>
                  </a:txBody>
                  <a:tcPr marL="9525" marR="9525" marT="9525"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MOCKINGJAY                    </a:t>
                      </a:r>
                    </a:p>
                  </a:txBody>
                  <a:tcPr marL="9525" marR="9525" marT="9525"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COLLINS SUZANNE               </a:t>
                      </a:r>
                    </a:p>
                  </a:txBody>
                  <a:tcPr marL="9525" marR="9525" marT="9525"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SCHOLASTIC PRESS              </a:t>
                      </a:r>
                    </a:p>
                  </a:txBody>
                  <a:tcPr marL="9525" marR="9525" marT="9525" marB="0" anchor="b">
                    <a:lnL>
                      <a:noFill/>
                    </a:lnL>
                    <a:lnR>
                      <a:noFill/>
                    </a:lnR>
                    <a:lnT>
                      <a:noFill/>
                    </a:lnT>
                    <a:lnB>
                      <a:noFill/>
                    </a:lnB>
                    <a:solidFill>
                      <a:srgbClr val="FFCD00"/>
                    </a:solidFill>
                  </a:tcPr>
                </a:tc>
                <a:tc>
                  <a:txBody>
                    <a:bodyPr/>
                    <a:lstStyle/>
                    <a:p>
                      <a:pPr algn="ctr" fontAlgn="b"/>
                      <a:r>
                        <a:rPr lang="en-US" sz="1200" b="1" i="0" u="none" strike="noStrike" dirty="0">
                          <a:solidFill>
                            <a:srgbClr val="000000"/>
                          </a:solidFill>
                          <a:effectLst/>
                          <a:latin typeface="Calibri" panose="020F0502020204030204" pitchFamily="34" charset="0"/>
                        </a:rPr>
                        <a:t>8/1/2010</a:t>
                      </a:r>
                    </a:p>
                  </a:txBody>
                  <a:tcPr marL="9525" marR="9525" marT="9525"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853,314 </a:t>
                      </a:r>
                    </a:p>
                  </a:txBody>
                  <a:tcPr marL="9525" marR="9525" marT="9525" marB="0" anchor="b">
                    <a:lnL>
                      <a:noFill/>
                    </a:lnL>
                    <a:lnR>
                      <a:noFill/>
                    </a:lnR>
                    <a:lnT>
                      <a:noFill/>
                    </a:lnT>
                    <a:lnB>
                      <a:noFill/>
                    </a:lnB>
                    <a:solidFill>
                      <a:srgbClr val="FFCD00"/>
                    </a:solidFill>
                  </a:tcPr>
                </a:tc>
              </a:tr>
              <a:tr h="212725">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THE SON OF NEPTUNE BK 02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RIORDAN RICK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HYPERION BOOKS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10/1/2011</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698,563 </a:t>
                      </a:r>
                    </a:p>
                  </a:txBody>
                  <a:tcPr marL="9525" marR="9525" marT="9525" marB="0" anchor="b">
                    <a:lnL>
                      <a:noFill/>
                    </a:lnL>
                    <a:lnR>
                      <a:noFill/>
                    </a:lnR>
                    <a:lnT>
                      <a:noFill/>
                    </a:lnT>
                    <a:lnB>
                      <a:noFill/>
                    </a:lnB>
                  </a:tcPr>
                </a:tc>
              </a:tr>
              <a:tr h="212725">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THE KANE CHRONICLES, THE, BOOK</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RIORDAN RICK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HYPERION BOOKS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5/1/2011</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534,605 </a:t>
                      </a:r>
                    </a:p>
                  </a:txBody>
                  <a:tcPr marL="9525" marR="9525" marT="9525" marB="0" anchor="b">
                    <a:lnL>
                      <a:noFill/>
                    </a:lnL>
                    <a:lnR>
                      <a:noFill/>
                    </a:lnR>
                    <a:lnT>
                      <a:noFill/>
                    </a:lnT>
                    <a:lnB>
                      <a:noFill/>
                    </a:lnB>
                  </a:tcPr>
                </a:tc>
              </a:tr>
              <a:tr h="212725">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THE UGLY TRUTH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KINNEY JEFF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AMULET BOOKS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11/1/2010</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523,966 </a:t>
                      </a:r>
                    </a:p>
                  </a:txBody>
                  <a:tcPr marL="9525" marR="9525" marT="9525" marB="0" anchor="b">
                    <a:lnL>
                      <a:noFill/>
                    </a:lnL>
                    <a:lnR>
                      <a:noFill/>
                    </a:lnR>
                    <a:lnT>
                      <a:noFill/>
                    </a:lnT>
                    <a:lnB>
                      <a:noFill/>
                    </a:lnB>
                  </a:tcPr>
                </a:tc>
              </a:tr>
              <a:tr h="212725">
                <a:tc>
                  <a:txBody>
                    <a:bodyPr/>
                    <a:lstStyle/>
                    <a:p>
                      <a:pPr algn="ctr" fontAlgn="b"/>
                      <a:r>
                        <a:rPr lang="en-US" sz="1200" b="0" i="0" u="none" strike="noStrike">
                          <a:solidFill>
                            <a:srgbClr val="000000"/>
                          </a:solidFill>
                          <a:effectLst/>
                          <a:latin typeface="Calibri" panose="020F0502020204030204" pitchFamily="34" charset="0"/>
                        </a:rPr>
                        <a:t>9</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ELF ON THE SHELF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AEBERSOLD CAROL V.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CCA &amp; B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12/1/2006</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499,568 </a:t>
                      </a:r>
                    </a:p>
                  </a:txBody>
                  <a:tcPr marL="9525" marR="9525" marT="9525" marB="0" anchor="b">
                    <a:lnL>
                      <a:noFill/>
                    </a:lnL>
                    <a:lnR>
                      <a:noFill/>
                    </a:lnR>
                    <a:lnT>
                      <a:noFill/>
                    </a:lnT>
                    <a:lnB>
                      <a:noFill/>
                    </a:lnB>
                  </a:tcPr>
                </a:tc>
              </a:tr>
              <a:tr h="212725">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THE WIMPY KID DO-IT-YOURSELF B</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KINNEY JEFF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AMULET BOOKS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5/1/2011</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487,814 </a:t>
                      </a:r>
                    </a:p>
                  </a:txBody>
                  <a:tcPr marL="9525" marR="9525" marT="9525" marB="0" anchor="b">
                    <a:lnL>
                      <a:noFill/>
                    </a:lnL>
                    <a:lnR>
                      <a:noFill/>
                    </a:lnR>
                    <a:lnT>
                      <a:noFill/>
                    </a:lnT>
                    <a:lnB>
                      <a:noFill/>
                    </a:lnB>
                  </a:tcPr>
                </a:tc>
              </a:tr>
              <a:tr h="212725">
                <a:tc>
                  <a:txBody>
                    <a:bodyPr/>
                    <a:lstStyle/>
                    <a:p>
                      <a:pPr algn="ctr" fontAlgn="b"/>
                      <a:r>
                        <a:rPr lang="en-US" sz="1200" b="0" i="0" u="none" strike="noStrike">
                          <a:solidFill>
                            <a:srgbClr val="000000"/>
                          </a:solidFill>
                          <a:effectLst/>
                          <a:latin typeface="Calibri" panose="020F0502020204030204" pitchFamily="34" charset="0"/>
                        </a:rPr>
                        <a:t>11</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RODRICK RULES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KINNEY JEFF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AMULET BOOKS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2/1/2008</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338,324 </a:t>
                      </a:r>
                    </a:p>
                  </a:txBody>
                  <a:tcPr marL="9525" marR="9525" marT="9525" marB="0" anchor="b">
                    <a:lnL>
                      <a:noFill/>
                    </a:lnL>
                    <a:lnR>
                      <a:noFill/>
                    </a:lnR>
                    <a:lnT>
                      <a:noFill/>
                    </a:lnT>
                    <a:lnB>
                      <a:noFill/>
                    </a:lnB>
                  </a:tcPr>
                </a:tc>
              </a:tr>
              <a:tr h="212725">
                <a:tc>
                  <a:txBody>
                    <a:bodyPr/>
                    <a:lstStyle/>
                    <a:p>
                      <a:pPr algn="ctr" fontAlgn="b"/>
                      <a:r>
                        <a:rPr lang="en-US" sz="1200" b="0" i="0" u="none" strike="noStrike">
                          <a:solidFill>
                            <a:srgbClr val="000000"/>
                          </a:solidFill>
                          <a:effectLst/>
                          <a:latin typeface="Calibri" panose="020F0502020204030204" pitchFamily="34" charset="0"/>
                        </a:rPr>
                        <a:t>12</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GOODNIGHT MOON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BROWN MARGARET WISE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HARPERFESTIVAL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8/1/1991</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329,107 </a:t>
                      </a:r>
                    </a:p>
                  </a:txBody>
                  <a:tcPr marL="9525" marR="9525" marT="9525" marB="0" anchor="b">
                    <a:lnL>
                      <a:noFill/>
                    </a:lnL>
                    <a:lnR>
                      <a:noFill/>
                    </a:lnR>
                    <a:lnT>
                      <a:noFill/>
                    </a:lnT>
                    <a:lnB>
                      <a:noFill/>
                    </a:lnB>
                  </a:tcPr>
                </a:tc>
              </a:tr>
              <a:tr h="212725">
                <a:tc>
                  <a:txBody>
                    <a:bodyPr/>
                    <a:lstStyle/>
                    <a:p>
                      <a:pPr algn="ctr" fontAlgn="b"/>
                      <a:r>
                        <a:rPr lang="en-US" sz="1200" b="0" i="0" u="none" strike="noStrike">
                          <a:solidFill>
                            <a:srgbClr val="000000"/>
                          </a:solidFill>
                          <a:effectLst/>
                          <a:latin typeface="Calibri" panose="020F0502020204030204" pitchFamily="34" charset="0"/>
                        </a:rPr>
                        <a:t>13</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DIARY OF A WIMPY KID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KINNEY JEFF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AMULET BOOKS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4/1/2007</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309,087 </a:t>
                      </a:r>
                    </a:p>
                  </a:txBody>
                  <a:tcPr marL="9525" marR="9525" marT="9525" marB="0" anchor="b">
                    <a:lnL>
                      <a:noFill/>
                    </a:lnL>
                    <a:lnR>
                      <a:noFill/>
                    </a:lnR>
                    <a:lnT>
                      <a:noFill/>
                    </a:lnT>
                    <a:lnB>
                      <a:noFill/>
                    </a:lnB>
                  </a:tcPr>
                </a:tc>
              </a:tr>
              <a:tr h="212725">
                <a:tc>
                  <a:txBody>
                    <a:bodyPr/>
                    <a:lstStyle/>
                    <a:p>
                      <a:pPr algn="ctr" fontAlgn="b"/>
                      <a:r>
                        <a:rPr lang="en-US" sz="1200" b="0" i="0" u="none" strike="noStrike">
                          <a:solidFill>
                            <a:srgbClr val="000000"/>
                          </a:solidFill>
                          <a:effectLst/>
                          <a:latin typeface="Calibri" panose="020F0502020204030204" pitchFamily="34" charset="0"/>
                        </a:rPr>
                        <a:t>14</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THE HEROES OF OLYMPUS, THE, BO</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RIORDAN RICK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HYPERION BOOKS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10/1/2010</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294,421 </a:t>
                      </a:r>
                    </a:p>
                  </a:txBody>
                  <a:tcPr marL="9525" marR="9525" marT="9525" marB="0" anchor="b">
                    <a:lnL>
                      <a:noFill/>
                    </a:lnL>
                    <a:lnR>
                      <a:noFill/>
                    </a:lnR>
                    <a:lnT>
                      <a:noFill/>
                    </a:lnT>
                    <a:lnB>
                      <a:noFill/>
                    </a:lnB>
                  </a:tcPr>
                </a:tc>
              </a:tr>
              <a:tr h="212725">
                <a:tc>
                  <a:txBody>
                    <a:bodyPr/>
                    <a:lstStyle/>
                    <a:p>
                      <a:pPr algn="ctr" fontAlgn="b"/>
                      <a:r>
                        <a:rPr lang="en-US" sz="1200" b="0" i="0" u="none" strike="noStrike">
                          <a:solidFill>
                            <a:srgbClr val="000000"/>
                          </a:solidFill>
                          <a:effectLst/>
                          <a:latin typeface="Calibri" panose="020F0502020204030204" pitchFamily="34" charset="0"/>
                        </a:rPr>
                        <a:t>15</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DIARY OF A WIMPY KID: THE LAST</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KINNEY JEFF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AMULET BOOKS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1/1/2009</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288,874 </a:t>
                      </a:r>
                    </a:p>
                  </a:txBody>
                  <a:tcPr marL="9525" marR="9525" marT="9525" marB="0" anchor="b">
                    <a:lnL>
                      <a:noFill/>
                    </a:lnL>
                    <a:lnR>
                      <a:noFill/>
                    </a:lnR>
                    <a:lnT>
                      <a:noFill/>
                    </a:lnT>
                    <a:lnB>
                      <a:noFill/>
                    </a:lnB>
                  </a:tcPr>
                </a:tc>
              </a:tr>
              <a:tr h="212725">
                <a:tc>
                  <a:txBody>
                    <a:bodyPr/>
                    <a:lstStyle/>
                    <a:p>
                      <a:pPr algn="ctr" fontAlgn="b"/>
                      <a:r>
                        <a:rPr lang="en-US" sz="1200" b="1" i="0" u="none" strike="noStrike" dirty="0">
                          <a:solidFill>
                            <a:srgbClr val="000000"/>
                          </a:solidFill>
                          <a:effectLst/>
                          <a:latin typeface="Calibri" panose="020F0502020204030204" pitchFamily="34" charset="0"/>
                        </a:rPr>
                        <a:t>16</a:t>
                      </a:r>
                    </a:p>
                  </a:txBody>
                  <a:tcPr marL="9525" marR="9525" marT="9525"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AWAKENED                      </a:t>
                      </a:r>
                    </a:p>
                  </a:txBody>
                  <a:tcPr marL="9525" marR="9525" marT="9525"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CAST P. C.                    </a:t>
                      </a:r>
                    </a:p>
                  </a:txBody>
                  <a:tcPr marL="9525" marR="9525" marT="9525"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ST. MARTIN'S GRIFFIN          </a:t>
                      </a:r>
                    </a:p>
                  </a:txBody>
                  <a:tcPr marL="9525" marR="9525" marT="9525" marB="0" anchor="b">
                    <a:lnL>
                      <a:noFill/>
                    </a:lnL>
                    <a:lnR>
                      <a:noFill/>
                    </a:lnR>
                    <a:lnT>
                      <a:noFill/>
                    </a:lnT>
                    <a:lnB>
                      <a:noFill/>
                    </a:lnB>
                    <a:solidFill>
                      <a:srgbClr val="FFCD00"/>
                    </a:solidFill>
                  </a:tcPr>
                </a:tc>
                <a:tc>
                  <a:txBody>
                    <a:bodyPr/>
                    <a:lstStyle/>
                    <a:p>
                      <a:pPr algn="ctr" fontAlgn="b"/>
                      <a:r>
                        <a:rPr lang="en-US" sz="1200" b="1" i="0" u="none" strike="noStrike" dirty="0">
                          <a:solidFill>
                            <a:srgbClr val="000000"/>
                          </a:solidFill>
                          <a:effectLst/>
                          <a:latin typeface="Calibri" panose="020F0502020204030204" pitchFamily="34" charset="0"/>
                        </a:rPr>
                        <a:t>1/1/2011</a:t>
                      </a:r>
                    </a:p>
                  </a:txBody>
                  <a:tcPr marL="9525" marR="9525" marT="9525"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285,412 </a:t>
                      </a:r>
                    </a:p>
                  </a:txBody>
                  <a:tcPr marL="9525" marR="9525" marT="9525" marB="0" anchor="b">
                    <a:lnL>
                      <a:noFill/>
                    </a:lnL>
                    <a:lnR>
                      <a:noFill/>
                    </a:lnR>
                    <a:lnT>
                      <a:noFill/>
                    </a:lnT>
                    <a:lnB>
                      <a:noFill/>
                    </a:lnB>
                    <a:solidFill>
                      <a:srgbClr val="FFCD00"/>
                    </a:solidFill>
                  </a:tcPr>
                </a:tc>
              </a:tr>
              <a:tr h="212725">
                <a:tc>
                  <a:txBody>
                    <a:bodyPr/>
                    <a:lstStyle/>
                    <a:p>
                      <a:pPr algn="ctr" fontAlgn="b"/>
                      <a:r>
                        <a:rPr lang="en-US" sz="1200" b="0" i="0" u="none" strike="noStrike">
                          <a:solidFill>
                            <a:srgbClr val="000000"/>
                          </a:solidFill>
                          <a:effectLst/>
                          <a:latin typeface="Calibri" panose="020F0502020204030204" pitchFamily="34" charset="0"/>
                        </a:rPr>
                        <a:t>17</a:t>
                      </a:r>
                    </a:p>
                  </a:txBody>
                  <a:tcPr marL="9525" marR="9525" marT="9525"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GREEN EGGS AND HAM: 50TH ANNIV</a:t>
                      </a:r>
                    </a:p>
                  </a:txBody>
                  <a:tcPr marL="9525" marR="9525" marT="9525"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DR SEUSS                      </a:t>
                      </a:r>
                    </a:p>
                  </a:txBody>
                  <a:tcPr marL="9525" marR="9525" marT="9525"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RANDOM HOUSE CHILDREN'S BOOKS </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8/1/1960</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282,374 </a:t>
                      </a:r>
                    </a:p>
                  </a:txBody>
                  <a:tcPr marL="9525" marR="9525" marT="9525" marB="0" anchor="b">
                    <a:lnL>
                      <a:noFill/>
                    </a:lnL>
                    <a:lnR>
                      <a:noFill/>
                    </a:lnR>
                    <a:lnT>
                      <a:noFill/>
                    </a:lnT>
                    <a:lnB>
                      <a:noFill/>
                    </a:lnB>
                  </a:tcPr>
                </a:tc>
              </a:tr>
              <a:tr h="212725">
                <a:tc>
                  <a:txBody>
                    <a:bodyPr/>
                    <a:lstStyle/>
                    <a:p>
                      <a:pPr algn="ctr" fontAlgn="b"/>
                      <a:r>
                        <a:rPr lang="en-US" sz="1200" b="0" i="0" u="none" strike="noStrike">
                          <a:solidFill>
                            <a:srgbClr val="000000"/>
                          </a:solidFill>
                          <a:effectLst/>
                          <a:latin typeface="Calibri" panose="020F0502020204030204" pitchFamily="34" charset="0"/>
                        </a:rPr>
                        <a:t>18</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DIARY OF A WIMPY KID #4 - DOG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KINNEY JEFF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ABRAMS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10/1/2009</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273,985 </a:t>
                      </a:r>
                    </a:p>
                  </a:txBody>
                  <a:tcPr marL="9525" marR="9525" marT="9525" marB="0" anchor="b">
                    <a:lnL>
                      <a:noFill/>
                    </a:lnL>
                    <a:lnR>
                      <a:noFill/>
                    </a:lnR>
                    <a:lnT>
                      <a:noFill/>
                    </a:lnT>
                    <a:lnB>
                      <a:noFill/>
                    </a:lnB>
                  </a:tcPr>
                </a:tc>
              </a:tr>
              <a:tr h="212725">
                <a:tc>
                  <a:txBody>
                    <a:bodyPr/>
                    <a:lstStyle/>
                    <a:p>
                      <a:pPr algn="ctr" fontAlgn="b"/>
                      <a:r>
                        <a:rPr lang="en-US" sz="1200" b="0" i="0" u="none" strike="noStrike">
                          <a:solidFill>
                            <a:srgbClr val="000000"/>
                          </a:solidFill>
                          <a:effectLst/>
                          <a:latin typeface="Calibri" panose="020F0502020204030204" pitchFamily="34" charset="0"/>
                        </a:rPr>
                        <a:t>19</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OH, THE PLACES YOU'LL GO!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DR SEUSS                      </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RANDOM HOUSE CHILDREN'S BOOKS </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1/1/1990</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261,923 </a:t>
                      </a:r>
                    </a:p>
                  </a:txBody>
                  <a:tcPr marL="9525" marR="9525" marT="9525" marB="0" anchor="b">
                    <a:lnL>
                      <a:noFill/>
                    </a:lnL>
                    <a:lnR>
                      <a:noFill/>
                    </a:lnR>
                    <a:lnT>
                      <a:noFill/>
                    </a:lnT>
                    <a:lnB>
                      <a:noFill/>
                    </a:lnB>
                  </a:tcPr>
                </a:tc>
              </a:tr>
              <a:tr h="212725">
                <a:tc>
                  <a:txBody>
                    <a:bodyPr/>
                    <a:lstStyle/>
                    <a:p>
                      <a:pPr algn="ctr" fontAlgn="b"/>
                      <a:r>
                        <a:rPr lang="en-US" sz="1200" b="1" i="0" u="none" strike="noStrike" dirty="0">
                          <a:solidFill>
                            <a:srgbClr val="000000"/>
                          </a:solidFill>
                          <a:effectLst/>
                          <a:latin typeface="Calibri" panose="020F0502020204030204" pitchFamily="34" charset="0"/>
                        </a:rPr>
                        <a:t>20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THE HUNGER GAMES TRILOGY BOXED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COLLINS SUZANNE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SCHOLASTIC PRESS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CD00"/>
                    </a:solidFill>
                  </a:tcPr>
                </a:tc>
                <a:tc>
                  <a:txBody>
                    <a:bodyPr/>
                    <a:lstStyle/>
                    <a:p>
                      <a:pPr algn="ctr" fontAlgn="b"/>
                      <a:r>
                        <a:rPr lang="en-US" sz="1200" b="1" i="0" u="none" strike="noStrike" dirty="0">
                          <a:solidFill>
                            <a:srgbClr val="000000"/>
                          </a:solidFill>
                          <a:effectLst/>
                          <a:latin typeface="Calibri" panose="020F0502020204030204" pitchFamily="34" charset="0"/>
                        </a:rPr>
                        <a:t>8/1/2010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254,560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CD00"/>
                    </a:solidFill>
                  </a:tcPr>
                </a:tc>
              </a:tr>
            </a:tbl>
          </a:graphicData>
        </a:graphic>
      </p:graphicFrame>
      <p:sp>
        <p:nvSpPr>
          <p:cNvPr id="10" name="Text Placeholder 10"/>
          <p:cNvSpPr txBox="1">
            <a:spLocks/>
          </p:cNvSpPr>
          <p:nvPr/>
        </p:nvSpPr>
        <p:spPr>
          <a:xfrm>
            <a:off x="268910" y="695074"/>
            <a:ext cx="8686800" cy="31511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a:t>Top 20 Juvenile Titles – </a:t>
            </a:r>
            <a:r>
              <a:rPr lang="en-US" dirty="0" smtClean="0"/>
              <a:t>2011</a:t>
            </a:r>
            <a:endParaRPr lang="en-US" dirty="0"/>
          </a:p>
          <a:p>
            <a:pPr algn="ctr"/>
            <a:endParaRPr lang="en-US" dirty="0"/>
          </a:p>
        </p:txBody>
      </p:sp>
    </p:spTree>
    <p:extLst>
      <p:ext uri="{BB962C8B-B14F-4D97-AF65-F5344CB8AC3E}">
        <p14:creationId xmlns:p14="http://schemas.microsoft.com/office/powerpoint/2010/main" val="34471019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3467" y="6510594"/>
            <a:ext cx="4572000" cy="230832"/>
          </a:xfrm>
          <a:prstGeom prst="rect">
            <a:avLst/>
          </a:prstGeom>
        </p:spPr>
        <p:txBody>
          <a:bodyPr>
            <a:spAutoFit/>
          </a:bodyPr>
          <a:lstStyle/>
          <a:p>
            <a:r>
              <a:rPr lang="en-US" sz="900" dirty="0"/>
              <a:t>Source: Bookscan</a:t>
            </a:r>
          </a:p>
        </p:txBody>
      </p:sp>
      <p:sp>
        <p:nvSpPr>
          <p:cNvPr id="6" name="Title 1"/>
          <p:cNvSpPr txBox="1">
            <a:spLocks/>
          </p:cNvSpPr>
          <p:nvPr/>
        </p:nvSpPr>
        <p:spPr>
          <a:xfrm>
            <a:off x="380674" y="78379"/>
            <a:ext cx="8229600" cy="592182"/>
          </a:xfrm>
          <a:prstGeom prst="rect">
            <a:avLst/>
          </a:prstGeom>
        </p:spPr>
        <p:txBody>
          <a:bodyPr vert="horz" wrap="square" lIns="91440" tIns="0" rIns="91440" bIns="0" rtlCol="0" anchor="b" anchorCtr="0">
            <a:noAutofit/>
          </a:bodyPr>
          <a:lstStyle>
            <a:lvl1pPr algn="l" defTabSz="457200" rtl="0" eaLnBrk="1" latinLnBrk="0" hangingPunct="1">
              <a:spcBef>
                <a:spcPct val="0"/>
              </a:spcBef>
              <a:buNone/>
              <a:defRPr sz="3000" kern="1200" cap="all" baseline="0">
                <a:solidFill>
                  <a:srgbClr val="009DD9"/>
                </a:solidFill>
                <a:latin typeface="+mj-lt"/>
                <a:ea typeface="+mj-ea"/>
                <a:cs typeface="+mj-cs"/>
              </a:defRPr>
            </a:lvl1pPr>
          </a:lstStyle>
          <a:p>
            <a:pPr algn="ctr"/>
            <a:r>
              <a:rPr lang="en-US" sz="2800" dirty="0" smtClean="0">
                <a:solidFill>
                  <a:srgbClr val="A53895"/>
                </a:solidFill>
                <a:latin typeface="Brandon Grotesque Medium" panose="020B0603020203060202" pitchFamily="34" charset="0"/>
              </a:rPr>
              <a:t>THE RISE OF YOUNG ADULT BESTSELLERS</a:t>
            </a:r>
            <a:endParaRPr lang="en-US" sz="2800" dirty="0">
              <a:solidFill>
                <a:srgbClr val="A53895"/>
              </a:solidFill>
              <a:latin typeface="Brandon Grotesque Medium" panose="020B0603020203060202" pitchFamily="34" charset="0"/>
            </a:endParaRPr>
          </a:p>
        </p:txBody>
      </p:sp>
      <p:sp>
        <p:nvSpPr>
          <p:cNvPr id="7" name="Text Placeholder 10"/>
          <p:cNvSpPr txBox="1">
            <a:spLocks/>
          </p:cNvSpPr>
          <p:nvPr/>
        </p:nvSpPr>
        <p:spPr>
          <a:xfrm>
            <a:off x="304800" y="670561"/>
            <a:ext cx="8686800" cy="31511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a:t>Top 20 Juvenile Titles </a:t>
            </a:r>
            <a:r>
              <a:rPr lang="en-US" dirty="0" smtClean="0"/>
              <a:t>– YTD thru Week 48 2014 </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049849490"/>
              </p:ext>
            </p:extLst>
          </p:nvPr>
        </p:nvGraphicFramePr>
        <p:xfrm>
          <a:off x="444500" y="994388"/>
          <a:ext cx="8547100" cy="4507923"/>
        </p:xfrm>
        <a:graphic>
          <a:graphicData uri="http://schemas.openxmlformats.org/drawingml/2006/table">
            <a:tbl>
              <a:tblPr/>
              <a:tblGrid>
                <a:gridCol w="249359"/>
                <a:gridCol w="2362346"/>
                <a:gridCol w="1801289"/>
                <a:gridCol w="2374961"/>
                <a:gridCol w="1024192"/>
                <a:gridCol w="734953"/>
              </a:tblGrid>
              <a:tr h="214663">
                <a:tc>
                  <a:txBody>
                    <a:bodyPr/>
                    <a:lstStyle/>
                    <a:p>
                      <a:pPr algn="ctr" fontAlgn="b"/>
                      <a:r>
                        <a:rPr lang="en-US" sz="1200" b="1" i="0" u="none" strike="noStrike" dirty="0">
                          <a:solidFill>
                            <a:srgbClr val="000000"/>
                          </a:solidFill>
                          <a:effectLst/>
                          <a:latin typeface="Calibri" panose="020F0502020204030204" pitchFamily="34" charset="0"/>
                        </a:rPr>
                        <a:t>#</a:t>
                      </a:r>
                    </a:p>
                  </a:txBody>
                  <a:tcPr marL="9408" marR="9408" marT="94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panose="020F0502020204030204" pitchFamily="34" charset="0"/>
                        </a:rPr>
                        <a:t>Title</a:t>
                      </a:r>
                    </a:p>
                  </a:txBody>
                  <a:tcPr marL="9408" marR="9408" marT="94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panose="020F0502020204030204" pitchFamily="34" charset="0"/>
                        </a:rPr>
                        <a:t>Author</a:t>
                      </a:r>
                    </a:p>
                  </a:txBody>
                  <a:tcPr marL="9408" marR="9408" marT="94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panose="020F0502020204030204" pitchFamily="34" charset="0"/>
                        </a:rPr>
                        <a:t>Imprint</a:t>
                      </a:r>
                    </a:p>
                  </a:txBody>
                  <a:tcPr marL="9408" marR="9408" marT="94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Pub Date</a:t>
                      </a:r>
                    </a:p>
                  </a:txBody>
                  <a:tcPr marL="9408" marR="9408" marT="94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Calibri" panose="020F0502020204030204" pitchFamily="34" charset="0"/>
                        </a:rPr>
                        <a:t>YTD Sales</a:t>
                      </a:r>
                    </a:p>
                  </a:txBody>
                  <a:tcPr marL="9408" marR="9408" marT="9408" marB="0" anchor="b">
                    <a:lnL>
                      <a:noFill/>
                    </a:lnL>
                    <a:lnR>
                      <a:noFill/>
                    </a:lnR>
                    <a:lnT>
                      <a:noFill/>
                    </a:lnT>
                    <a:lnB w="6350" cap="flat" cmpd="sng" algn="ctr">
                      <a:solidFill>
                        <a:srgbClr val="000000"/>
                      </a:solidFill>
                      <a:prstDash val="solid"/>
                      <a:round/>
                      <a:headEnd type="none" w="med" len="med"/>
                      <a:tailEnd type="none" w="med" len="med"/>
                    </a:lnB>
                  </a:tcPr>
                </a:tc>
              </a:tr>
              <a:tr h="214663">
                <a:tc>
                  <a:txBody>
                    <a:bodyPr/>
                    <a:lstStyle/>
                    <a:p>
                      <a:pPr algn="ctr" fontAlgn="b"/>
                      <a:r>
                        <a:rPr lang="en-US" sz="1200" b="1" i="0" u="none" strike="noStrike" dirty="0">
                          <a:solidFill>
                            <a:srgbClr val="000000"/>
                          </a:solidFill>
                          <a:effectLst/>
                          <a:latin typeface="Calibri" panose="020F0502020204030204" pitchFamily="34" charset="0"/>
                        </a:rPr>
                        <a:t>1</a:t>
                      </a:r>
                    </a:p>
                  </a:txBody>
                  <a:tcPr marL="9408" marR="9408" marT="9408" marB="0" anchor="b">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THE FAULT IN OUR STARS        </a:t>
                      </a:r>
                    </a:p>
                  </a:txBody>
                  <a:tcPr marL="9408" marR="9408" marT="9408" marB="0" anchor="b">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GREEN JOHN                    </a:t>
                      </a:r>
                    </a:p>
                  </a:txBody>
                  <a:tcPr marL="9408" marR="9408" marT="9408" marB="0" anchor="b">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SPEAK                         </a:t>
                      </a:r>
                    </a:p>
                  </a:txBody>
                  <a:tcPr marL="9408" marR="9408" marT="9408" marB="0" anchor="b">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ctr" fontAlgn="b"/>
                      <a:r>
                        <a:rPr lang="en-US" sz="1200" b="1" i="0" u="none" strike="noStrike">
                          <a:solidFill>
                            <a:srgbClr val="000000"/>
                          </a:solidFill>
                          <a:effectLst/>
                          <a:latin typeface="Calibri" panose="020F0502020204030204" pitchFamily="34" charset="0"/>
                        </a:rPr>
                        <a:t>4/1/2014</a:t>
                      </a:r>
                    </a:p>
                  </a:txBody>
                  <a:tcPr marL="9408" marR="9408" marT="9408" marB="0" anchor="b">
                    <a:lnL>
                      <a:noFill/>
                    </a:lnL>
                    <a:lnR>
                      <a:noFill/>
                    </a:lnR>
                    <a:lnT w="6350" cap="flat" cmpd="sng" algn="ctr">
                      <a:solidFill>
                        <a:srgbClr val="000000"/>
                      </a:solidFill>
                      <a:prstDash val="solid"/>
                      <a:round/>
                      <a:headEnd type="none" w="med" len="med"/>
                      <a:tailEnd type="none" w="med" len="med"/>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a:t>
                      </a:r>
                      <a:r>
                        <a:rPr lang="en-US" sz="1200" b="1" i="0" u="none" strike="noStrike" dirty="0" smtClean="0">
                          <a:solidFill>
                            <a:srgbClr val="000000"/>
                          </a:solidFill>
                          <a:effectLst/>
                          <a:latin typeface="Calibri" panose="020F0502020204030204" pitchFamily="34" charset="0"/>
                        </a:rPr>
                        <a:t>1,732,157 </a:t>
                      </a:r>
                      <a:endParaRPr lang="en-US" sz="1200" b="1" i="0" u="none" strike="noStrike" dirty="0">
                        <a:solidFill>
                          <a:srgbClr val="000000"/>
                        </a:solidFill>
                        <a:effectLst/>
                        <a:latin typeface="Calibri" panose="020F0502020204030204" pitchFamily="34" charset="0"/>
                      </a:endParaRPr>
                    </a:p>
                  </a:txBody>
                  <a:tcPr marL="9408" marR="9408" marT="9408" marB="0" anchor="b">
                    <a:lnL>
                      <a:noFill/>
                    </a:lnL>
                    <a:lnR>
                      <a:noFill/>
                    </a:lnR>
                    <a:lnT w="6350" cap="flat" cmpd="sng" algn="ctr">
                      <a:solidFill>
                        <a:srgbClr val="000000"/>
                      </a:solidFill>
                      <a:prstDash val="solid"/>
                      <a:round/>
                      <a:headEnd type="none" w="med" len="med"/>
                      <a:tailEnd type="none" w="med" len="med"/>
                    </a:lnT>
                    <a:lnB>
                      <a:noFill/>
                    </a:lnB>
                    <a:solidFill>
                      <a:srgbClr val="FFCD00"/>
                    </a:solidFill>
                  </a:tcPr>
                </a:tc>
              </a:tr>
              <a:tr h="214663">
                <a:tc>
                  <a:txBody>
                    <a:bodyPr/>
                    <a:lstStyle/>
                    <a:p>
                      <a:pPr algn="ctr" fontAlgn="b"/>
                      <a:r>
                        <a:rPr lang="en-US" sz="1200" b="1" i="0" u="none" strike="noStrike" dirty="0">
                          <a:solidFill>
                            <a:srgbClr val="000000"/>
                          </a:solidFill>
                          <a:effectLst/>
                          <a:latin typeface="Calibri" panose="020F0502020204030204" pitchFamily="34" charset="0"/>
                        </a:rPr>
                        <a:t>2</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DIVERGENT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ROTH VERONICA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KATHERINE TEGEN BOOKS         </a:t>
                      </a:r>
                    </a:p>
                  </a:txBody>
                  <a:tcPr marL="9408" marR="9408" marT="9408" marB="0" anchor="b">
                    <a:lnL>
                      <a:noFill/>
                    </a:lnL>
                    <a:lnR>
                      <a:noFill/>
                    </a:lnR>
                    <a:lnT>
                      <a:noFill/>
                    </a:lnT>
                    <a:lnB>
                      <a:noFill/>
                    </a:lnB>
                    <a:solidFill>
                      <a:srgbClr val="FFCD00"/>
                    </a:solidFill>
                  </a:tcPr>
                </a:tc>
                <a:tc>
                  <a:txBody>
                    <a:bodyPr/>
                    <a:lstStyle/>
                    <a:p>
                      <a:pPr algn="ctr" fontAlgn="b"/>
                      <a:r>
                        <a:rPr lang="en-US" sz="1200" b="1" i="0" u="none" strike="noStrike">
                          <a:solidFill>
                            <a:srgbClr val="000000"/>
                          </a:solidFill>
                          <a:effectLst/>
                          <a:latin typeface="Calibri" panose="020F0502020204030204" pitchFamily="34" charset="0"/>
                        </a:rPr>
                        <a:t>2/1/2012</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a:t>
                      </a:r>
                      <a:r>
                        <a:rPr lang="en-US" sz="1200" b="1" i="0" u="none" strike="noStrike" dirty="0" smtClean="0">
                          <a:solidFill>
                            <a:srgbClr val="000000"/>
                          </a:solidFill>
                          <a:effectLst/>
                          <a:latin typeface="Calibri" panose="020F0502020204030204" pitchFamily="34" charset="0"/>
                        </a:rPr>
                        <a:t>1,403,653 </a:t>
                      </a:r>
                      <a:endParaRPr lang="en-US" sz="1200" b="1" i="0" u="none" strike="noStrike" dirty="0">
                        <a:solidFill>
                          <a:srgbClr val="000000"/>
                        </a:solidFill>
                        <a:effectLst/>
                        <a:latin typeface="Calibri" panose="020F0502020204030204" pitchFamily="34" charset="0"/>
                      </a:endParaRPr>
                    </a:p>
                  </a:txBody>
                  <a:tcPr marL="9408" marR="9408" marT="9408" marB="0" anchor="b">
                    <a:lnL>
                      <a:noFill/>
                    </a:lnL>
                    <a:lnR>
                      <a:noFill/>
                    </a:lnR>
                    <a:lnT>
                      <a:noFill/>
                    </a:lnT>
                    <a:lnB>
                      <a:noFill/>
                    </a:lnB>
                    <a:solidFill>
                      <a:srgbClr val="FFCD00"/>
                    </a:solidFill>
                  </a:tcPr>
                </a:tc>
              </a:tr>
              <a:tr h="214663">
                <a:tc>
                  <a:txBody>
                    <a:bodyPr/>
                    <a:lstStyle/>
                    <a:p>
                      <a:pPr algn="ctr" fontAlgn="b"/>
                      <a:r>
                        <a:rPr lang="en-US" sz="1200" b="1" i="0" u="none" strike="noStrike" dirty="0">
                          <a:solidFill>
                            <a:srgbClr val="000000"/>
                          </a:solidFill>
                          <a:effectLst/>
                          <a:latin typeface="Calibri" panose="020F0502020204030204" pitchFamily="34" charset="0"/>
                        </a:rPr>
                        <a:t>3</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INSURGENT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ROTH VERONICA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KATHERINE TEGEN BOOKS         </a:t>
                      </a:r>
                    </a:p>
                  </a:txBody>
                  <a:tcPr marL="9408" marR="9408" marT="9408" marB="0" anchor="b">
                    <a:lnL>
                      <a:noFill/>
                    </a:lnL>
                    <a:lnR>
                      <a:noFill/>
                    </a:lnR>
                    <a:lnT>
                      <a:noFill/>
                    </a:lnT>
                    <a:lnB>
                      <a:noFill/>
                    </a:lnB>
                    <a:solidFill>
                      <a:srgbClr val="FFCD00"/>
                    </a:solidFill>
                  </a:tcPr>
                </a:tc>
                <a:tc>
                  <a:txBody>
                    <a:bodyPr/>
                    <a:lstStyle/>
                    <a:p>
                      <a:pPr algn="ctr" fontAlgn="b"/>
                      <a:r>
                        <a:rPr lang="en-US" sz="1200" b="1" i="0" u="none" strike="noStrike" dirty="0">
                          <a:solidFill>
                            <a:srgbClr val="000000"/>
                          </a:solidFill>
                          <a:effectLst/>
                          <a:latin typeface="Calibri" panose="020F0502020204030204" pitchFamily="34" charset="0"/>
                        </a:rPr>
                        <a:t>5/1/2012</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a:t>
                      </a:r>
                      <a:r>
                        <a:rPr lang="en-US" sz="1200" b="1" i="0" u="none" strike="noStrike" dirty="0" smtClean="0">
                          <a:solidFill>
                            <a:srgbClr val="000000"/>
                          </a:solidFill>
                          <a:effectLst/>
                          <a:latin typeface="Calibri" panose="020F0502020204030204" pitchFamily="34" charset="0"/>
                        </a:rPr>
                        <a:t>1,249,813 </a:t>
                      </a:r>
                      <a:endParaRPr lang="en-US" sz="1200" b="1" i="0" u="none" strike="noStrike" dirty="0">
                        <a:solidFill>
                          <a:srgbClr val="000000"/>
                        </a:solidFill>
                        <a:effectLst/>
                        <a:latin typeface="Calibri" panose="020F0502020204030204" pitchFamily="34" charset="0"/>
                      </a:endParaRPr>
                    </a:p>
                  </a:txBody>
                  <a:tcPr marL="9408" marR="9408" marT="9408" marB="0" anchor="b">
                    <a:lnL>
                      <a:noFill/>
                    </a:lnL>
                    <a:lnR>
                      <a:noFill/>
                    </a:lnR>
                    <a:lnT>
                      <a:noFill/>
                    </a:lnT>
                    <a:lnB>
                      <a:noFill/>
                    </a:lnB>
                    <a:solidFill>
                      <a:srgbClr val="FFCD00"/>
                    </a:solidFill>
                  </a:tcPr>
                </a:tc>
              </a:tr>
              <a:tr h="214663">
                <a:tc>
                  <a:txBody>
                    <a:bodyPr/>
                    <a:lstStyle/>
                    <a:p>
                      <a:pPr algn="ctr" fontAlgn="b"/>
                      <a:r>
                        <a:rPr lang="en-US" sz="1200" b="1" i="0" u="none" strike="noStrike">
                          <a:solidFill>
                            <a:srgbClr val="000000"/>
                          </a:solidFill>
                          <a:effectLst/>
                          <a:latin typeface="Calibri" panose="020F0502020204030204" pitchFamily="34" charset="0"/>
                        </a:rPr>
                        <a:t>4</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ALLEGIANT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ROTH VERONICA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KATHERINE TEGEN BOOKS         </a:t>
                      </a:r>
                    </a:p>
                  </a:txBody>
                  <a:tcPr marL="9408" marR="9408" marT="9408" marB="0" anchor="b">
                    <a:lnL>
                      <a:noFill/>
                    </a:lnL>
                    <a:lnR>
                      <a:noFill/>
                    </a:lnR>
                    <a:lnT>
                      <a:noFill/>
                    </a:lnT>
                    <a:lnB>
                      <a:noFill/>
                    </a:lnB>
                    <a:solidFill>
                      <a:srgbClr val="FFCD00"/>
                    </a:solidFill>
                  </a:tcPr>
                </a:tc>
                <a:tc>
                  <a:txBody>
                    <a:bodyPr/>
                    <a:lstStyle/>
                    <a:p>
                      <a:pPr algn="ctr" fontAlgn="b"/>
                      <a:r>
                        <a:rPr lang="en-US" sz="1200" b="1" i="0" u="none" strike="noStrike">
                          <a:solidFill>
                            <a:srgbClr val="000000"/>
                          </a:solidFill>
                          <a:effectLst/>
                          <a:latin typeface="Calibri" panose="020F0502020204030204" pitchFamily="34" charset="0"/>
                        </a:rPr>
                        <a:t>10/1/2013</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a:t>
                      </a:r>
                      <a:r>
                        <a:rPr lang="en-US" sz="1200" b="1" i="0" u="none" strike="noStrike" dirty="0" smtClean="0">
                          <a:solidFill>
                            <a:srgbClr val="000000"/>
                          </a:solidFill>
                          <a:effectLst/>
                          <a:latin typeface="Calibri" panose="020F0502020204030204" pitchFamily="34" charset="0"/>
                        </a:rPr>
                        <a:t>1,092,487 </a:t>
                      </a:r>
                      <a:endParaRPr lang="en-US" sz="1200" b="1" i="0" u="none" strike="noStrike" dirty="0">
                        <a:solidFill>
                          <a:srgbClr val="000000"/>
                        </a:solidFill>
                        <a:effectLst/>
                        <a:latin typeface="Calibri" panose="020F0502020204030204" pitchFamily="34" charset="0"/>
                      </a:endParaRPr>
                    </a:p>
                  </a:txBody>
                  <a:tcPr marL="9408" marR="9408" marT="9408" marB="0" anchor="b">
                    <a:lnL>
                      <a:noFill/>
                    </a:lnL>
                    <a:lnR>
                      <a:noFill/>
                    </a:lnR>
                    <a:lnT>
                      <a:noFill/>
                    </a:lnT>
                    <a:lnB>
                      <a:noFill/>
                    </a:lnB>
                    <a:solidFill>
                      <a:srgbClr val="FFCD00"/>
                    </a:solidFill>
                  </a:tcPr>
                </a:tc>
              </a:tr>
              <a:tr h="214663">
                <a:tc>
                  <a:txBody>
                    <a:bodyPr/>
                    <a:lstStyle/>
                    <a:p>
                      <a:pPr algn="ctr" fontAlgn="b"/>
                      <a:r>
                        <a:rPr lang="en-US" sz="1200" b="0" i="0" u="none" strike="noStrike" dirty="0">
                          <a:solidFill>
                            <a:srgbClr val="000000"/>
                          </a:solidFill>
                          <a:effectLst/>
                          <a:latin typeface="Calibri" panose="020F0502020204030204" pitchFamily="34" charset="0"/>
                        </a:rPr>
                        <a:t>5</a:t>
                      </a:r>
                    </a:p>
                  </a:txBody>
                  <a:tcPr marL="9408" marR="9408" marT="9408"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THE LONG HAUL                 </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KINNEY JEFF                   </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AMULET BOOKS                  </a:t>
                      </a:r>
                    </a:p>
                  </a:txBody>
                  <a:tcPr marL="9408" marR="9408" marT="9408"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11/1/2014</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921,742 </a:t>
                      </a:r>
                    </a:p>
                  </a:txBody>
                  <a:tcPr marL="9408" marR="9408" marT="9408" marB="0" anchor="b">
                    <a:lnL>
                      <a:noFill/>
                    </a:lnL>
                    <a:lnR>
                      <a:noFill/>
                    </a:lnR>
                    <a:lnT>
                      <a:noFill/>
                    </a:lnT>
                    <a:lnB>
                      <a:noFill/>
                    </a:lnB>
                  </a:tcPr>
                </a:tc>
              </a:tr>
              <a:tr h="214663">
                <a:tc>
                  <a:txBody>
                    <a:bodyPr/>
                    <a:lstStyle/>
                    <a:p>
                      <a:pPr algn="ctr" fontAlgn="b"/>
                      <a:r>
                        <a:rPr lang="en-US" sz="1200" b="1" i="0" u="none" strike="noStrike" dirty="0">
                          <a:solidFill>
                            <a:srgbClr val="000000"/>
                          </a:solidFill>
                          <a:effectLst/>
                          <a:latin typeface="Calibri" panose="020F0502020204030204" pitchFamily="34" charset="0"/>
                        </a:rPr>
                        <a:t>6</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THE FAULT IN OUR STARS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GREEN JOHN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SPEAK                         </a:t>
                      </a:r>
                    </a:p>
                  </a:txBody>
                  <a:tcPr marL="9408" marR="9408" marT="9408" marB="0" anchor="b">
                    <a:lnL>
                      <a:noFill/>
                    </a:lnL>
                    <a:lnR>
                      <a:noFill/>
                    </a:lnR>
                    <a:lnT>
                      <a:noFill/>
                    </a:lnT>
                    <a:lnB>
                      <a:noFill/>
                    </a:lnB>
                    <a:solidFill>
                      <a:srgbClr val="FFCD00"/>
                    </a:solidFill>
                  </a:tcPr>
                </a:tc>
                <a:tc>
                  <a:txBody>
                    <a:bodyPr/>
                    <a:lstStyle/>
                    <a:p>
                      <a:pPr algn="ctr" fontAlgn="b"/>
                      <a:r>
                        <a:rPr lang="en-US" sz="1200" b="1" i="0" u="none" strike="noStrike">
                          <a:solidFill>
                            <a:srgbClr val="000000"/>
                          </a:solidFill>
                          <a:effectLst/>
                          <a:latin typeface="Calibri" panose="020F0502020204030204" pitchFamily="34" charset="0"/>
                        </a:rPr>
                        <a:t>4/1/2014</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      897,941 </a:t>
                      </a:r>
                    </a:p>
                  </a:txBody>
                  <a:tcPr marL="9408" marR="9408" marT="9408" marB="0" anchor="b">
                    <a:lnL>
                      <a:noFill/>
                    </a:lnL>
                    <a:lnR>
                      <a:noFill/>
                    </a:lnR>
                    <a:lnT>
                      <a:noFill/>
                    </a:lnT>
                    <a:lnB>
                      <a:noFill/>
                    </a:lnB>
                    <a:solidFill>
                      <a:srgbClr val="FFCD00"/>
                    </a:solidFill>
                  </a:tcPr>
                </a:tc>
              </a:tr>
              <a:tr h="214663">
                <a:tc>
                  <a:txBody>
                    <a:bodyPr/>
                    <a:lstStyle/>
                    <a:p>
                      <a:pPr algn="ctr" fontAlgn="b"/>
                      <a:r>
                        <a:rPr lang="en-US" sz="1200" b="1" i="0" u="none" strike="noStrike">
                          <a:solidFill>
                            <a:srgbClr val="000000"/>
                          </a:solidFill>
                          <a:effectLst/>
                          <a:latin typeface="Calibri" panose="020F0502020204030204" pitchFamily="34" charset="0"/>
                        </a:rPr>
                        <a:t>7</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THE FAULT IN OUR STARS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GREEN JOHN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DUTTON JUVENILE               </a:t>
                      </a:r>
                    </a:p>
                  </a:txBody>
                  <a:tcPr marL="9408" marR="9408" marT="9408" marB="0" anchor="b">
                    <a:lnL>
                      <a:noFill/>
                    </a:lnL>
                    <a:lnR>
                      <a:noFill/>
                    </a:lnR>
                    <a:lnT>
                      <a:noFill/>
                    </a:lnT>
                    <a:lnB>
                      <a:noFill/>
                    </a:lnB>
                    <a:solidFill>
                      <a:srgbClr val="FFCD00"/>
                    </a:solidFill>
                  </a:tcPr>
                </a:tc>
                <a:tc>
                  <a:txBody>
                    <a:bodyPr/>
                    <a:lstStyle/>
                    <a:p>
                      <a:pPr algn="ctr" fontAlgn="b"/>
                      <a:r>
                        <a:rPr lang="en-US" sz="1200" b="1" i="0" u="none" strike="noStrike">
                          <a:solidFill>
                            <a:srgbClr val="000000"/>
                          </a:solidFill>
                          <a:effectLst/>
                          <a:latin typeface="Calibri" panose="020F0502020204030204" pitchFamily="34" charset="0"/>
                        </a:rPr>
                        <a:t>1/1/2012</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      783,135 </a:t>
                      </a:r>
                    </a:p>
                  </a:txBody>
                  <a:tcPr marL="9408" marR="9408" marT="9408" marB="0" anchor="b">
                    <a:lnL>
                      <a:noFill/>
                    </a:lnL>
                    <a:lnR>
                      <a:noFill/>
                    </a:lnR>
                    <a:lnT>
                      <a:noFill/>
                    </a:lnT>
                    <a:lnB>
                      <a:noFill/>
                    </a:lnB>
                    <a:solidFill>
                      <a:srgbClr val="FFCD00"/>
                    </a:solidFill>
                  </a:tcPr>
                </a:tc>
              </a:tr>
              <a:tr h="214663">
                <a:tc>
                  <a:txBody>
                    <a:bodyPr/>
                    <a:lstStyle/>
                    <a:p>
                      <a:pPr algn="ctr" fontAlgn="b"/>
                      <a:r>
                        <a:rPr lang="en-US" sz="1200" b="1" i="0" u="none" strike="noStrike" dirty="0">
                          <a:solidFill>
                            <a:srgbClr val="000000"/>
                          </a:solidFill>
                          <a:effectLst/>
                          <a:latin typeface="Calibri" panose="020F0502020204030204" pitchFamily="34" charset="0"/>
                        </a:rPr>
                        <a:t>8</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LOOKING FOR ALASKA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GREEN JOHN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SPEAK                         </a:t>
                      </a:r>
                    </a:p>
                  </a:txBody>
                  <a:tcPr marL="9408" marR="9408" marT="9408" marB="0" anchor="b">
                    <a:lnL>
                      <a:noFill/>
                    </a:lnL>
                    <a:lnR>
                      <a:noFill/>
                    </a:lnR>
                    <a:lnT>
                      <a:noFill/>
                    </a:lnT>
                    <a:lnB>
                      <a:noFill/>
                    </a:lnB>
                    <a:solidFill>
                      <a:srgbClr val="FFCD00"/>
                    </a:solidFill>
                  </a:tcPr>
                </a:tc>
                <a:tc>
                  <a:txBody>
                    <a:bodyPr/>
                    <a:lstStyle/>
                    <a:p>
                      <a:pPr algn="ctr" fontAlgn="b"/>
                      <a:r>
                        <a:rPr lang="en-US" sz="1200" b="1" i="0" u="none" strike="noStrike">
                          <a:solidFill>
                            <a:srgbClr val="000000"/>
                          </a:solidFill>
                          <a:effectLst/>
                          <a:latin typeface="Calibri" panose="020F0502020204030204" pitchFamily="34" charset="0"/>
                        </a:rPr>
                        <a:t>1/1/2007</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      672,344 </a:t>
                      </a:r>
                    </a:p>
                  </a:txBody>
                  <a:tcPr marL="9408" marR="9408" marT="9408" marB="0" anchor="b">
                    <a:lnL>
                      <a:noFill/>
                    </a:lnL>
                    <a:lnR>
                      <a:noFill/>
                    </a:lnR>
                    <a:lnT>
                      <a:noFill/>
                    </a:lnT>
                    <a:lnB>
                      <a:noFill/>
                    </a:lnB>
                    <a:solidFill>
                      <a:srgbClr val="FFCD00"/>
                    </a:solidFill>
                  </a:tcPr>
                </a:tc>
              </a:tr>
              <a:tr h="214663">
                <a:tc>
                  <a:txBody>
                    <a:bodyPr/>
                    <a:lstStyle/>
                    <a:p>
                      <a:pPr algn="ctr" fontAlgn="b"/>
                      <a:r>
                        <a:rPr lang="en-US" sz="1200" b="1" i="0" u="none" strike="noStrike" dirty="0">
                          <a:solidFill>
                            <a:srgbClr val="000000"/>
                          </a:solidFill>
                          <a:effectLst/>
                          <a:latin typeface="Calibri" panose="020F0502020204030204" pitchFamily="34" charset="0"/>
                        </a:rPr>
                        <a:t>9</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IF I STAY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a:solidFill>
                            <a:srgbClr val="000000"/>
                          </a:solidFill>
                          <a:effectLst/>
                          <a:latin typeface="Calibri" panose="020F0502020204030204" pitchFamily="34" charset="0"/>
                        </a:rPr>
                        <a:t>FORMAN GAYLE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SPEAK                         </a:t>
                      </a:r>
                    </a:p>
                  </a:txBody>
                  <a:tcPr marL="9408" marR="9408" marT="9408" marB="0" anchor="b">
                    <a:lnL>
                      <a:noFill/>
                    </a:lnL>
                    <a:lnR>
                      <a:noFill/>
                    </a:lnR>
                    <a:lnT>
                      <a:noFill/>
                    </a:lnT>
                    <a:lnB>
                      <a:noFill/>
                    </a:lnB>
                    <a:solidFill>
                      <a:srgbClr val="FFCD00"/>
                    </a:solidFill>
                  </a:tcPr>
                </a:tc>
                <a:tc>
                  <a:txBody>
                    <a:bodyPr/>
                    <a:lstStyle/>
                    <a:p>
                      <a:pPr algn="ctr" fontAlgn="b"/>
                      <a:r>
                        <a:rPr lang="en-US" sz="1200" b="1" i="0" u="none" strike="noStrike" dirty="0">
                          <a:solidFill>
                            <a:srgbClr val="000000"/>
                          </a:solidFill>
                          <a:effectLst/>
                          <a:latin typeface="Calibri" panose="020F0502020204030204" pitchFamily="34" charset="0"/>
                        </a:rPr>
                        <a:t>4/1/2010</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667,870 </a:t>
                      </a:r>
                    </a:p>
                  </a:txBody>
                  <a:tcPr marL="9408" marR="9408" marT="9408" marB="0" anchor="b">
                    <a:lnL>
                      <a:noFill/>
                    </a:lnL>
                    <a:lnR>
                      <a:noFill/>
                    </a:lnR>
                    <a:lnT>
                      <a:noFill/>
                    </a:lnT>
                    <a:lnB>
                      <a:noFill/>
                    </a:lnB>
                    <a:solidFill>
                      <a:srgbClr val="FFCD00"/>
                    </a:solidFill>
                  </a:tcPr>
                </a:tc>
              </a:tr>
              <a:tr h="214663">
                <a:tc>
                  <a:txBody>
                    <a:bodyPr/>
                    <a:lstStyle/>
                    <a:p>
                      <a:pPr algn="ctr" fontAlgn="b"/>
                      <a:r>
                        <a:rPr lang="en-US" sz="1200" b="0" i="0" u="none" strike="noStrike" dirty="0">
                          <a:solidFill>
                            <a:srgbClr val="000000"/>
                          </a:solidFill>
                          <a:effectLst/>
                          <a:latin typeface="Calibri" panose="020F0502020204030204" pitchFamily="34" charset="0"/>
                        </a:rPr>
                        <a:t>10</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FROZEN                        </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SAXON VICTORIA                </a:t>
                      </a:r>
                    </a:p>
                  </a:txBody>
                  <a:tcPr marL="9408" marR="9408" marT="9408"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RANDOM HOUSE DISNEY           </a:t>
                      </a:r>
                    </a:p>
                  </a:txBody>
                  <a:tcPr marL="9408" marR="9408" marT="9408" marB="0" anchor="b">
                    <a:lnL>
                      <a:noFill/>
                    </a:lnL>
                    <a:lnR>
                      <a:noFill/>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10/1/2013</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629,080 </a:t>
                      </a:r>
                    </a:p>
                  </a:txBody>
                  <a:tcPr marL="9408" marR="9408" marT="9408" marB="0" anchor="b">
                    <a:lnL>
                      <a:noFill/>
                    </a:lnL>
                    <a:lnR>
                      <a:noFill/>
                    </a:lnR>
                    <a:lnT>
                      <a:noFill/>
                    </a:lnT>
                    <a:lnB>
                      <a:noFill/>
                    </a:lnB>
                  </a:tcPr>
                </a:tc>
              </a:tr>
              <a:tr h="214663">
                <a:tc>
                  <a:txBody>
                    <a:bodyPr/>
                    <a:lstStyle/>
                    <a:p>
                      <a:pPr algn="ctr" fontAlgn="b"/>
                      <a:r>
                        <a:rPr lang="en-US" sz="1200" b="0" i="0" u="none" strike="noStrike" dirty="0">
                          <a:solidFill>
                            <a:srgbClr val="000000"/>
                          </a:solidFill>
                          <a:effectLst/>
                          <a:latin typeface="Calibri" panose="020F0502020204030204" pitchFamily="34" charset="0"/>
                        </a:rPr>
                        <a:t>11</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MINECRAFT: REDSTONE HANDBOOK: </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SCHOLASTIC INC.               </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SCHOLASTIC INC.               </a:t>
                      </a:r>
                    </a:p>
                  </a:txBody>
                  <a:tcPr marL="9408" marR="9408" marT="9408"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4/1/2014</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612,832 </a:t>
                      </a:r>
                    </a:p>
                  </a:txBody>
                  <a:tcPr marL="9408" marR="9408" marT="9408" marB="0" anchor="b">
                    <a:lnL>
                      <a:noFill/>
                    </a:lnL>
                    <a:lnR>
                      <a:noFill/>
                    </a:lnR>
                    <a:lnT>
                      <a:noFill/>
                    </a:lnT>
                    <a:lnB>
                      <a:noFill/>
                    </a:lnB>
                  </a:tcPr>
                </a:tc>
              </a:tr>
              <a:tr h="214663">
                <a:tc>
                  <a:txBody>
                    <a:bodyPr/>
                    <a:lstStyle/>
                    <a:p>
                      <a:pPr algn="ctr" fontAlgn="b"/>
                      <a:r>
                        <a:rPr lang="en-US" sz="1200" b="1" i="0" u="none" strike="noStrike" dirty="0">
                          <a:solidFill>
                            <a:srgbClr val="000000"/>
                          </a:solidFill>
                          <a:effectLst/>
                          <a:latin typeface="Calibri" panose="020F0502020204030204" pitchFamily="34" charset="0"/>
                        </a:rPr>
                        <a:t>12</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THE MAZE RUNNER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DASHNER JAMES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DELACORTE PRESS BOOKS FOR YOUN</a:t>
                      </a:r>
                    </a:p>
                  </a:txBody>
                  <a:tcPr marL="9408" marR="9408" marT="9408" marB="0" anchor="b">
                    <a:lnL>
                      <a:noFill/>
                    </a:lnL>
                    <a:lnR>
                      <a:noFill/>
                    </a:lnR>
                    <a:lnT>
                      <a:noFill/>
                    </a:lnT>
                    <a:lnB>
                      <a:noFill/>
                    </a:lnB>
                    <a:solidFill>
                      <a:srgbClr val="FFCD00"/>
                    </a:solidFill>
                  </a:tcPr>
                </a:tc>
                <a:tc>
                  <a:txBody>
                    <a:bodyPr/>
                    <a:lstStyle/>
                    <a:p>
                      <a:pPr algn="ctr" fontAlgn="b"/>
                      <a:r>
                        <a:rPr lang="en-US" sz="1200" b="1" i="0" u="none" strike="noStrike" dirty="0">
                          <a:solidFill>
                            <a:srgbClr val="000000"/>
                          </a:solidFill>
                          <a:effectLst/>
                          <a:latin typeface="Calibri" panose="020F0502020204030204" pitchFamily="34" charset="0"/>
                        </a:rPr>
                        <a:t>8/1/2010</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601,700 </a:t>
                      </a:r>
                    </a:p>
                  </a:txBody>
                  <a:tcPr marL="9408" marR="9408" marT="9408" marB="0" anchor="b">
                    <a:lnL>
                      <a:noFill/>
                    </a:lnL>
                    <a:lnR>
                      <a:noFill/>
                    </a:lnR>
                    <a:lnT>
                      <a:noFill/>
                    </a:lnT>
                    <a:lnB>
                      <a:noFill/>
                    </a:lnB>
                    <a:solidFill>
                      <a:srgbClr val="FFCD00"/>
                    </a:solidFill>
                  </a:tcPr>
                </a:tc>
              </a:tr>
              <a:tr h="214663">
                <a:tc>
                  <a:txBody>
                    <a:bodyPr/>
                    <a:lstStyle/>
                    <a:p>
                      <a:pPr algn="ctr" fontAlgn="b"/>
                      <a:r>
                        <a:rPr lang="en-US" sz="1200" b="0" i="0" u="none" strike="noStrike" dirty="0">
                          <a:solidFill>
                            <a:srgbClr val="000000"/>
                          </a:solidFill>
                          <a:effectLst/>
                          <a:latin typeface="Calibri" panose="020F0502020204030204" pitchFamily="34" charset="0"/>
                        </a:rPr>
                        <a:t>13</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MINECRAFT: ESSENTIAL HANDBOOK:</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SCHOLASTIC INC.               </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SCHOLASTIC INC.               </a:t>
                      </a:r>
                    </a:p>
                  </a:txBody>
                  <a:tcPr marL="9408" marR="9408" marT="9408"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11/1/2013</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594,709 </a:t>
                      </a:r>
                    </a:p>
                  </a:txBody>
                  <a:tcPr marL="9408" marR="9408" marT="9408" marB="0" anchor="b">
                    <a:lnL>
                      <a:noFill/>
                    </a:lnL>
                    <a:lnR>
                      <a:noFill/>
                    </a:lnR>
                    <a:lnT>
                      <a:noFill/>
                    </a:lnT>
                    <a:lnB>
                      <a:noFill/>
                    </a:lnB>
                  </a:tcPr>
                </a:tc>
              </a:tr>
              <a:tr h="214663">
                <a:tc>
                  <a:txBody>
                    <a:bodyPr/>
                    <a:lstStyle/>
                    <a:p>
                      <a:pPr algn="ctr" fontAlgn="b"/>
                      <a:r>
                        <a:rPr lang="en-US" sz="1200" b="1" i="0" u="none" strike="noStrike" dirty="0">
                          <a:solidFill>
                            <a:srgbClr val="000000"/>
                          </a:solidFill>
                          <a:effectLst/>
                          <a:latin typeface="Calibri" panose="020F0502020204030204" pitchFamily="34" charset="0"/>
                        </a:rPr>
                        <a:t>14</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FOUR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ROTH VERONICA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KATHERINE TEGEN BOOKS         </a:t>
                      </a:r>
                    </a:p>
                  </a:txBody>
                  <a:tcPr marL="9408" marR="9408" marT="9408" marB="0" anchor="b">
                    <a:lnL>
                      <a:noFill/>
                    </a:lnL>
                    <a:lnR>
                      <a:noFill/>
                    </a:lnR>
                    <a:lnT>
                      <a:noFill/>
                    </a:lnT>
                    <a:lnB>
                      <a:noFill/>
                    </a:lnB>
                    <a:solidFill>
                      <a:srgbClr val="FFCD00"/>
                    </a:solidFill>
                  </a:tcPr>
                </a:tc>
                <a:tc>
                  <a:txBody>
                    <a:bodyPr/>
                    <a:lstStyle/>
                    <a:p>
                      <a:pPr algn="ctr" fontAlgn="b"/>
                      <a:r>
                        <a:rPr lang="en-US" sz="1200" b="1" i="0" u="none" strike="noStrike" dirty="0">
                          <a:solidFill>
                            <a:srgbClr val="000000"/>
                          </a:solidFill>
                          <a:effectLst/>
                          <a:latin typeface="Calibri" panose="020F0502020204030204" pitchFamily="34" charset="0"/>
                        </a:rPr>
                        <a:t>7/1/2014</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567,431 </a:t>
                      </a:r>
                    </a:p>
                  </a:txBody>
                  <a:tcPr marL="9408" marR="9408" marT="9408" marB="0" anchor="b">
                    <a:lnL>
                      <a:noFill/>
                    </a:lnL>
                    <a:lnR>
                      <a:noFill/>
                    </a:lnR>
                    <a:lnT>
                      <a:noFill/>
                    </a:lnT>
                    <a:lnB>
                      <a:noFill/>
                    </a:lnB>
                    <a:solidFill>
                      <a:srgbClr val="FFCD00"/>
                    </a:solidFill>
                  </a:tcPr>
                </a:tc>
              </a:tr>
              <a:tr h="214663">
                <a:tc>
                  <a:txBody>
                    <a:bodyPr/>
                    <a:lstStyle/>
                    <a:p>
                      <a:pPr algn="ctr" fontAlgn="b"/>
                      <a:r>
                        <a:rPr lang="en-US" sz="1200" b="0" i="0" u="none" strike="noStrike" dirty="0">
                          <a:solidFill>
                            <a:srgbClr val="000000"/>
                          </a:solidFill>
                          <a:effectLst/>
                          <a:latin typeface="Calibri" panose="020F0502020204030204" pitchFamily="34" charset="0"/>
                        </a:rPr>
                        <a:t>15</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FROZEN: JOURNEY TO THE ICE PAL</a:t>
                      </a:r>
                    </a:p>
                  </a:txBody>
                  <a:tcPr marL="9408" marR="9408" marT="9408"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BERRIOS FRANK                 </a:t>
                      </a:r>
                    </a:p>
                  </a:txBody>
                  <a:tcPr marL="9408" marR="9408" marT="9408"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RANDOM HOUSE DISNEY           </a:t>
                      </a:r>
                    </a:p>
                  </a:txBody>
                  <a:tcPr marL="9408" marR="9408" marT="9408"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10/1/2013</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564,756 </a:t>
                      </a:r>
                    </a:p>
                  </a:txBody>
                  <a:tcPr marL="9408" marR="9408" marT="9408" marB="0" anchor="b">
                    <a:lnL>
                      <a:noFill/>
                    </a:lnL>
                    <a:lnR>
                      <a:noFill/>
                    </a:lnR>
                    <a:lnT>
                      <a:noFill/>
                    </a:lnT>
                    <a:lnB>
                      <a:noFill/>
                    </a:lnB>
                  </a:tcPr>
                </a:tc>
              </a:tr>
              <a:tr h="214663">
                <a:tc>
                  <a:txBody>
                    <a:bodyPr/>
                    <a:lstStyle/>
                    <a:p>
                      <a:pPr algn="ctr" fontAlgn="b"/>
                      <a:r>
                        <a:rPr lang="en-US" sz="1200" b="0" i="0" u="none" strike="noStrike" dirty="0">
                          <a:solidFill>
                            <a:srgbClr val="000000"/>
                          </a:solidFill>
                          <a:effectLst/>
                          <a:latin typeface="Calibri" panose="020F0502020204030204" pitchFamily="34" charset="0"/>
                        </a:rPr>
                        <a:t>16</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HARD LUCK                     </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KINNEY JEFF                   </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AMULET BOOKS                  </a:t>
                      </a:r>
                    </a:p>
                  </a:txBody>
                  <a:tcPr marL="9408" marR="9408" marT="9408"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11/1/2013</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525,303 </a:t>
                      </a:r>
                    </a:p>
                  </a:txBody>
                  <a:tcPr marL="9408" marR="9408" marT="9408" marB="0" anchor="b">
                    <a:lnL>
                      <a:noFill/>
                    </a:lnL>
                    <a:lnR>
                      <a:noFill/>
                    </a:lnR>
                    <a:lnT>
                      <a:noFill/>
                    </a:lnT>
                    <a:lnB>
                      <a:noFill/>
                    </a:lnB>
                  </a:tcPr>
                </a:tc>
              </a:tr>
              <a:tr h="214663">
                <a:tc>
                  <a:txBody>
                    <a:bodyPr/>
                    <a:lstStyle/>
                    <a:p>
                      <a:pPr algn="ctr" fontAlgn="b"/>
                      <a:r>
                        <a:rPr lang="en-US" sz="1200" b="0" i="0" u="none" strike="noStrike" dirty="0">
                          <a:solidFill>
                            <a:srgbClr val="000000"/>
                          </a:solidFill>
                          <a:effectLst/>
                          <a:latin typeface="Calibri" panose="020F0502020204030204" pitchFamily="34" charset="0"/>
                        </a:rPr>
                        <a:t>17</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FROZEN: BIG SNOWMAN, LITTLE SN</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RABE TISH                     </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RANDOM HOUSE DISNEY           </a:t>
                      </a:r>
                    </a:p>
                  </a:txBody>
                  <a:tcPr marL="9408" marR="9408" marT="9408"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10/1/2013</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511,098 </a:t>
                      </a:r>
                    </a:p>
                  </a:txBody>
                  <a:tcPr marL="9408" marR="9408" marT="9408" marB="0" anchor="b">
                    <a:lnL>
                      <a:noFill/>
                    </a:lnL>
                    <a:lnR>
                      <a:noFill/>
                    </a:lnR>
                    <a:lnT>
                      <a:noFill/>
                    </a:lnT>
                    <a:lnB>
                      <a:noFill/>
                    </a:lnB>
                  </a:tcPr>
                </a:tc>
              </a:tr>
              <a:tr h="214663">
                <a:tc>
                  <a:txBody>
                    <a:bodyPr/>
                    <a:lstStyle/>
                    <a:p>
                      <a:pPr algn="ctr" fontAlgn="b"/>
                      <a:r>
                        <a:rPr lang="en-US" sz="1200" b="1" i="0" u="none" strike="noStrike" dirty="0">
                          <a:solidFill>
                            <a:srgbClr val="000000"/>
                          </a:solidFill>
                          <a:effectLst/>
                          <a:latin typeface="Calibri" panose="020F0502020204030204" pitchFamily="34" charset="0"/>
                        </a:rPr>
                        <a:t>18</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PAPER TOWNS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GREEN JOHN                    </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SPEAK                         </a:t>
                      </a:r>
                    </a:p>
                  </a:txBody>
                  <a:tcPr marL="9408" marR="9408" marT="9408" marB="0" anchor="b">
                    <a:lnL>
                      <a:noFill/>
                    </a:lnL>
                    <a:lnR>
                      <a:noFill/>
                    </a:lnR>
                    <a:lnT>
                      <a:noFill/>
                    </a:lnT>
                    <a:lnB>
                      <a:noFill/>
                    </a:lnB>
                    <a:solidFill>
                      <a:srgbClr val="FFCD00"/>
                    </a:solidFill>
                  </a:tcPr>
                </a:tc>
                <a:tc>
                  <a:txBody>
                    <a:bodyPr/>
                    <a:lstStyle/>
                    <a:p>
                      <a:pPr algn="ctr" fontAlgn="b"/>
                      <a:r>
                        <a:rPr lang="en-US" sz="1200" b="1" i="0" u="none" strike="noStrike" dirty="0">
                          <a:solidFill>
                            <a:srgbClr val="000000"/>
                          </a:solidFill>
                          <a:effectLst/>
                          <a:latin typeface="Calibri" panose="020F0502020204030204" pitchFamily="34" charset="0"/>
                        </a:rPr>
                        <a:t>9/1/2009</a:t>
                      </a:r>
                    </a:p>
                  </a:txBody>
                  <a:tcPr marL="9408" marR="9408" marT="9408" marB="0" anchor="b">
                    <a:lnL>
                      <a:noFill/>
                    </a:lnL>
                    <a:lnR>
                      <a:noFill/>
                    </a:lnR>
                    <a:lnT>
                      <a:noFill/>
                    </a:lnT>
                    <a:lnB>
                      <a:noFill/>
                    </a:lnB>
                    <a:solidFill>
                      <a:srgbClr val="FFCD00"/>
                    </a:solidFill>
                  </a:tcPr>
                </a:tc>
                <a:tc>
                  <a:txBody>
                    <a:bodyPr/>
                    <a:lstStyle/>
                    <a:p>
                      <a:pPr algn="l" fontAlgn="b"/>
                      <a:r>
                        <a:rPr lang="en-US" sz="1200" b="1" i="0" u="none" strike="noStrike" dirty="0">
                          <a:solidFill>
                            <a:srgbClr val="000000"/>
                          </a:solidFill>
                          <a:effectLst/>
                          <a:latin typeface="Calibri" panose="020F0502020204030204" pitchFamily="34" charset="0"/>
                        </a:rPr>
                        <a:t>      504,535 </a:t>
                      </a:r>
                    </a:p>
                  </a:txBody>
                  <a:tcPr marL="9408" marR="9408" marT="9408" marB="0" anchor="b">
                    <a:lnL>
                      <a:noFill/>
                    </a:lnL>
                    <a:lnR>
                      <a:noFill/>
                    </a:lnR>
                    <a:lnT>
                      <a:noFill/>
                    </a:lnT>
                    <a:lnB>
                      <a:noFill/>
                    </a:lnB>
                    <a:solidFill>
                      <a:srgbClr val="FFCD00"/>
                    </a:solidFill>
                  </a:tcPr>
                </a:tc>
              </a:tr>
              <a:tr h="214663">
                <a:tc>
                  <a:txBody>
                    <a:bodyPr/>
                    <a:lstStyle/>
                    <a:p>
                      <a:pPr algn="ctr" fontAlgn="b"/>
                      <a:r>
                        <a:rPr lang="en-US" sz="1200" b="0" i="0" u="none" strike="noStrike" dirty="0">
                          <a:solidFill>
                            <a:srgbClr val="000000"/>
                          </a:solidFill>
                          <a:effectLst/>
                          <a:latin typeface="Calibri" panose="020F0502020204030204" pitchFamily="34" charset="0"/>
                        </a:rPr>
                        <a:t>19</a:t>
                      </a:r>
                    </a:p>
                  </a:txBody>
                  <a:tcPr marL="9408" marR="9408" marT="9408"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FROZEN: A TALE OF TWO SISTERS </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LAGONEGRO MELISSA             </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RANDOM HOUSE DISNEY           </a:t>
                      </a:r>
                    </a:p>
                  </a:txBody>
                  <a:tcPr marL="9408" marR="9408" marT="9408"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10/1/2013</a:t>
                      </a:r>
                    </a:p>
                  </a:txBody>
                  <a:tcPr marL="9408" marR="9408" marT="940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486,328 </a:t>
                      </a:r>
                    </a:p>
                  </a:txBody>
                  <a:tcPr marL="9408" marR="9408" marT="9408" marB="0" anchor="b">
                    <a:lnL>
                      <a:noFill/>
                    </a:lnL>
                    <a:lnR>
                      <a:noFill/>
                    </a:lnR>
                    <a:lnT>
                      <a:noFill/>
                    </a:lnT>
                    <a:lnB>
                      <a:noFill/>
                    </a:lnB>
                  </a:tcPr>
                </a:tc>
              </a:tr>
              <a:tr h="214663">
                <a:tc>
                  <a:txBody>
                    <a:bodyPr/>
                    <a:lstStyle/>
                    <a:p>
                      <a:pPr algn="ctr" fontAlgn="b"/>
                      <a:r>
                        <a:rPr lang="en-US" sz="1200" b="0" i="0" u="none" strike="noStrike" dirty="0">
                          <a:solidFill>
                            <a:srgbClr val="000000"/>
                          </a:solidFill>
                          <a:effectLst/>
                          <a:latin typeface="Calibri" panose="020F0502020204030204" pitchFamily="34" charset="0"/>
                        </a:rPr>
                        <a:t>20</a:t>
                      </a:r>
                    </a:p>
                  </a:txBody>
                  <a:tcPr marL="9408" marR="9408" marT="94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FROZEN: THE JUNIOR NOVELIZATIO</a:t>
                      </a:r>
                    </a:p>
                  </a:txBody>
                  <a:tcPr marL="9408" marR="9408" marT="94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NATHAN SARAH                  </a:t>
                      </a:r>
                    </a:p>
                  </a:txBody>
                  <a:tcPr marL="9408" marR="9408" marT="94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RANDOM HOUSE DISNEY           </a:t>
                      </a:r>
                    </a:p>
                  </a:txBody>
                  <a:tcPr marL="9408" marR="9408" marT="94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10/1/2013</a:t>
                      </a:r>
                    </a:p>
                  </a:txBody>
                  <a:tcPr marL="9408" marR="9408" marT="940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      455,842 </a:t>
                      </a:r>
                    </a:p>
                  </a:txBody>
                  <a:tcPr marL="9408" marR="9408" marT="9408"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459713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0674" y="78379"/>
            <a:ext cx="8229600" cy="592182"/>
          </a:xfrm>
          <a:prstGeom prst="rect">
            <a:avLst/>
          </a:prstGeom>
        </p:spPr>
        <p:txBody>
          <a:bodyPr vert="horz" wrap="square" lIns="91440" tIns="0" rIns="91440" bIns="0" rtlCol="0" anchor="b" anchorCtr="0">
            <a:noAutofit/>
          </a:bodyPr>
          <a:lstStyle>
            <a:lvl1pPr algn="l" defTabSz="457200" rtl="0" eaLnBrk="1" latinLnBrk="0" hangingPunct="1">
              <a:spcBef>
                <a:spcPct val="0"/>
              </a:spcBef>
              <a:buNone/>
              <a:defRPr sz="3000" kern="1200" cap="all" baseline="0">
                <a:solidFill>
                  <a:srgbClr val="009DD9"/>
                </a:solidFill>
                <a:latin typeface="+mj-lt"/>
                <a:ea typeface="+mj-ea"/>
                <a:cs typeface="+mj-cs"/>
              </a:defRPr>
            </a:lvl1pPr>
          </a:lstStyle>
          <a:p>
            <a:pPr algn="ctr"/>
            <a:r>
              <a:rPr lang="en-US" sz="2800" dirty="0" smtClean="0">
                <a:solidFill>
                  <a:srgbClr val="A53895"/>
                </a:solidFill>
                <a:latin typeface="Brandon Grotesque Medium" panose="020B0603020203060202" pitchFamily="34" charset="0"/>
              </a:rPr>
              <a:t>THE RISE OF YOUNG ADULT BESTSELLERS</a:t>
            </a:r>
            <a:endParaRPr lang="en-US" sz="2800" dirty="0">
              <a:solidFill>
                <a:srgbClr val="A53895"/>
              </a:solidFill>
              <a:latin typeface="Brandon Grotesque Medium" panose="020B0603020203060202" pitchFamily="34" charset="0"/>
            </a:endParaRPr>
          </a:p>
        </p:txBody>
      </p:sp>
      <p:sp>
        <p:nvSpPr>
          <p:cNvPr id="5" name="Text Placeholder 10"/>
          <p:cNvSpPr txBox="1">
            <a:spLocks/>
          </p:cNvSpPr>
          <p:nvPr/>
        </p:nvSpPr>
        <p:spPr>
          <a:xfrm>
            <a:off x="1486989" y="926658"/>
            <a:ext cx="5721531" cy="31511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smtClean="0"/>
              <a:t>Count of YA ISBNs in Bookscan Juvenile Bestselling Top 20 – 2006 thru Week 48 2014</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834223818"/>
              </p:ext>
            </p:extLst>
          </p:nvPr>
        </p:nvGraphicFramePr>
        <p:xfrm>
          <a:off x="446315" y="1004706"/>
          <a:ext cx="8092440" cy="4716259"/>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p:cNvCxnSpPr/>
          <p:nvPr/>
        </p:nvCxnSpPr>
        <p:spPr>
          <a:xfrm flipV="1">
            <a:off x="994955" y="1497874"/>
            <a:ext cx="6705600" cy="346109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372" y="5648738"/>
            <a:ext cx="4572000" cy="230832"/>
          </a:xfrm>
          <a:prstGeom prst="rect">
            <a:avLst/>
          </a:prstGeom>
        </p:spPr>
        <p:txBody>
          <a:bodyPr>
            <a:spAutoFit/>
          </a:bodyPr>
          <a:lstStyle/>
          <a:p>
            <a:r>
              <a:rPr lang="en-US" sz="900" dirty="0"/>
              <a:t>Source: Bookscan</a:t>
            </a:r>
          </a:p>
        </p:txBody>
      </p:sp>
    </p:spTree>
    <p:extLst>
      <p:ext uri="{BB962C8B-B14F-4D97-AF65-F5344CB8AC3E}">
        <p14:creationId xmlns:p14="http://schemas.microsoft.com/office/powerpoint/2010/main" val="32019585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509420895"/>
              </p:ext>
            </p:extLst>
          </p:nvPr>
        </p:nvGraphicFramePr>
        <p:xfrm>
          <a:off x="1455054" y="1521208"/>
          <a:ext cx="4171345" cy="27817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10"/>
          <p:cNvSpPr txBox="1">
            <a:spLocks/>
          </p:cNvSpPr>
          <p:nvPr/>
        </p:nvSpPr>
        <p:spPr>
          <a:xfrm>
            <a:off x="1106782" y="4408714"/>
            <a:ext cx="7499007" cy="120908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3200" dirty="0" smtClean="0">
                <a:solidFill>
                  <a:srgbClr val="8DC63F"/>
                </a:solidFill>
              </a:rPr>
              <a:t>OF YOUNG ADULT BOOKS ARE</a:t>
            </a:r>
          </a:p>
          <a:p>
            <a:pPr algn="ctr"/>
            <a:r>
              <a:rPr lang="en-US" sz="3200" b="1" dirty="0" smtClean="0">
                <a:solidFill>
                  <a:srgbClr val="8DC63F"/>
                </a:solidFill>
              </a:rPr>
              <a:t>BOUGHT BY ADULTS FOR THEMSELVES</a:t>
            </a:r>
            <a:endParaRPr lang="en-US" sz="3200" b="1" dirty="0">
              <a:solidFill>
                <a:srgbClr val="8DC63F"/>
              </a:solidFill>
            </a:endParaRPr>
          </a:p>
        </p:txBody>
      </p:sp>
      <p:sp>
        <p:nvSpPr>
          <p:cNvPr id="17" name="TextBox 16"/>
          <p:cNvSpPr txBox="1"/>
          <p:nvPr/>
        </p:nvSpPr>
        <p:spPr>
          <a:xfrm>
            <a:off x="4856286" y="1947508"/>
            <a:ext cx="2329484" cy="1569660"/>
          </a:xfrm>
          <a:prstGeom prst="rect">
            <a:avLst/>
          </a:prstGeom>
          <a:noFill/>
        </p:spPr>
        <p:txBody>
          <a:bodyPr wrap="none" rtlCol="0">
            <a:spAutoFit/>
          </a:bodyPr>
          <a:lstStyle/>
          <a:p>
            <a:r>
              <a:rPr lang="en-US" sz="9600" b="1" dirty="0" smtClean="0">
                <a:solidFill>
                  <a:srgbClr val="A53895"/>
                </a:solidFill>
              </a:rPr>
              <a:t>80%</a:t>
            </a:r>
            <a:endParaRPr lang="en-US" sz="9600" b="1" dirty="0">
              <a:solidFill>
                <a:srgbClr val="A53895"/>
              </a:solidFill>
            </a:endParaRPr>
          </a:p>
        </p:txBody>
      </p:sp>
      <p:grpSp>
        <p:nvGrpSpPr>
          <p:cNvPr id="18" name="Group 17"/>
          <p:cNvGrpSpPr/>
          <p:nvPr/>
        </p:nvGrpSpPr>
        <p:grpSpPr>
          <a:xfrm>
            <a:off x="2639147" y="2002507"/>
            <a:ext cx="1800596" cy="1800596"/>
            <a:chOff x="1877568" y="1036320"/>
            <a:chExt cx="1706880" cy="1706880"/>
          </a:xfrm>
        </p:grpSpPr>
        <p:sp>
          <p:nvSpPr>
            <p:cNvPr id="19" name="Oval 18"/>
            <p:cNvSpPr/>
            <p:nvPr/>
          </p:nvSpPr>
          <p:spPr>
            <a:xfrm>
              <a:off x="1877568" y="1036320"/>
              <a:ext cx="1706880" cy="1706880"/>
            </a:xfrm>
            <a:prstGeom prst="ellipse">
              <a:avLst/>
            </a:prstGeom>
            <a:solidFill>
              <a:srgbClr val="A33995"/>
            </a:solidFill>
            <a:ln>
              <a:solidFill>
                <a:srgbClr val="A3399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BookSummitPPPcover.jpg"/>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1941697" y="1116528"/>
              <a:ext cx="1578621" cy="1546464"/>
            </a:xfrm>
            <a:prstGeom prst="ellipse">
              <a:avLst/>
            </a:prstGeom>
          </p:spPr>
        </p:pic>
      </p:grpSp>
      <p:sp>
        <p:nvSpPr>
          <p:cNvPr id="21" name="TextBox 20"/>
          <p:cNvSpPr txBox="1"/>
          <p:nvPr/>
        </p:nvSpPr>
        <p:spPr>
          <a:xfrm>
            <a:off x="3187075" y="2530690"/>
            <a:ext cx="397866" cy="584775"/>
          </a:xfrm>
          <a:prstGeom prst="rect">
            <a:avLst/>
          </a:prstGeom>
          <a:noFill/>
        </p:spPr>
        <p:txBody>
          <a:bodyPr wrap="none" rtlCol="0">
            <a:spAutoFit/>
          </a:bodyPr>
          <a:lstStyle/>
          <a:p>
            <a:r>
              <a:rPr lang="en-US" sz="3200" b="1" dirty="0" smtClean="0">
                <a:solidFill>
                  <a:srgbClr val="A53895"/>
                </a:solidFill>
              </a:rPr>
              <a:t>Y</a:t>
            </a:r>
            <a:endParaRPr lang="en-US" sz="3200" b="1" dirty="0">
              <a:solidFill>
                <a:srgbClr val="A53895"/>
              </a:solidFill>
            </a:endParaRPr>
          </a:p>
        </p:txBody>
      </p:sp>
      <p:sp>
        <p:nvSpPr>
          <p:cNvPr id="22" name="TextBox 21"/>
          <p:cNvSpPr txBox="1"/>
          <p:nvPr/>
        </p:nvSpPr>
        <p:spPr>
          <a:xfrm>
            <a:off x="3520990" y="2521980"/>
            <a:ext cx="433132" cy="584775"/>
          </a:xfrm>
          <a:prstGeom prst="rect">
            <a:avLst/>
          </a:prstGeom>
          <a:noFill/>
        </p:spPr>
        <p:txBody>
          <a:bodyPr wrap="none" rtlCol="0">
            <a:spAutoFit/>
          </a:bodyPr>
          <a:lstStyle/>
          <a:p>
            <a:r>
              <a:rPr lang="en-US" sz="3200" b="1" dirty="0" smtClean="0">
                <a:solidFill>
                  <a:srgbClr val="A53895"/>
                </a:solidFill>
              </a:rPr>
              <a:t>A</a:t>
            </a:r>
            <a:endParaRPr lang="en-US" sz="3200" b="1" dirty="0">
              <a:solidFill>
                <a:srgbClr val="A53895"/>
              </a:solidFill>
            </a:endParaRPr>
          </a:p>
        </p:txBody>
      </p:sp>
      <p:sp>
        <p:nvSpPr>
          <p:cNvPr id="23" name="Title 8"/>
          <p:cNvSpPr>
            <a:spLocks noGrp="1"/>
          </p:cNvSpPr>
          <p:nvPr>
            <p:ph type="title"/>
          </p:nvPr>
        </p:nvSpPr>
        <p:spPr>
          <a:xfrm>
            <a:off x="697230" y="327952"/>
            <a:ext cx="8016240" cy="571500"/>
          </a:xfrm>
        </p:spPr>
        <p:txBody>
          <a:bodyPr/>
          <a:lstStyle/>
          <a:p>
            <a:pPr algn="ctr"/>
            <a:r>
              <a:rPr lang="en-US" sz="3200" dirty="0" smtClean="0">
                <a:solidFill>
                  <a:srgbClr val="A53895"/>
                </a:solidFill>
                <a:latin typeface="Brandon Grotesque Medium" panose="020B0603020203060202" pitchFamily="34" charset="0"/>
              </a:rPr>
              <a:t>Adults are heavy YA readers</a:t>
            </a:r>
            <a:endParaRPr lang="en-US" sz="3200" dirty="0">
              <a:solidFill>
                <a:srgbClr val="A53895"/>
              </a:solidFill>
              <a:latin typeface="Brandon Grotesque Medium" panose="020B0603020203060202" pitchFamily="34" charset="0"/>
            </a:endParaRPr>
          </a:p>
        </p:txBody>
      </p:sp>
      <p:sp>
        <p:nvSpPr>
          <p:cNvPr id="24" name="Rectangle 23"/>
          <p:cNvSpPr/>
          <p:nvPr/>
        </p:nvSpPr>
        <p:spPr>
          <a:xfrm>
            <a:off x="697230" y="6501889"/>
            <a:ext cx="4572000" cy="246221"/>
          </a:xfrm>
          <a:prstGeom prst="rect">
            <a:avLst/>
          </a:prstGeom>
        </p:spPr>
        <p:txBody>
          <a:bodyPr>
            <a:spAutoFit/>
          </a:bodyPr>
          <a:lstStyle/>
          <a:p>
            <a:r>
              <a:rPr lang="en-US" sz="1000" dirty="0"/>
              <a:t>Source: Nielsen Books &amp; Consumer US, Spring 2014.</a:t>
            </a:r>
          </a:p>
        </p:txBody>
      </p:sp>
    </p:spTree>
    <p:extLst>
      <p:ext uri="{BB962C8B-B14F-4D97-AF65-F5344CB8AC3E}">
        <p14:creationId xmlns:p14="http://schemas.microsoft.com/office/powerpoint/2010/main" val="36126930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8"/>
          <p:cNvSpPr txBox="1">
            <a:spLocks/>
          </p:cNvSpPr>
          <p:nvPr/>
        </p:nvSpPr>
        <p:spPr>
          <a:xfrm>
            <a:off x="813962" y="571500"/>
            <a:ext cx="7232904" cy="571500"/>
          </a:xfrm>
          <a:prstGeom prst="rect">
            <a:avLst/>
          </a:prstGeom>
        </p:spPr>
        <p:txBody>
          <a:bodyPr vert="horz" wrap="square" lIns="91440" tIns="0" rIns="91440" bIns="0" rtlCol="0" anchor="b" anchorCtr="0">
            <a:noAutofit/>
          </a:bodyPr>
          <a:lstStyle>
            <a:lvl1pPr algn="l" defTabSz="457200" rtl="0" eaLnBrk="1" latinLnBrk="0" hangingPunct="1">
              <a:spcBef>
                <a:spcPct val="0"/>
              </a:spcBef>
              <a:buNone/>
              <a:defRPr sz="3000" kern="1200" cap="all" baseline="0">
                <a:solidFill>
                  <a:srgbClr val="009DD9"/>
                </a:solidFill>
                <a:latin typeface="+mj-lt"/>
                <a:ea typeface="+mj-ea"/>
                <a:cs typeface="+mj-cs"/>
              </a:defRPr>
            </a:lvl1pPr>
          </a:lstStyle>
          <a:p>
            <a:r>
              <a:rPr lang="en-US" b="1" dirty="0" smtClean="0">
                <a:solidFill>
                  <a:srgbClr val="A53895"/>
                </a:solidFill>
              </a:rPr>
              <a:t>Methodology – Books &amp; Consumers</a:t>
            </a:r>
            <a:endParaRPr lang="en-US" b="1" dirty="0">
              <a:solidFill>
                <a:srgbClr val="A53895"/>
              </a:solidFill>
            </a:endParaRPr>
          </a:p>
        </p:txBody>
      </p:sp>
      <p:sp>
        <p:nvSpPr>
          <p:cNvPr id="67" name="Text Placeholder 10"/>
          <p:cNvSpPr txBox="1">
            <a:spLocks/>
          </p:cNvSpPr>
          <p:nvPr/>
        </p:nvSpPr>
        <p:spPr>
          <a:xfrm>
            <a:off x="852761" y="1143000"/>
            <a:ext cx="7232904" cy="315118"/>
          </a:xfrm>
          <a:prstGeom prst="rect">
            <a:avLst/>
          </a:prstGeom>
        </p:spPr>
        <p:txBody>
          <a:bodyPr/>
          <a:lstStyle>
            <a:lvl1pPr marL="457200" indent="-457200" algn="l" defTabSz="457200" rtl="0" eaLnBrk="1" latinLnBrk="0" hangingPunct="1">
              <a:lnSpc>
                <a:spcPct val="100000"/>
              </a:lnSpc>
              <a:spcBef>
                <a:spcPts val="800"/>
              </a:spcBef>
              <a:buClr>
                <a:srgbClr val="5F5F5F"/>
              </a:buClr>
              <a:buFont typeface="Arial"/>
              <a:buChar char="•"/>
              <a:defRPr sz="1800" kern="1200" baseline="0">
                <a:solidFill>
                  <a:srgbClr val="5F5F5F"/>
                </a:solidFill>
                <a:latin typeface="+mn-lt"/>
                <a:ea typeface="+mn-ea"/>
                <a:cs typeface="+mn-cs"/>
              </a:defRPr>
            </a:lvl1pPr>
            <a:lvl2pPr marL="908050" indent="-457200" algn="l" defTabSz="457200" rtl="0" eaLnBrk="1" latinLnBrk="0" hangingPunct="1">
              <a:lnSpc>
                <a:spcPct val="100000"/>
              </a:lnSpc>
              <a:spcBef>
                <a:spcPts val="800"/>
              </a:spcBef>
              <a:buClr>
                <a:srgbClr val="5F5F5F"/>
              </a:buClr>
              <a:buFont typeface="Arial" pitchFamily="34" charset="0"/>
              <a:buChar char="•"/>
              <a:defRPr sz="1600" kern="1200" baseline="0">
                <a:solidFill>
                  <a:srgbClr val="5F5F5F"/>
                </a:solidFill>
                <a:latin typeface="+mn-lt"/>
                <a:ea typeface="+mn-ea"/>
                <a:cs typeface="+mn-cs"/>
              </a:defRPr>
            </a:lvl2pPr>
            <a:lvl3pPr marL="1371600" indent="-457200" algn="l" defTabSz="457200" rtl="0" eaLnBrk="1" latinLnBrk="0" hangingPunct="1">
              <a:lnSpc>
                <a:spcPct val="100000"/>
              </a:lnSpc>
              <a:spcBef>
                <a:spcPts val="700"/>
              </a:spcBef>
              <a:buClr>
                <a:srgbClr val="5F5F5F"/>
              </a:buClr>
              <a:buFont typeface="Arial"/>
              <a:buChar char="•"/>
              <a:defRPr sz="1400" kern="1200" baseline="0">
                <a:solidFill>
                  <a:srgbClr val="5F5F5F"/>
                </a:solidFill>
                <a:latin typeface="+mn-lt"/>
                <a:ea typeface="+mn-ea"/>
                <a:cs typeface="+mn-cs"/>
              </a:defRPr>
            </a:lvl3pPr>
            <a:lvl4pPr marL="1825625" indent="-454025" algn="l" defTabSz="457200" rtl="0" eaLnBrk="1" latinLnBrk="0" hangingPunct="1">
              <a:lnSpc>
                <a:spcPct val="100000"/>
              </a:lnSpc>
              <a:spcBef>
                <a:spcPts val="700"/>
              </a:spcBef>
              <a:buClr>
                <a:srgbClr val="5F5F5F"/>
              </a:buClr>
              <a:buFont typeface="Arial" pitchFamily="34" charset="0"/>
              <a:buChar char="•"/>
              <a:defRPr sz="1200" kern="1200" baseline="0">
                <a:solidFill>
                  <a:srgbClr val="5F5F5F"/>
                </a:solidFill>
                <a:latin typeface="+mn-lt"/>
                <a:ea typeface="+mn-ea"/>
                <a:cs typeface="+mn-cs"/>
              </a:defRPr>
            </a:lvl4pPr>
            <a:lvl5pPr marL="2286000" indent="-457200" algn="l" defTabSz="457200" rtl="0" eaLnBrk="1" latinLnBrk="0" hangingPunct="1">
              <a:lnSpc>
                <a:spcPct val="100000"/>
              </a:lnSpc>
              <a:spcBef>
                <a:spcPts val="700"/>
              </a:spcBef>
              <a:buClr>
                <a:srgbClr val="5F5F5F"/>
              </a:buClr>
              <a:buFont typeface="Arial" pitchFamily="34" charset="0"/>
              <a:buChar char="•"/>
              <a:defRPr sz="1200" kern="1200" baseline="0">
                <a:solidFill>
                  <a:srgbClr val="5F5F5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t>How we make the donuts</a:t>
            </a:r>
            <a:endParaRPr lang="en-US" sz="2000" b="1" dirty="0" smtClean="0"/>
          </a:p>
        </p:txBody>
      </p:sp>
      <p:graphicFrame>
        <p:nvGraphicFramePr>
          <p:cNvPr id="5" name="Diagram 4"/>
          <p:cNvGraphicFramePr/>
          <p:nvPr>
            <p:extLst>
              <p:ext uri="{D42A27DB-BD31-4B8C-83A1-F6EECF244321}">
                <p14:modId xmlns:p14="http://schemas.microsoft.com/office/powerpoint/2010/main" val="2486405811"/>
              </p:ext>
            </p:extLst>
          </p:nvPr>
        </p:nvGraphicFramePr>
        <p:xfrm>
          <a:off x="938267" y="1760165"/>
          <a:ext cx="4931956" cy="4436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5901978" y="3372556"/>
            <a:ext cx="3419793" cy="3485444"/>
          </a:xfrm>
          <a:prstGeom prst="rect">
            <a:avLst/>
          </a:prstGeom>
        </p:spPr>
      </p:pic>
    </p:spTree>
    <p:extLst>
      <p:ext uri="{BB962C8B-B14F-4D97-AF65-F5344CB8AC3E}">
        <p14:creationId xmlns:p14="http://schemas.microsoft.com/office/powerpoint/2010/main" val="24973164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266" y="409349"/>
            <a:ext cx="8585654" cy="571500"/>
          </a:xfrm>
        </p:spPr>
        <p:txBody>
          <a:bodyPr/>
          <a:lstStyle/>
          <a:p>
            <a:pPr algn="ctr"/>
            <a:r>
              <a:rPr lang="en-US" sz="2800" dirty="0" smtClean="0">
                <a:solidFill>
                  <a:srgbClr val="A53895"/>
                </a:solidFill>
                <a:latin typeface="Brandon Grotesque Medium" panose="020B0603020203060202" pitchFamily="34" charset="0"/>
              </a:rPr>
              <a:t>DIGRESSION: Characteristics </a:t>
            </a:r>
            <a:r>
              <a:rPr lang="en-US" sz="2800" dirty="0">
                <a:solidFill>
                  <a:srgbClr val="A53895"/>
                </a:solidFill>
                <a:latin typeface="Brandon Grotesque Medium" panose="020B0603020203060202" pitchFamily="34" charset="0"/>
              </a:rPr>
              <a:t>of JNF Buyers</a:t>
            </a:r>
          </a:p>
        </p:txBody>
      </p:sp>
      <p:sp>
        <p:nvSpPr>
          <p:cNvPr id="3" name="Rectangle 2"/>
          <p:cNvSpPr/>
          <p:nvPr/>
        </p:nvSpPr>
        <p:spPr>
          <a:xfrm>
            <a:off x="1049723" y="6197799"/>
            <a:ext cx="6683920" cy="338554"/>
          </a:xfrm>
          <a:prstGeom prst="rect">
            <a:avLst/>
          </a:prstGeom>
        </p:spPr>
        <p:txBody>
          <a:bodyPr wrap="square">
            <a:spAutoFit/>
          </a:bodyPr>
          <a:lstStyle/>
          <a:p>
            <a:r>
              <a:rPr lang="en-US" sz="800" dirty="0" smtClean="0"/>
              <a:t>Source</a:t>
            </a:r>
            <a:r>
              <a:rPr lang="en-US" sz="800" dirty="0"/>
              <a:t>: Nielsen Books and Consumers, 2013 and 2014 thru May per </a:t>
            </a:r>
            <a:r>
              <a:rPr lang="en-US" sz="800" dirty="0" err="1"/>
              <a:t>PubTrack</a:t>
            </a:r>
            <a:r>
              <a:rPr lang="en-US" sz="800" dirty="0"/>
              <a:t> Books and Consumers. Survey does not include buyers less than 13 years of age. Percentages reflect % share of JNF Buyers, Indices are % JNF/ % all US book buyers * 100</a:t>
            </a:r>
          </a:p>
        </p:txBody>
      </p:sp>
      <p:graphicFrame>
        <p:nvGraphicFramePr>
          <p:cNvPr id="7" name="Chart 6"/>
          <p:cNvGraphicFramePr>
            <a:graphicFrameLocks/>
          </p:cNvGraphicFramePr>
          <p:nvPr>
            <p:extLst>
              <p:ext uri="{D42A27DB-BD31-4B8C-83A1-F6EECF244321}">
                <p14:modId xmlns:p14="http://schemas.microsoft.com/office/powerpoint/2010/main" val="3936924623"/>
              </p:ext>
            </p:extLst>
          </p:nvPr>
        </p:nvGraphicFramePr>
        <p:xfrm>
          <a:off x="2116402" y="1699399"/>
          <a:ext cx="6610414" cy="389273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10"/>
          <p:cNvSpPr txBox="1">
            <a:spLocks/>
          </p:cNvSpPr>
          <p:nvPr/>
        </p:nvSpPr>
        <p:spPr>
          <a:xfrm>
            <a:off x="3396562" y="1699398"/>
            <a:ext cx="4771639" cy="678609"/>
          </a:xfrm>
          <a:prstGeom prst="rect">
            <a:avLst/>
          </a:prstGeom>
          <a:ln>
            <a:noFill/>
          </a:ln>
        </p:spPr>
        <p:txBody>
          <a:bodyPr/>
          <a:lstStyle>
            <a:lvl1pPr marL="457200" indent="-457200" algn="l" defTabSz="457200" rtl="0" eaLnBrk="1" latinLnBrk="0" hangingPunct="1">
              <a:lnSpc>
                <a:spcPct val="100000"/>
              </a:lnSpc>
              <a:spcBef>
                <a:spcPts val="800"/>
              </a:spcBef>
              <a:buClr>
                <a:srgbClr val="5F5F5F"/>
              </a:buClr>
              <a:buFont typeface="Arial"/>
              <a:buChar char="•"/>
              <a:defRPr sz="1800" kern="1200" baseline="0">
                <a:solidFill>
                  <a:srgbClr val="5F5F5F"/>
                </a:solidFill>
                <a:latin typeface="+mn-lt"/>
                <a:ea typeface="+mn-ea"/>
                <a:cs typeface="+mn-cs"/>
              </a:defRPr>
            </a:lvl1pPr>
            <a:lvl2pPr marL="908050" indent="-457200" algn="l" defTabSz="457200" rtl="0" eaLnBrk="1" latinLnBrk="0" hangingPunct="1">
              <a:lnSpc>
                <a:spcPct val="100000"/>
              </a:lnSpc>
              <a:spcBef>
                <a:spcPts val="800"/>
              </a:spcBef>
              <a:buClr>
                <a:srgbClr val="5F5F5F"/>
              </a:buClr>
              <a:buFont typeface="Arial" pitchFamily="34" charset="0"/>
              <a:buChar char="•"/>
              <a:defRPr sz="1600" kern="1200" baseline="0">
                <a:solidFill>
                  <a:srgbClr val="5F5F5F"/>
                </a:solidFill>
                <a:latin typeface="+mn-lt"/>
                <a:ea typeface="+mn-ea"/>
                <a:cs typeface="+mn-cs"/>
              </a:defRPr>
            </a:lvl2pPr>
            <a:lvl3pPr marL="1371600" indent="-457200" algn="l" defTabSz="457200" rtl="0" eaLnBrk="1" latinLnBrk="0" hangingPunct="1">
              <a:lnSpc>
                <a:spcPct val="100000"/>
              </a:lnSpc>
              <a:spcBef>
                <a:spcPts val="700"/>
              </a:spcBef>
              <a:buClr>
                <a:srgbClr val="5F5F5F"/>
              </a:buClr>
              <a:buFont typeface="Arial"/>
              <a:buChar char="•"/>
              <a:defRPr sz="1400" kern="1200" baseline="0">
                <a:solidFill>
                  <a:srgbClr val="5F5F5F"/>
                </a:solidFill>
                <a:latin typeface="+mn-lt"/>
                <a:ea typeface="+mn-ea"/>
                <a:cs typeface="+mn-cs"/>
              </a:defRPr>
            </a:lvl3pPr>
            <a:lvl4pPr marL="1825625" indent="-454025" algn="l" defTabSz="457200" rtl="0" eaLnBrk="1" latinLnBrk="0" hangingPunct="1">
              <a:lnSpc>
                <a:spcPct val="100000"/>
              </a:lnSpc>
              <a:spcBef>
                <a:spcPts val="700"/>
              </a:spcBef>
              <a:buClr>
                <a:srgbClr val="5F5F5F"/>
              </a:buClr>
              <a:buFont typeface="Arial" pitchFamily="34" charset="0"/>
              <a:buChar char="•"/>
              <a:defRPr sz="1200" kern="1200" baseline="0">
                <a:solidFill>
                  <a:srgbClr val="5F5F5F"/>
                </a:solidFill>
                <a:latin typeface="+mn-lt"/>
                <a:ea typeface="+mn-ea"/>
                <a:cs typeface="+mn-cs"/>
              </a:defRPr>
            </a:lvl4pPr>
            <a:lvl5pPr marL="2286000" indent="-457200" algn="l" defTabSz="457200" rtl="0" eaLnBrk="1" latinLnBrk="0" hangingPunct="1">
              <a:lnSpc>
                <a:spcPct val="100000"/>
              </a:lnSpc>
              <a:spcBef>
                <a:spcPts val="700"/>
              </a:spcBef>
              <a:buClr>
                <a:srgbClr val="5F5F5F"/>
              </a:buClr>
              <a:buFont typeface="Arial" pitchFamily="34" charset="0"/>
              <a:buChar char="•"/>
              <a:defRPr sz="1200" kern="1200" baseline="0">
                <a:solidFill>
                  <a:srgbClr val="5F5F5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solidFill>
                  <a:srgbClr val="8DC63F"/>
                </a:solidFill>
              </a:rPr>
              <a:t>Approximately</a:t>
            </a:r>
            <a:r>
              <a:rPr lang="en-US" b="1" dirty="0" smtClean="0">
                <a:solidFill>
                  <a:srgbClr val="8DC63F"/>
                </a:solidFill>
              </a:rPr>
              <a:t> </a:t>
            </a:r>
            <a:r>
              <a:rPr lang="en-US" b="1" dirty="0" smtClean="0">
                <a:solidFill>
                  <a:srgbClr val="A53895"/>
                </a:solidFill>
              </a:rPr>
              <a:t>27% of JNF books </a:t>
            </a:r>
            <a:r>
              <a:rPr lang="en-US" dirty="0" smtClean="0">
                <a:solidFill>
                  <a:srgbClr val="8DC63F"/>
                </a:solidFill>
              </a:rPr>
              <a:t>purchased are by</a:t>
            </a:r>
            <a:r>
              <a:rPr lang="en-US" b="1" dirty="0" smtClean="0">
                <a:solidFill>
                  <a:srgbClr val="8DC63F"/>
                </a:solidFill>
              </a:rPr>
              <a:t> adults with no children </a:t>
            </a:r>
            <a:r>
              <a:rPr lang="en-US" dirty="0" smtClean="0">
                <a:solidFill>
                  <a:srgbClr val="8DC63F"/>
                </a:solidFill>
              </a:rPr>
              <a:t>and</a:t>
            </a:r>
            <a:r>
              <a:rPr lang="en-US" b="1" dirty="0" smtClean="0">
                <a:solidFill>
                  <a:srgbClr val="8DC63F"/>
                </a:solidFill>
              </a:rPr>
              <a:t> not as gifts.</a:t>
            </a:r>
          </a:p>
        </p:txBody>
      </p:sp>
      <p:grpSp>
        <p:nvGrpSpPr>
          <p:cNvPr id="9" name="Group 8"/>
          <p:cNvGrpSpPr>
            <a:grpSpLocks noChangeAspect="1"/>
          </p:cNvGrpSpPr>
          <p:nvPr/>
        </p:nvGrpSpPr>
        <p:grpSpPr>
          <a:xfrm>
            <a:off x="815370" y="2490448"/>
            <a:ext cx="1017973" cy="1017973"/>
            <a:chOff x="6587097" y="3276600"/>
            <a:chExt cx="1271016" cy="1271016"/>
          </a:xfrm>
          <a:solidFill>
            <a:srgbClr val="009DD9"/>
          </a:solidFill>
        </p:grpSpPr>
        <p:sp>
          <p:nvSpPr>
            <p:cNvPr id="10" name="Oval 9"/>
            <p:cNvSpPr/>
            <p:nvPr/>
          </p:nvSpPr>
          <p:spPr>
            <a:xfrm>
              <a:off x="6587097" y="3276600"/>
              <a:ext cx="1271016" cy="127101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4"/>
            <a:stretch>
              <a:fillRect/>
            </a:stretch>
          </p:blipFill>
          <p:spPr>
            <a:xfrm>
              <a:off x="6879705" y="3529643"/>
              <a:ext cx="685800" cy="764931"/>
            </a:xfrm>
            <a:prstGeom prst="rect">
              <a:avLst/>
            </a:prstGeom>
            <a:grpFill/>
          </p:spPr>
        </p:pic>
      </p:grpSp>
      <p:sp>
        <p:nvSpPr>
          <p:cNvPr id="12" name="TextBox 11"/>
          <p:cNvSpPr txBox="1"/>
          <p:nvPr/>
        </p:nvSpPr>
        <p:spPr>
          <a:xfrm>
            <a:off x="532312" y="3508421"/>
            <a:ext cx="1584090" cy="1292662"/>
          </a:xfrm>
          <a:prstGeom prst="rect">
            <a:avLst/>
          </a:prstGeom>
          <a:noFill/>
        </p:spPr>
        <p:txBody>
          <a:bodyPr wrap="square" rtlCol="0">
            <a:spAutoFit/>
          </a:bodyPr>
          <a:lstStyle/>
          <a:p>
            <a:pPr algn="ctr"/>
            <a:r>
              <a:rPr lang="en-US" sz="2400" b="1" dirty="0" smtClean="0">
                <a:solidFill>
                  <a:schemeClr val="accent1"/>
                </a:solidFill>
              </a:rPr>
              <a:t>15% </a:t>
            </a:r>
          </a:p>
          <a:p>
            <a:pPr algn="ctr"/>
            <a:r>
              <a:rPr lang="en-US" dirty="0" smtClean="0">
                <a:solidFill>
                  <a:schemeClr val="accent1"/>
                </a:solidFill>
              </a:rPr>
              <a:t>OF JNF BOOKS PURCHASED WERE </a:t>
            </a:r>
            <a:r>
              <a:rPr lang="en-US" b="1" dirty="0" smtClean="0">
                <a:solidFill>
                  <a:schemeClr val="accent1"/>
                </a:solidFill>
              </a:rPr>
              <a:t>GIFTS</a:t>
            </a:r>
            <a:endParaRPr lang="en-US" b="1" dirty="0">
              <a:solidFill>
                <a:schemeClr val="accent1"/>
              </a:solidFill>
            </a:endParaRPr>
          </a:p>
        </p:txBody>
      </p:sp>
      <p:sp>
        <p:nvSpPr>
          <p:cNvPr id="4" name="Oval 3"/>
          <p:cNvSpPr/>
          <p:nvPr/>
        </p:nvSpPr>
        <p:spPr>
          <a:xfrm>
            <a:off x="2234188" y="1699399"/>
            <a:ext cx="1399306" cy="4238556"/>
          </a:xfrm>
          <a:prstGeom prst="ellipse">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1049723" y="1610919"/>
            <a:ext cx="549266" cy="767088"/>
          </a:xfrm>
          <a:prstGeom prst="downArrow">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938730" y="2010699"/>
            <a:ext cx="1745190" cy="11759"/>
          </a:xfrm>
          <a:prstGeom prst="line">
            <a:avLst/>
          </a:prstGeom>
          <a:ln w="28575" cmpd="sng">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33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par>
                                <p:cTn id="18" presetID="10" presetClass="exit" presetSubtype="0" fill="hold" grpId="1" nodeType="withEffect">
                                  <p:stCondLst>
                                    <p:cond delay="0"/>
                                  </p:stCondLst>
                                  <p:childTnLst>
                                    <p:animEffect transition="out" filter="fade">
                                      <p:cBhvr>
                                        <p:cTn id="19" dur="1000"/>
                                        <p:tgtEl>
                                          <p:spTgt spid="5"/>
                                        </p:tgtEl>
                                      </p:cBhvr>
                                    </p:animEffect>
                                    <p:set>
                                      <p:cBhvr>
                                        <p:cTn id="2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p:cNvGraphicFramePr>
            <a:graphicFrameLocks/>
          </p:cNvGraphicFramePr>
          <p:nvPr>
            <p:extLst>
              <p:ext uri="{D42A27DB-BD31-4B8C-83A1-F6EECF244321}">
                <p14:modId xmlns:p14="http://schemas.microsoft.com/office/powerpoint/2010/main" val="607967258"/>
              </p:ext>
            </p:extLst>
          </p:nvPr>
        </p:nvGraphicFramePr>
        <p:xfrm>
          <a:off x="516356" y="1242065"/>
          <a:ext cx="8266748" cy="5057503"/>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8"/>
          <p:cNvSpPr>
            <a:spLocks noGrp="1"/>
          </p:cNvSpPr>
          <p:nvPr>
            <p:ph type="title"/>
          </p:nvPr>
        </p:nvSpPr>
        <p:spPr>
          <a:xfrm>
            <a:off x="697230" y="248572"/>
            <a:ext cx="8016240" cy="571500"/>
          </a:xfrm>
        </p:spPr>
        <p:txBody>
          <a:bodyPr/>
          <a:lstStyle/>
          <a:p>
            <a:pPr algn="ctr"/>
            <a:r>
              <a:rPr lang="en-US" sz="3200" dirty="0" smtClean="0">
                <a:solidFill>
                  <a:srgbClr val="A53895"/>
                </a:solidFill>
                <a:latin typeface="Brandon Grotesque Medium" panose="020B0603020203060202" pitchFamily="34" charset="0"/>
              </a:rPr>
              <a:t>WHAT FORMAT DO TEENS PREFER?</a:t>
            </a:r>
            <a:endParaRPr lang="en-US" sz="3200" dirty="0">
              <a:solidFill>
                <a:srgbClr val="A53895"/>
              </a:solidFill>
              <a:latin typeface="Brandon Grotesque Medium" panose="020B0603020203060202" pitchFamily="34" charset="0"/>
            </a:endParaRPr>
          </a:p>
        </p:txBody>
      </p:sp>
      <p:sp>
        <p:nvSpPr>
          <p:cNvPr id="24" name="Rectangle 23"/>
          <p:cNvSpPr/>
          <p:nvPr/>
        </p:nvSpPr>
        <p:spPr>
          <a:xfrm>
            <a:off x="697230" y="6524570"/>
            <a:ext cx="4572000" cy="246221"/>
          </a:xfrm>
          <a:prstGeom prst="rect">
            <a:avLst/>
          </a:prstGeom>
        </p:spPr>
        <p:txBody>
          <a:bodyPr>
            <a:spAutoFit/>
          </a:bodyPr>
          <a:lstStyle/>
          <a:p>
            <a:r>
              <a:rPr lang="en-US" sz="1000" dirty="0"/>
              <a:t>Source: Nielsen Children’s Deep Dive US, Fall 2013-Fall 2014.</a:t>
            </a:r>
          </a:p>
        </p:txBody>
      </p:sp>
    </p:spTree>
    <p:extLst>
      <p:ext uri="{BB962C8B-B14F-4D97-AF65-F5344CB8AC3E}">
        <p14:creationId xmlns:p14="http://schemas.microsoft.com/office/powerpoint/2010/main" val="135708012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15250" y="2270125"/>
            <a:ext cx="1254125" cy="69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328315" y="4454258"/>
            <a:ext cx="3778264" cy="1077218"/>
          </a:xfrm>
          <a:prstGeom prst="rect">
            <a:avLst/>
          </a:prstGeom>
        </p:spPr>
        <p:txBody>
          <a:bodyPr wrap="none">
            <a:spAutoFit/>
          </a:bodyPr>
          <a:lstStyle/>
          <a:p>
            <a:pPr algn="ctr"/>
            <a:r>
              <a:rPr lang="en-US" sz="3200" dirty="0" smtClean="0">
                <a:solidFill>
                  <a:srgbClr val="A53895"/>
                </a:solidFill>
                <a:latin typeface="Brandon Grotesque Bold" panose="020B0803020203060202" pitchFamily="34" charset="0"/>
              </a:rPr>
              <a:t>DIGITAL &amp; EBOOKS </a:t>
            </a:r>
          </a:p>
          <a:p>
            <a:pPr algn="ctr"/>
            <a:r>
              <a:rPr lang="en-US" sz="3200" dirty="0" smtClean="0">
                <a:solidFill>
                  <a:srgbClr val="A53895"/>
                </a:solidFill>
                <a:latin typeface="Brandon Grotesque Bold" panose="020B0803020203060202" pitchFamily="34" charset="0"/>
              </a:rPr>
              <a:t>IN EDUCATION</a:t>
            </a:r>
            <a:endParaRPr lang="en-US" sz="3200" dirty="0">
              <a:solidFill>
                <a:srgbClr val="A53895"/>
              </a:solidFill>
              <a:latin typeface="Brandon Grotesque Bold" panose="020B0803020203060202" pitchFamily="34"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0461" y="3361237"/>
            <a:ext cx="3783539" cy="3513463"/>
          </a:xfrm>
          <a:prstGeom prst="rect">
            <a:avLst/>
          </a:prstGeom>
        </p:spPr>
      </p:pic>
      <p:sp>
        <p:nvSpPr>
          <p:cNvPr id="8" name="TextBox 7"/>
          <p:cNvSpPr txBox="1"/>
          <p:nvPr/>
        </p:nvSpPr>
        <p:spPr>
          <a:xfrm>
            <a:off x="928952" y="652866"/>
            <a:ext cx="7408095" cy="830997"/>
          </a:xfrm>
          <a:prstGeom prst="rect">
            <a:avLst/>
          </a:prstGeom>
          <a:noFill/>
        </p:spPr>
        <p:txBody>
          <a:bodyPr wrap="square" rtlCol="0">
            <a:spAutoFit/>
          </a:bodyPr>
          <a:lstStyle/>
          <a:p>
            <a:pPr algn="ctr"/>
            <a:r>
              <a:rPr lang="en-US" sz="4800" dirty="0" smtClean="0">
                <a:ln>
                  <a:solidFill>
                    <a:srgbClr val="FFFFFF"/>
                  </a:solidFill>
                </a:ln>
                <a:solidFill>
                  <a:srgbClr val="009DD9"/>
                </a:solidFill>
                <a:latin typeface="Brandon Grotesque Black"/>
                <a:cs typeface="Brandon Grotesque Black"/>
              </a:rPr>
              <a:t>WHAT DO WE KNOW?</a:t>
            </a:r>
            <a:endParaRPr lang="en-US" sz="4800" dirty="0">
              <a:ln>
                <a:solidFill>
                  <a:srgbClr val="FFFFFF"/>
                </a:solidFill>
              </a:ln>
              <a:solidFill>
                <a:srgbClr val="009DD9"/>
              </a:solidFill>
              <a:latin typeface="Brandon Grotesque Black"/>
              <a:cs typeface="Brandon Grotesque Black"/>
            </a:endParaRPr>
          </a:p>
        </p:txBody>
      </p:sp>
    </p:spTree>
    <p:extLst>
      <p:ext uri="{BB962C8B-B14F-4D97-AF65-F5344CB8AC3E}">
        <p14:creationId xmlns:p14="http://schemas.microsoft.com/office/powerpoint/2010/main" val="80745491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3"/>
          </p:nvPr>
        </p:nvSpPr>
        <p:spPr/>
        <p:txBody>
          <a:bodyPr/>
          <a:lstStyle/>
          <a:p>
            <a:endParaRPr lang="en-US"/>
          </a:p>
        </p:txBody>
      </p:sp>
      <p:sp>
        <p:nvSpPr>
          <p:cNvPr id="7" name="Text Placeholder 6"/>
          <p:cNvSpPr>
            <a:spLocks noGrp="1"/>
          </p:cNvSpPr>
          <p:nvPr>
            <p:ph type="body" idx="15"/>
          </p:nvPr>
        </p:nvSpPr>
        <p:spPr/>
        <p:txBody>
          <a:bodyPr/>
          <a:lstStyle/>
          <a:p>
            <a:endParaRPr lang="en-US"/>
          </a:p>
        </p:txBody>
      </p:sp>
      <p:pic>
        <p:nvPicPr>
          <p:cNvPr id="8" name="Picture 7"/>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colorTemperature colorTemp="5900"/>
                    </a14:imgEffect>
                    <a14:imgEffect>
                      <a14:saturation sat="0"/>
                    </a14:imgEffect>
                  </a14:imgLayer>
                </a14:imgProps>
              </a:ext>
              <a:ext uri="{28A0092B-C50C-407E-A947-70E740481C1C}">
                <a14:useLocalDpi xmlns:a14="http://schemas.microsoft.com/office/drawing/2010/main"/>
              </a:ext>
            </a:extLst>
          </a:blip>
          <a:srcRect l="9803" r="1968"/>
          <a:stretch/>
        </p:blipFill>
        <p:spPr>
          <a:xfrm>
            <a:off x="0" y="0"/>
            <a:ext cx="9144000" cy="6858000"/>
          </a:xfrm>
          <a:prstGeom prst="rect">
            <a:avLst/>
          </a:prstGeom>
        </p:spPr>
      </p:pic>
      <p:sp>
        <p:nvSpPr>
          <p:cNvPr id="9" name="TextBox 8"/>
          <p:cNvSpPr txBox="1"/>
          <p:nvPr/>
        </p:nvSpPr>
        <p:spPr>
          <a:xfrm>
            <a:off x="5229412" y="1248156"/>
            <a:ext cx="3405741" cy="4616648"/>
          </a:xfrm>
          <a:prstGeom prst="rect">
            <a:avLst/>
          </a:prstGeom>
          <a:solidFill>
            <a:schemeClr val="accent1"/>
          </a:solidFill>
          <a:ln>
            <a:noFill/>
          </a:ln>
        </p:spPr>
        <p:txBody>
          <a:bodyPr wrap="square" rtlCol="0">
            <a:spAutoFit/>
          </a:bodyPr>
          <a:lstStyle/>
          <a:p>
            <a:pPr algn="just"/>
            <a:r>
              <a:rPr lang="x-none" sz="2800" i="1" dirty="0">
                <a:solidFill>
                  <a:schemeClr val="bg1"/>
                </a:solidFill>
              </a:rPr>
              <a:t>“Our students love ebooks for research, but do not want to check out pleasure reading in e-format. They demand print for their fiction and extracurricular reading needs</a:t>
            </a:r>
            <a:r>
              <a:rPr lang="x-none" sz="2800" i="1" dirty="0" smtClean="0">
                <a:solidFill>
                  <a:schemeClr val="bg1"/>
                </a:solidFill>
              </a:rPr>
              <a:t>.”</a:t>
            </a:r>
            <a:endParaRPr lang="en-US" sz="2800" i="1" dirty="0" smtClean="0">
              <a:solidFill>
                <a:schemeClr val="bg1"/>
              </a:solidFill>
            </a:endParaRPr>
          </a:p>
          <a:p>
            <a:pPr algn="just"/>
            <a:endParaRPr lang="en-US" sz="1400" dirty="0" smtClean="0">
              <a:solidFill>
                <a:schemeClr val="bg1"/>
              </a:solidFill>
            </a:endParaRPr>
          </a:p>
          <a:p>
            <a:pPr algn="just"/>
            <a:r>
              <a:rPr lang="en-US" sz="2800" dirty="0" smtClean="0">
                <a:solidFill>
                  <a:schemeClr val="bg1"/>
                </a:solidFill>
              </a:rPr>
              <a:t>- Librarian, SLJ Study</a:t>
            </a:r>
            <a:endParaRPr lang="x-none" sz="2800" dirty="0">
              <a:solidFill>
                <a:schemeClr val="bg1"/>
              </a:solidFill>
            </a:endParaRPr>
          </a:p>
        </p:txBody>
      </p:sp>
    </p:spTree>
    <p:extLst>
      <p:ext uri="{BB962C8B-B14F-4D97-AF65-F5344CB8AC3E}">
        <p14:creationId xmlns:p14="http://schemas.microsoft.com/office/powerpoint/2010/main" val="5768623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3"/>
          </p:nvPr>
        </p:nvSpPr>
        <p:spPr/>
        <p:txBody>
          <a:bodyPr/>
          <a:lstStyle/>
          <a:p>
            <a:endParaRPr lang="en-US"/>
          </a:p>
        </p:txBody>
      </p:sp>
      <p:sp>
        <p:nvSpPr>
          <p:cNvPr id="4" name="Text Placeholder 3"/>
          <p:cNvSpPr>
            <a:spLocks noGrp="1"/>
          </p:cNvSpPr>
          <p:nvPr>
            <p:ph type="body" idx="15"/>
          </p:nvPr>
        </p:nvSpPr>
        <p:spPr/>
        <p:txBody>
          <a:bodyPr/>
          <a:lstStyle/>
          <a:p>
            <a:endParaRPr lang="en-US"/>
          </a:p>
        </p:txBody>
      </p:sp>
      <p:pic>
        <p:nvPicPr>
          <p:cNvPr id="7" name="Picture 6"/>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5440204" y="1248156"/>
            <a:ext cx="3320828" cy="3754874"/>
          </a:xfrm>
          <a:prstGeom prst="rect">
            <a:avLst/>
          </a:prstGeom>
          <a:solidFill>
            <a:srgbClr val="009DD9"/>
          </a:solidFill>
        </p:spPr>
        <p:txBody>
          <a:bodyPr wrap="square" rtlCol="0">
            <a:spAutoFit/>
          </a:bodyPr>
          <a:lstStyle/>
          <a:p>
            <a:pPr algn="just"/>
            <a:r>
              <a:rPr lang="en-US" sz="2800" i="1" dirty="0">
                <a:solidFill>
                  <a:srgbClr val="FFFFFF"/>
                </a:solidFill>
              </a:rPr>
              <a:t>“I have found the transition to </a:t>
            </a:r>
            <a:r>
              <a:rPr lang="en-US" sz="2800" i="1" dirty="0" smtClean="0">
                <a:solidFill>
                  <a:srgbClr val="FFFFFF"/>
                </a:solidFill>
              </a:rPr>
              <a:t>eBooks </a:t>
            </a:r>
            <a:r>
              <a:rPr lang="en-US" sz="2800" i="1" dirty="0">
                <a:solidFill>
                  <a:srgbClr val="FFFFFF"/>
                </a:solidFill>
              </a:rPr>
              <a:t>to be very frustrating. I seem to be more excited about them than the students are!</a:t>
            </a:r>
            <a:r>
              <a:rPr lang="en-US" sz="2800" i="1" dirty="0" smtClean="0">
                <a:solidFill>
                  <a:srgbClr val="FFFFFF"/>
                </a:solidFill>
              </a:rPr>
              <a:t>”</a:t>
            </a:r>
            <a:endParaRPr lang="en-US" sz="1400" i="1" dirty="0" smtClean="0">
              <a:solidFill>
                <a:srgbClr val="FFFFFF"/>
              </a:solidFill>
            </a:endParaRPr>
          </a:p>
          <a:p>
            <a:endParaRPr lang="en-US" sz="1400" i="1" dirty="0" smtClean="0">
              <a:solidFill>
                <a:srgbClr val="FFFFFF"/>
              </a:solidFill>
            </a:endParaRPr>
          </a:p>
          <a:p>
            <a:r>
              <a:rPr lang="en-US" sz="2800" dirty="0" smtClean="0">
                <a:solidFill>
                  <a:schemeClr val="bg1"/>
                </a:solidFill>
              </a:rPr>
              <a:t> </a:t>
            </a:r>
            <a:r>
              <a:rPr lang="en-US" sz="2800" dirty="0">
                <a:solidFill>
                  <a:schemeClr val="bg1"/>
                </a:solidFill>
              </a:rPr>
              <a:t>- Librarian, SLJ </a:t>
            </a:r>
            <a:r>
              <a:rPr lang="en-US" sz="2800" dirty="0" smtClean="0">
                <a:solidFill>
                  <a:schemeClr val="bg1"/>
                </a:solidFill>
              </a:rPr>
              <a:t>Study</a:t>
            </a:r>
            <a:endParaRPr lang="x-none" sz="2800" i="1" dirty="0">
              <a:solidFill>
                <a:srgbClr val="FFFFFF"/>
              </a:solidFill>
            </a:endParaRPr>
          </a:p>
        </p:txBody>
      </p:sp>
    </p:spTree>
    <p:extLst>
      <p:ext uri="{BB962C8B-B14F-4D97-AF65-F5344CB8AC3E}">
        <p14:creationId xmlns:p14="http://schemas.microsoft.com/office/powerpoint/2010/main" val="11396339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010" y="390906"/>
            <a:ext cx="8166672" cy="571500"/>
          </a:xfrm>
        </p:spPr>
        <p:txBody>
          <a:bodyPr/>
          <a:lstStyle/>
          <a:p>
            <a:r>
              <a:rPr lang="en-US" dirty="0"/>
              <a:t>School Library E-book </a:t>
            </a:r>
            <a:r>
              <a:rPr lang="en-US" dirty="0" smtClean="0"/>
              <a:t>Circulation - 2014</a:t>
            </a:r>
            <a:endParaRPr lang="en-US" dirty="0"/>
          </a:p>
        </p:txBody>
      </p:sp>
      <p:sp>
        <p:nvSpPr>
          <p:cNvPr id="3" name="Text Placeholder 2"/>
          <p:cNvSpPr>
            <a:spLocks noGrp="1"/>
          </p:cNvSpPr>
          <p:nvPr>
            <p:ph type="body" idx="13"/>
          </p:nvPr>
        </p:nvSpPr>
        <p:spPr>
          <a:xfrm>
            <a:off x="594360" y="1023824"/>
            <a:ext cx="8160322" cy="315118"/>
          </a:xfrm>
        </p:spPr>
        <p:txBody>
          <a:bodyPr/>
          <a:lstStyle/>
          <a:p>
            <a:r>
              <a:rPr lang="en-US" b="1" dirty="0"/>
              <a:t>Have you experienced a change in demand for </a:t>
            </a:r>
            <a:r>
              <a:rPr lang="en-US" b="1" dirty="0" smtClean="0"/>
              <a:t>eBooks </a:t>
            </a:r>
            <a:r>
              <a:rPr lang="en-US" b="1" dirty="0"/>
              <a:t>since this time last year?</a:t>
            </a:r>
          </a:p>
          <a:p>
            <a:r>
              <a:rPr lang="en-US" sz="1400" dirty="0"/>
              <a:t> % of school libraries, 2014 </a:t>
            </a:r>
          </a:p>
          <a:p>
            <a:endParaRPr lang="en-US" dirty="0"/>
          </a:p>
        </p:txBody>
      </p:sp>
      <p:sp>
        <p:nvSpPr>
          <p:cNvPr id="4" name="Text Placeholder 3"/>
          <p:cNvSpPr>
            <a:spLocks noGrp="1"/>
          </p:cNvSpPr>
          <p:nvPr>
            <p:ph type="body" idx="15"/>
          </p:nvPr>
        </p:nvSpPr>
        <p:spPr>
          <a:xfrm>
            <a:off x="5143931" y="6387028"/>
            <a:ext cx="3610751" cy="365760"/>
          </a:xfrm>
        </p:spPr>
        <p:txBody>
          <a:bodyPr/>
          <a:lstStyle/>
          <a:p>
            <a:r>
              <a:rPr lang="en-US" dirty="0"/>
              <a:t>Source: SLJ 2014 EBOOK USEAGE IN SCHOOL (K-12) Libraries – 5</a:t>
            </a:r>
            <a:r>
              <a:rPr lang="en-US" baseline="30000" dirty="0"/>
              <a:t>th</a:t>
            </a:r>
            <a:r>
              <a:rPr lang="en-US" dirty="0"/>
              <a:t> Annual Survey</a:t>
            </a:r>
            <a:endParaRPr lang="x-none" dirty="0"/>
          </a:p>
          <a:p>
            <a:endParaRPr lang="en-US" dirty="0"/>
          </a:p>
        </p:txBody>
      </p:sp>
      <p:graphicFrame>
        <p:nvGraphicFramePr>
          <p:cNvPr id="5" name="Chart 4"/>
          <p:cNvGraphicFramePr/>
          <p:nvPr>
            <p:extLst>
              <p:ext uri="{D42A27DB-BD31-4B8C-83A1-F6EECF244321}">
                <p14:modId xmlns:p14="http://schemas.microsoft.com/office/powerpoint/2010/main" val="940426245"/>
              </p:ext>
            </p:extLst>
          </p:nvPr>
        </p:nvGraphicFramePr>
        <p:xfrm>
          <a:off x="1840237" y="1781500"/>
          <a:ext cx="6914445" cy="5125212"/>
        </p:xfrm>
        <a:graphic>
          <a:graphicData uri="http://schemas.openxmlformats.org/drawingml/2006/chart">
            <c:chart xmlns:c="http://schemas.openxmlformats.org/drawingml/2006/chart" xmlns:r="http://schemas.openxmlformats.org/officeDocument/2006/relationships" r:id="rId3"/>
          </a:graphicData>
        </a:graphic>
      </p:graphicFrame>
      <p:sp>
        <p:nvSpPr>
          <p:cNvPr id="9" name="Down Arrow 8"/>
          <p:cNvSpPr/>
          <p:nvPr/>
        </p:nvSpPr>
        <p:spPr>
          <a:xfrm>
            <a:off x="7612875" y="3052928"/>
            <a:ext cx="752569" cy="1058284"/>
          </a:xfrm>
          <a:prstGeom prst="downArrow">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409222" y="2059972"/>
            <a:ext cx="2103833" cy="4798028"/>
          </a:xfrm>
          <a:prstGeom prst="rect">
            <a:avLst/>
          </a:prstGeom>
        </p:spPr>
      </p:pic>
    </p:spTree>
    <p:extLst>
      <p:ext uri="{BB962C8B-B14F-4D97-AF65-F5344CB8AC3E}">
        <p14:creationId xmlns:p14="http://schemas.microsoft.com/office/powerpoint/2010/main" val="83569023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409222" y="2059972"/>
            <a:ext cx="2103833" cy="4798028"/>
          </a:xfrm>
          <a:prstGeom prst="rect">
            <a:avLst/>
          </a:prstGeom>
        </p:spPr>
      </p:pic>
      <p:sp>
        <p:nvSpPr>
          <p:cNvPr id="2" name="Title 1"/>
          <p:cNvSpPr>
            <a:spLocks noGrp="1"/>
          </p:cNvSpPr>
          <p:nvPr>
            <p:ph type="title"/>
          </p:nvPr>
        </p:nvSpPr>
        <p:spPr>
          <a:xfrm>
            <a:off x="594360" y="507324"/>
            <a:ext cx="8166672" cy="571500"/>
          </a:xfrm>
        </p:spPr>
        <p:txBody>
          <a:bodyPr/>
          <a:lstStyle/>
          <a:p>
            <a:r>
              <a:rPr lang="en-US" dirty="0"/>
              <a:t>School Library E-book Circulation - 2014</a:t>
            </a:r>
          </a:p>
        </p:txBody>
      </p:sp>
      <p:sp>
        <p:nvSpPr>
          <p:cNvPr id="3" name="Text Placeholder 2"/>
          <p:cNvSpPr>
            <a:spLocks noGrp="1"/>
          </p:cNvSpPr>
          <p:nvPr>
            <p:ph type="body" idx="13"/>
          </p:nvPr>
        </p:nvSpPr>
        <p:spPr>
          <a:xfrm>
            <a:off x="594360" y="1110828"/>
            <a:ext cx="8160322" cy="315118"/>
          </a:xfrm>
        </p:spPr>
        <p:txBody>
          <a:bodyPr/>
          <a:lstStyle/>
          <a:p>
            <a:r>
              <a:rPr lang="en-US" dirty="0"/>
              <a:t>Approximately what was your total </a:t>
            </a:r>
            <a:r>
              <a:rPr lang="en-US" dirty="0" err="1"/>
              <a:t>ebook</a:t>
            </a:r>
            <a:r>
              <a:rPr lang="en-US" dirty="0"/>
              <a:t> usage/circulation for the last school year? </a:t>
            </a:r>
          </a:p>
          <a:p>
            <a:r>
              <a:rPr lang="en-US" sz="1200" dirty="0"/>
              <a:t>% of school libraries, 2012–2013 school year </a:t>
            </a:r>
          </a:p>
          <a:p>
            <a:endParaRPr lang="en-US" dirty="0"/>
          </a:p>
        </p:txBody>
      </p:sp>
      <p:sp>
        <p:nvSpPr>
          <p:cNvPr id="4" name="Text Placeholder 3"/>
          <p:cNvSpPr>
            <a:spLocks noGrp="1"/>
          </p:cNvSpPr>
          <p:nvPr>
            <p:ph type="body" idx="15"/>
          </p:nvPr>
        </p:nvSpPr>
        <p:spPr>
          <a:xfrm>
            <a:off x="4769557" y="6495739"/>
            <a:ext cx="3924166" cy="244743"/>
          </a:xfrm>
        </p:spPr>
        <p:txBody>
          <a:bodyPr/>
          <a:lstStyle/>
          <a:p>
            <a:r>
              <a:rPr lang="en-US" dirty="0"/>
              <a:t>Source: SLJ 2014 EBOOK USEAGE IN SCHOOL (K-12) Libraries – 5</a:t>
            </a:r>
            <a:r>
              <a:rPr lang="en-US" baseline="30000" dirty="0"/>
              <a:t>th</a:t>
            </a:r>
            <a:r>
              <a:rPr lang="en-US" dirty="0"/>
              <a:t> Annual Survey</a:t>
            </a:r>
            <a:endParaRPr lang="x-none" dirty="0"/>
          </a:p>
          <a:p>
            <a:endParaRPr lang="en-US" dirty="0"/>
          </a:p>
        </p:txBody>
      </p:sp>
      <p:graphicFrame>
        <p:nvGraphicFramePr>
          <p:cNvPr id="6" name="Chart 5"/>
          <p:cNvGraphicFramePr/>
          <p:nvPr>
            <p:extLst>
              <p:ext uri="{D42A27DB-BD31-4B8C-83A1-F6EECF244321}">
                <p14:modId xmlns:p14="http://schemas.microsoft.com/office/powerpoint/2010/main" val="3804219679"/>
              </p:ext>
            </p:extLst>
          </p:nvPr>
        </p:nvGraphicFramePr>
        <p:xfrm>
          <a:off x="2003778" y="1876779"/>
          <a:ext cx="6587921" cy="4863704"/>
        </p:xfrm>
        <a:graphic>
          <a:graphicData uri="http://schemas.openxmlformats.org/drawingml/2006/chart">
            <c:chart xmlns:c="http://schemas.openxmlformats.org/drawingml/2006/chart" xmlns:r="http://schemas.openxmlformats.org/officeDocument/2006/relationships" r:id="rId5"/>
          </a:graphicData>
        </a:graphic>
      </p:graphicFrame>
      <p:sp>
        <p:nvSpPr>
          <p:cNvPr id="8" name="Down Arrow 7"/>
          <p:cNvSpPr/>
          <p:nvPr/>
        </p:nvSpPr>
        <p:spPr>
          <a:xfrm rot="6400796">
            <a:off x="6427540" y="5003229"/>
            <a:ext cx="752569" cy="1058284"/>
          </a:xfrm>
          <a:prstGeom prst="downArrow">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4597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3"/>
          </p:nvPr>
        </p:nvSpPr>
        <p:spPr/>
        <p:txBody>
          <a:bodyPr/>
          <a:lstStyle/>
          <a:p>
            <a:endParaRPr lang="en-US"/>
          </a:p>
        </p:txBody>
      </p:sp>
      <p:sp>
        <p:nvSpPr>
          <p:cNvPr id="4" name="Text Placeholder 3"/>
          <p:cNvSpPr>
            <a:spLocks noGrp="1"/>
          </p:cNvSpPr>
          <p:nvPr>
            <p:ph type="body" idx="15"/>
          </p:nvPr>
        </p:nvSpPr>
        <p:spPr/>
        <p:txBody>
          <a:bodyPr/>
          <a:lstStyle/>
          <a:p>
            <a:endParaRPr lang="en-US"/>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11465"/>
          <a:stretch/>
        </p:blipFill>
        <p:spPr>
          <a:xfrm>
            <a:off x="-1" y="0"/>
            <a:ext cx="9144001" cy="6858000"/>
          </a:xfrm>
          <a:prstGeom prst="rect">
            <a:avLst/>
          </a:prstGeom>
        </p:spPr>
      </p:pic>
      <p:sp>
        <p:nvSpPr>
          <p:cNvPr id="7" name="TextBox 6"/>
          <p:cNvSpPr txBox="1"/>
          <p:nvPr/>
        </p:nvSpPr>
        <p:spPr>
          <a:xfrm>
            <a:off x="338078" y="1829296"/>
            <a:ext cx="2352917" cy="4278094"/>
          </a:xfrm>
          <a:prstGeom prst="rect">
            <a:avLst/>
          </a:prstGeom>
          <a:solidFill>
            <a:srgbClr val="009DD9"/>
          </a:solidFill>
        </p:spPr>
        <p:txBody>
          <a:bodyPr wrap="square" rtlCol="0">
            <a:spAutoFit/>
          </a:bodyPr>
          <a:lstStyle/>
          <a:p>
            <a:pPr lvl="0" fontAlgn="base"/>
            <a:r>
              <a:rPr lang="x-none" sz="4800" b="1" dirty="0" smtClean="0">
                <a:solidFill>
                  <a:schemeClr val="bg1"/>
                </a:solidFill>
              </a:rPr>
              <a:t>73%</a:t>
            </a:r>
            <a:endParaRPr lang="en-US" sz="4800" b="1" dirty="0" smtClean="0">
              <a:solidFill>
                <a:schemeClr val="bg1"/>
              </a:solidFill>
            </a:endParaRPr>
          </a:p>
          <a:p>
            <a:pPr lvl="0" algn="just" fontAlgn="base"/>
            <a:r>
              <a:rPr lang="en-US" sz="3200" dirty="0" smtClean="0">
                <a:solidFill>
                  <a:schemeClr val="bg1"/>
                </a:solidFill>
              </a:rPr>
              <a:t>AP or NWP </a:t>
            </a:r>
            <a:r>
              <a:rPr lang="x-none" sz="3200" dirty="0" smtClean="0">
                <a:solidFill>
                  <a:schemeClr val="bg1"/>
                </a:solidFill>
              </a:rPr>
              <a:t>students </a:t>
            </a:r>
            <a:r>
              <a:rPr lang="x-none" sz="3200" dirty="0">
                <a:solidFill>
                  <a:schemeClr val="bg1"/>
                </a:solidFill>
              </a:rPr>
              <a:t>use </a:t>
            </a:r>
            <a:r>
              <a:rPr lang="en-US" sz="3200" dirty="0" smtClean="0">
                <a:solidFill>
                  <a:schemeClr val="bg1"/>
                </a:solidFill>
              </a:rPr>
              <a:t>phones</a:t>
            </a:r>
            <a:r>
              <a:rPr lang="en-US" sz="3200" dirty="0">
                <a:solidFill>
                  <a:schemeClr val="bg1"/>
                </a:solidFill>
              </a:rPr>
              <a:t> </a:t>
            </a:r>
            <a:r>
              <a:rPr lang="en-US" sz="3200" dirty="0" smtClean="0">
                <a:solidFill>
                  <a:schemeClr val="bg1"/>
                </a:solidFill>
              </a:rPr>
              <a:t>or tablets </a:t>
            </a:r>
            <a:r>
              <a:rPr lang="x-none" sz="3200" dirty="0" smtClean="0">
                <a:solidFill>
                  <a:schemeClr val="bg1"/>
                </a:solidFill>
              </a:rPr>
              <a:t>to complete</a:t>
            </a:r>
            <a:r>
              <a:rPr lang="en-US" sz="3200" dirty="0" smtClean="0">
                <a:solidFill>
                  <a:schemeClr val="bg1"/>
                </a:solidFill>
              </a:rPr>
              <a:t> </a:t>
            </a:r>
            <a:r>
              <a:rPr lang="x-none" sz="3200" dirty="0" smtClean="0">
                <a:solidFill>
                  <a:schemeClr val="bg1"/>
                </a:solidFill>
              </a:rPr>
              <a:t>assignments</a:t>
            </a:r>
            <a:r>
              <a:rPr lang="en-US" sz="3200" dirty="0" smtClean="0">
                <a:solidFill>
                  <a:schemeClr val="bg1"/>
                </a:solidFill>
              </a:rPr>
              <a:t> in class</a:t>
            </a:r>
            <a:endParaRPr lang="x-none" sz="3200" dirty="0">
              <a:solidFill>
                <a:schemeClr val="bg1"/>
              </a:solidFill>
            </a:endParaRPr>
          </a:p>
        </p:txBody>
      </p:sp>
    </p:spTree>
    <p:extLst>
      <p:ext uri="{BB962C8B-B14F-4D97-AF65-F5344CB8AC3E}">
        <p14:creationId xmlns:p14="http://schemas.microsoft.com/office/powerpoint/2010/main" val="2345888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479102"/>
            <a:ext cx="8166672" cy="571500"/>
          </a:xfrm>
        </p:spPr>
        <p:txBody>
          <a:bodyPr/>
          <a:lstStyle/>
          <a:p>
            <a:r>
              <a:rPr lang="en-US" dirty="0" smtClean="0"/>
              <a:t>FREQUENCY OF ASSIGNED FORMATs - COLLEGE</a:t>
            </a:r>
            <a:endParaRPr lang="en-US" dirty="0"/>
          </a:p>
        </p:txBody>
      </p:sp>
      <p:sp>
        <p:nvSpPr>
          <p:cNvPr id="3" name="Text Placeholder 2"/>
          <p:cNvSpPr>
            <a:spLocks noGrp="1"/>
          </p:cNvSpPr>
          <p:nvPr>
            <p:ph type="body" idx="13"/>
          </p:nvPr>
        </p:nvSpPr>
        <p:spPr>
          <a:xfrm>
            <a:off x="791915" y="1082606"/>
            <a:ext cx="6489418" cy="315118"/>
          </a:xfrm>
        </p:spPr>
        <p:txBody>
          <a:bodyPr/>
          <a:lstStyle/>
          <a:p>
            <a:r>
              <a:rPr lang="en-US" dirty="0"/>
              <a:t>What format was the textbook for this course? </a:t>
            </a:r>
            <a:r>
              <a:rPr lang="en-US" dirty="0" smtClean="0"/>
              <a:t>- 2015</a:t>
            </a:r>
            <a:endParaRPr lang="x-none" dirty="0"/>
          </a:p>
          <a:p>
            <a:endParaRPr lang="en-US" dirty="0"/>
          </a:p>
        </p:txBody>
      </p:sp>
      <p:graphicFrame>
        <p:nvGraphicFramePr>
          <p:cNvPr id="7" name="Chart 6"/>
          <p:cNvGraphicFramePr/>
          <p:nvPr>
            <p:extLst>
              <p:ext uri="{D42A27DB-BD31-4B8C-83A1-F6EECF244321}">
                <p14:modId xmlns:p14="http://schemas.microsoft.com/office/powerpoint/2010/main" val="1301619431"/>
              </p:ext>
            </p:extLst>
          </p:nvPr>
        </p:nvGraphicFramePr>
        <p:xfrm>
          <a:off x="-451556" y="1749778"/>
          <a:ext cx="7210777" cy="498934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3"/>
          <p:cNvSpPr>
            <a:spLocks noGrp="1"/>
          </p:cNvSpPr>
          <p:nvPr>
            <p:ph type="body" idx="15"/>
          </p:nvPr>
        </p:nvSpPr>
        <p:spPr>
          <a:xfrm>
            <a:off x="773969" y="6358550"/>
            <a:ext cx="8165465" cy="365760"/>
          </a:xfrm>
        </p:spPr>
        <p:txBody>
          <a:bodyPr/>
          <a:lstStyle/>
          <a:p>
            <a:r>
              <a:rPr lang="en-US" dirty="0" smtClean="0"/>
              <a:t>Source: BISG’s 2015 </a:t>
            </a:r>
            <a:r>
              <a:rPr lang="en-US" dirty="0"/>
              <a:t>Student Attitudes Toward Content in Higher </a:t>
            </a:r>
            <a:r>
              <a:rPr lang="en-US" dirty="0" smtClean="0"/>
              <a:t>Education Study</a:t>
            </a:r>
            <a:endParaRPr lang="x-none" dirty="0"/>
          </a:p>
          <a:p>
            <a:endParaRPr lang="en-US" dirty="0"/>
          </a:p>
        </p:txBody>
      </p:sp>
      <p:sp>
        <p:nvSpPr>
          <p:cNvPr id="12" name="Oval 11"/>
          <p:cNvSpPr/>
          <p:nvPr/>
        </p:nvSpPr>
        <p:spPr>
          <a:xfrm rot="2241004">
            <a:off x="3093037" y="3231432"/>
            <a:ext cx="1489428" cy="2980942"/>
          </a:xfrm>
          <a:prstGeom prst="ellipse">
            <a:avLst/>
          </a:prstGeom>
          <a:noFill/>
          <a:ln w="7620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480060" y="4531883"/>
            <a:ext cx="1966830" cy="523220"/>
          </a:xfrm>
          <a:prstGeom prst="rect">
            <a:avLst/>
          </a:prstGeom>
          <a:noFill/>
        </p:spPr>
        <p:txBody>
          <a:bodyPr wrap="square" rtlCol="0">
            <a:spAutoFit/>
          </a:bodyPr>
          <a:lstStyle/>
          <a:p>
            <a:r>
              <a:rPr lang="en-US" sz="2800" b="1" dirty="0" smtClean="0">
                <a:solidFill>
                  <a:srgbClr val="FFFF00"/>
                </a:solidFill>
                <a:effectLst>
                  <a:outerShdw blurRad="50800" dist="38100" dir="2700000" algn="tl" rotWithShape="0">
                    <a:prstClr val="black">
                      <a:alpha val="40000"/>
                    </a:prstClr>
                  </a:outerShdw>
                </a:effectLst>
              </a:rPr>
              <a:t>64%</a:t>
            </a:r>
            <a:endParaRPr lang="en-US" sz="2800" b="1" dirty="0">
              <a:solidFill>
                <a:srgbClr val="FFFF00"/>
              </a:solidFill>
              <a:effectLst>
                <a:outerShdw blurRad="50800" dist="38100" dir="2700000" algn="tl" rotWithShape="0">
                  <a:prstClr val="black">
                    <a:alpha val="40000"/>
                  </a:prstClr>
                </a:outerShdw>
              </a:effectLst>
            </a:endParaRPr>
          </a:p>
        </p:txBody>
      </p:sp>
      <p:pic>
        <p:nvPicPr>
          <p:cNvPr id="15" name="Picture 14"/>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5726798" y="2314222"/>
            <a:ext cx="3034234" cy="4543778"/>
          </a:xfrm>
          <a:prstGeom prst="rect">
            <a:avLst/>
          </a:prstGeom>
        </p:spPr>
      </p:pic>
    </p:spTree>
    <p:extLst>
      <p:ext uri="{BB962C8B-B14F-4D97-AF65-F5344CB8AC3E}">
        <p14:creationId xmlns:p14="http://schemas.microsoft.com/office/powerpoint/2010/main" val="40687307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718258417"/>
              </p:ext>
            </p:extLst>
          </p:nvPr>
        </p:nvGraphicFramePr>
        <p:xfrm>
          <a:off x="-211668" y="1757921"/>
          <a:ext cx="7089571" cy="496638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94360" y="507324"/>
            <a:ext cx="8166672" cy="571500"/>
          </a:xfrm>
        </p:spPr>
        <p:txBody>
          <a:bodyPr/>
          <a:lstStyle/>
          <a:p>
            <a:r>
              <a:rPr lang="en-US" dirty="0" smtClean="0"/>
              <a:t>College Students’ Preference for Format</a:t>
            </a:r>
            <a:endParaRPr lang="en-US" dirty="0"/>
          </a:p>
        </p:txBody>
      </p:sp>
      <p:sp>
        <p:nvSpPr>
          <p:cNvPr id="3" name="Text Placeholder 2"/>
          <p:cNvSpPr>
            <a:spLocks noGrp="1"/>
          </p:cNvSpPr>
          <p:nvPr>
            <p:ph type="body" idx="13"/>
          </p:nvPr>
        </p:nvSpPr>
        <p:spPr>
          <a:xfrm>
            <a:off x="594360" y="1110828"/>
            <a:ext cx="8160322" cy="315118"/>
          </a:xfrm>
        </p:spPr>
        <p:txBody>
          <a:bodyPr/>
          <a:lstStyle/>
          <a:p>
            <a:r>
              <a:rPr lang="en-US" dirty="0"/>
              <a:t>Which format do you prefer, in general, for your course materials</a:t>
            </a:r>
            <a:r>
              <a:rPr lang="en-US" dirty="0" smtClean="0"/>
              <a:t>? 2015</a:t>
            </a:r>
            <a:endParaRPr lang="x-none" dirty="0"/>
          </a:p>
          <a:p>
            <a:endParaRPr lang="en-US" dirty="0"/>
          </a:p>
        </p:txBody>
      </p:sp>
      <p:sp>
        <p:nvSpPr>
          <p:cNvPr id="4" name="Text Placeholder 3"/>
          <p:cNvSpPr>
            <a:spLocks noGrp="1"/>
          </p:cNvSpPr>
          <p:nvPr>
            <p:ph type="body" idx="15"/>
          </p:nvPr>
        </p:nvSpPr>
        <p:spPr>
          <a:xfrm>
            <a:off x="773969" y="6358550"/>
            <a:ext cx="8165465" cy="365760"/>
          </a:xfrm>
        </p:spPr>
        <p:txBody>
          <a:bodyPr/>
          <a:lstStyle/>
          <a:p>
            <a:r>
              <a:rPr lang="en-US" dirty="0" smtClean="0"/>
              <a:t>Source: BISG’s 2015 </a:t>
            </a:r>
            <a:r>
              <a:rPr lang="en-US" dirty="0"/>
              <a:t>Student Attitudes Toward Content in Higher </a:t>
            </a:r>
            <a:r>
              <a:rPr lang="en-US" dirty="0" smtClean="0"/>
              <a:t>Education Study</a:t>
            </a:r>
            <a:endParaRPr lang="x-none" dirty="0"/>
          </a:p>
          <a:p>
            <a:endParaRPr lang="en-US" dirty="0"/>
          </a:p>
        </p:txBody>
      </p:sp>
      <p:sp>
        <p:nvSpPr>
          <p:cNvPr id="8" name="Oval 7"/>
          <p:cNvSpPr/>
          <p:nvPr/>
        </p:nvSpPr>
        <p:spPr>
          <a:xfrm rot="2241004">
            <a:off x="3702555" y="3701214"/>
            <a:ext cx="1350270" cy="1339900"/>
          </a:xfrm>
          <a:prstGeom prst="ellipse">
            <a:avLst/>
          </a:prstGeom>
          <a:noFill/>
          <a:ln w="7620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5726798" y="2314222"/>
            <a:ext cx="3034234" cy="4543778"/>
          </a:xfrm>
          <a:prstGeom prst="rect">
            <a:avLst/>
          </a:prstGeom>
        </p:spPr>
      </p:pic>
    </p:spTree>
    <p:extLst>
      <p:ext uri="{BB962C8B-B14F-4D97-AF65-F5344CB8AC3E}">
        <p14:creationId xmlns:p14="http://schemas.microsoft.com/office/powerpoint/2010/main" val="16167500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2015" r="9167"/>
          <a:stretch/>
        </p:blipFill>
        <p:spPr>
          <a:xfrm>
            <a:off x="0" y="0"/>
            <a:ext cx="9144000" cy="6858000"/>
          </a:xfrm>
          <a:prstGeom prst="rect">
            <a:avLst/>
          </a:prstGeom>
        </p:spPr>
      </p:pic>
      <p:sp>
        <p:nvSpPr>
          <p:cNvPr id="5" name="Rectangle 4"/>
          <p:cNvSpPr/>
          <p:nvPr/>
        </p:nvSpPr>
        <p:spPr>
          <a:xfrm>
            <a:off x="2702236" y="6094087"/>
            <a:ext cx="6345066" cy="646331"/>
          </a:xfrm>
          <a:prstGeom prst="rect">
            <a:avLst/>
          </a:prstGeom>
        </p:spPr>
        <p:txBody>
          <a:bodyPr wrap="none">
            <a:spAutoFit/>
          </a:bodyPr>
          <a:lstStyle/>
          <a:p>
            <a:pPr algn="ctr"/>
            <a:r>
              <a:rPr lang="en-US" sz="3600" b="1" spc="230" dirty="0" smtClean="0">
                <a:solidFill>
                  <a:schemeClr val="accent3"/>
                </a:solidFill>
                <a:latin typeface="Brandon Grotesque Bold"/>
                <a:cs typeface="Brandon Grotesque Bold"/>
              </a:rPr>
              <a:t>WHO ARE OUR READERS?</a:t>
            </a:r>
            <a:endParaRPr lang="en-US" sz="3600" b="1" spc="230" dirty="0">
              <a:solidFill>
                <a:schemeClr val="accent3"/>
              </a:solidFill>
              <a:latin typeface="Brandon Grotesque Bold"/>
              <a:cs typeface="Brandon Grotesque Bold"/>
            </a:endParaRPr>
          </a:p>
        </p:txBody>
      </p:sp>
    </p:spTree>
    <p:extLst>
      <p:ext uri="{BB962C8B-B14F-4D97-AF65-F5344CB8AC3E}">
        <p14:creationId xmlns:p14="http://schemas.microsoft.com/office/powerpoint/2010/main" val="272395668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6886" y="404432"/>
            <a:ext cx="8727990" cy="571500"/>
          </a:xfrm>
        </p:spPr>
        <p:txBody>
          <a:bodyPr/>
          <a:lstStyle/>
          <a:p>
            <a:r>
              <a:rPr lang="en-US" sz="3600" b="1" dirty="0" smtClean="0">
                <a:solidFill>
                  <a:srgbClr val="932682"/>
                </a:solidFill>
                <a:latin typeface="Brandon Grotesque Regular"/>
                <a:cs typeface="Brandon Grotesque Regular"/>
              </a:rPr>
              <a:t>CONCLUSIONS?</a:t>
            </a:r>
            <a:endParaRPr lang="en-US" sz="3600" b="1" dirty="0">
              <a:solidFill>
                <a:srgbClr val="932682"/>
              </a:solidFill>
              <a:latin typeface="Brandon Grotesque Regular"/>
              <a:cs typeface="Brandon Grotesque Regular"/>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62000" y="1231900"/>
            <a:ext cx="7620000" cy="4394200"/>
          </a:xfrm>
          <a:prstGeom prst="rect">
            <a:avLst/>
          </a:prstGeom>
        </p:spPr>
      </p:pic>
      <p:sp>
        <p:nvSpPr>
          <p:cNvPr id="5" name="Rectangle 4"/>
          <p:cNvSpPr/>
          <p:nvPr/>
        </p:nvSpPr>
        <p:spPr>
          <a:xfrm>
            <a:off x="7481047" y="5896347"/>
            <a:ext cx="1095172" cy="584776"/>
          </a:xfrm>
          <a:prstGeom prst="rect">
            <a:avLst/>
          </a:prstGeom>
        </p:spPr>
        <p:txBody>
          <a:bodyPr wrap="none">
            <a:spAutoFit/>
          </a:bodyPr>
          <a:lstStyle/>
          <a:p>
            <a:pPr algn="ctr"/>
            <a:r>
              <a:rPr lang="en-US" sz="3200" b="1" dirty="0" smtClean="0">
                <a:solidFill>
                  <a:srgbClr val="A53895"/>
                </a:solidFill>
                <a:latin typeface="Brandon Grotesque Bold" panose="020B0803020203060202" pitchFamily="34" charset="0"/>
              </a:rPr>
              <a:t>Q&amp;A</a:t>
            </a:r>
            <a:endParaRPr lang="en-US" sz="3200" b="1" dirty="0">
              <a:solidFill>
                <a:srgbClr val="A53895"/>
              </a:solidFill>
              <a:latin typeface="Brandon Grotesque Bold" panose="020B0803020203060202" pitchFamily="34" charset="0"/>
            </a:endParaRPr>
          </a:p>
        </p:txBody>
      </p:sp>
    </p:spTree>
    <p:extLst>
      <p:ext uri="{BB962C8B-B14F-4D97-AF65-F5344CB8AC3E}">
        <p14:creationId xmlns:p14="http://schemas.microsoft.com/office/powerpoint/2010/main" val="218317620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15250" y="2270125"/>
            <a:ext cx="1254125" cy="69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897024" y="3048930"/>
            <a:ext cx="3621504" cy="1446550"/>
          </a:xfrm>
          <a:prstGeom prst="rect">
            <a:avLst/>
          </a:prstGeom>
        </p:spPr>
        <p:txBody>
          <a:bodyPr wrap="none">
            <a:spAutoFit/>
          </a:bodyPr>
          <a:lstStyle/>
          <a:p>
            <a:pPr algn="ctr"/>
            <a:r>
              <a:rPr lang="en-US" sz="8800" spc="230" dirty="0" smtClean="0">
                <a:solidFill>
                  <a:srgbClr val="A53895"/>
                </a:solidFill>
                <a:latin typeface="Lavanderia Sturdy"/>
                <a:cs typeface="Lavanderia Sturdy"/>
              </a:rPr>
              <a:t>Thanks!</a:t>
            </a:r>
            <a:endParaRPr lang="en-US" sz="8800" spc="230" dirty="0">
              <a:solidFill>
                <a:srgbClr val="A53895"/>
              </a:solidFill>
              <a:latin typeface="Lavanderia Sturdy"/>
              <a:cs typeface="Lavanderia Sturdy"/>
            </a:endParaRPr>
          </a:p>
        </p:txBody>
      </p:sp>
      <p:sp>
        <p:nvSpPr>
          <p:cNvPr id="8" name="TextBox 7"/>
          <p:cNvSpPr txBox="1"/>
          <p:nvPr/>
        </p:nvSpPr>
        <p:spPr>
          <a:xfrm>
            <a:off x="207227" y="5445126"/>
            <a:ext cx="5872898" cy="1200328"/>
          </a:xfrm>
          <a:prstGeom prst="rect">
            <a:avLst/>
          </a:prstGeom>
          <a:noFill/>
        </p:spPr>
        <p:txBody>
          <a:bodyPr wrap="square" rtlCol="0">
            <a:spAutoFit/>
          </a:bodyPr>
          <a:lstStyle/>
          <a:p>
            <a:r>
              <a:rPr lang="en-US" sz="2400" b="1" dirty="0" smtClean="0"/>
              <a:t>Kristen McLean</a:t>
            </a:r>
          </a:p>
          <a:p>
            <a:r>
              <a:rPr lang="en-US" sz="2400" dirty="0" smtClean="0"/>
              <a:t>Editor, </a:t>
            </a:r>
            <a:r>
              <a:rPr lang="en-US" sz="2400" i="1" dirty="0" smtClean="0"/>
              <a:t>Children’s Books in the Digital Age </a:t>
            </a:r>
            <a:r>
              <a:rPr lang="en-US" sz="2400" dirty="0" smtClean="0"/>
              <a:t>@</a:t>
            </a:r>
            <a:r>
              <a:rPr lang="en-US" sz="2400" dirty="0" err="1" smtClean="0"/>
              <a:t>BKGKristen</a:t>
            </a:r>
            <a:endParaRPr lang="en-US" sz="2400" dirty="0"/>
          </a:p>
        </p:txBody>
      </p:sp>
      <p:pic>
        <p:nvPicPr>
          <p:cNvPr id="2" name="Picture 1"/>
          <p:cNvPicPr>
            <a:picLocks noChangeAspect="1"/>
          </p:cNvPicPr>
          <p:nvPr/>
        </p:nvPicPr>
        <p:blipFill>
          <a:blip r:embed="rId3"/>
          <a:stretch>
            <a:fillRect/>
          </a:stretch>
        </p:blipFill>
        <p:spPr>
          <a:xfrm>
            <a:off x="6714200" y="330205"/>
            <a:ext cx="2002100" cy="705740"/>
          </a:xfrm>
          <a:prstGeom prst="rect">
            <a:avLst/>
          </a:prstGeom>
        </p:spPr>
      </p:pic>
    </p:spTree>
    <p:extLst>
      <p:ext uri="{BB962C8B-B14F-4D97-AF65-F5344CB8AC3E}">
        <p14:creationId xmlns:p14="http://schemas.microsoft.com/office/powerpoint/2010/main" val="17677992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470899628"/>
              </p:ext>
            </p:extLst>
          </p:nvPr>
        </p:nvGraphicFramePr>
        <p:xfrm>
          <a:off x="4321586" y="1481190"/>
          <a:ext cx="4338089" cy="4741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1307667607"/>
              </p:ext>
            </p:extLst>
          </p:nvPr>
        </p:nvGraphicFramePr>
        <p:xfrm>
          <a:off x="631597" y="1628163"/>
          <a:ext cx="3912974" cy="4665196"/>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1"/>
          <p:cNvSpPr txBox="1">
            <a:spLocks/>
          </p:cNvSpPr>
          <p:nvPr/>
        </p:nvSpPr>
        <p:spPr>
          <a:xfrm>
            <a:off x="282136" y="336704"/>
            <a:ext cx="8599580" cy="500426"/>
          </a:xfrm>
          <a:prstGeom prst="rect">
            <a:avLst/>
          </a:prstGeom>
        </p:spPr>
        <p:txBody>
          <a:bodyPr vert="horz" wrap="square" lIns="91440" tIns="0" rIns="91440" bIns="0" rtlCol="0" anchor="b" anchorCtr="0">
            <a:noAutofit/>
          </a:bodyPr>
          <a:lstStyle>
            <a:lvl1pPr algn="l" defTabSz="457200" rtl="0" eaLnBrk="1" latinLnBrk="0" hangingPunct="1">
              <a:spcBef>
                <a:spcPct val="0"/>
              </a:spcBef>
              <a:buNone/>
              <a:defRPr sz="3000" kern="1200" cap="all" baseline="0">
                <a:solidFill>
                  <a:srgbClr val="009DD9"/>
                </a:solidFill>
                <a:latin typeface="+mj-lt"/>
                <a:ea typeface="+mj-ea"/>
                <a:cs typeface="+mj-cs"/>
              </a:defRPr>
            </a:lvl1pPr>
          </a:lstStyle>
          <a:p>
            <a:pPr algn="ctr"/>
            <a:r>
              <a:rPr lang="en-US" sz="2400" dirty="0" smtClean="0">
                <a:solidFill>
                  <a:srgbClr val="A53895"/>
                </a:solidFill>
                <a:latin typeface="Brandon Grotesque Medium" panose="020B0603020203060202" pitchFamily="34" charset="0"/>
              </a:rPr>
              <a:t>How many days a week do children read for fun?</a:t>
            </a:r>
            <a:endParaRPr lang="en-US" sz="2400" dirty="0">
              <a:solidFill>
                <a:srgbClr val="A53895"/>
              </a:solidFill>
              <a:latin typeface="Brandon Grotesque Medium" panose="020B0603020203060202" pitchFamily="34" charset="0"/>
            </a:endParaRPr>
          </a:p>
        </p:txBody>
      </p:sp>
      <p:sp>
        <p:nvSpPr>
          <p:cNvPr id="7" name="TextBox 6"/>
          <p:cNvSpPr txBox="1"/>
          <p:nvPr/>
        </p:nvSpPr>
        <p:spPr>
          <a:xfrm>
            <a:off x="2226859" y="5925845"/>
            <a:ext cx="910827" cy="461665"/>
          </a:xfrm>
          <a:prstGeom prst="rect">
            <a:avLst/>
          </a:prstGeom>
          <a:noFill/>
        </p:spPr>
        <p:txBody>
          <a:bodyPr wrap="none" rtlCol="0">
            <a:spAutoFit/>
          </a:bodyPr>
          <a:lstStyle/>
          <a:p>
            <a:r>
              <a:rPr lang="en-US" sz="2400" b="1" dirty="0" smtClean="0">
                <a:solidFill>
                  <a:srgbClr val="A53895"/>
                </a:solidFill>
              </a:rPr>
              <a:t>GIRLS</a:t>
            </a:r>
            <a:endParaRPr lang="en-US" sz="2400" b="1" dirty="0">
              <a:solidFill>
                <a:srgbClr val="A53895"/>
              </a:solidFill>
            </a:endParaRPr>
          </a:p>
        </p:txBody>
      </p:sp>
      <p:sp>
        <p:nvSpPr>
          <p:cNvPr id="8" name="TextBox 7"/>
          <p:cNvSpPr txBox="1"/>
          <p:nvPr/>
        </p:nvSpPr>
        <p:spPr>
          <a:xfrm>
            <a:off x="6259844" y="5925845"/>
            <a:ext cx="858120" cy="461665"/>
          </a:xfrm>
          <a:prstGeom prst="rect">
            <a:avLst/>
          </a:prstGeom>
          <a:noFill/>
        </p:spPr>
        <p:txBody>
          <a:bodyPr wrap="none" rtlCol="0">
            <a:spAutoFit/>
          </a:bodyPr>
          <a:lstStyle/>
          <a:p>
            <a:r>
              <a:rPr lang="en-US" sz="2400" b="1" dirty="0" smtClean="0">
                <a:solidFill>
                  <a:srgbClr val="A53895"/>
                </a:solidFill>
              </a:rPr>
              <a:t>BOYS</a:t>
            </a:r>
            <a:endParaRPr lang="en-US" sz="2400" b="1" dirty="0">
              <a:solidFill>
                <a:srgbClr val="A53895"/>
              </a:solidFill>
            </a:endParaRPr>
          </a:p>
        </p:txBody>
      </p:sp>
      <p:sp>
        <p:nvSpPr>
          <p:cNvPr id="9" name="Rectangle 8"/>
          <p:cNvSpPr/>
          <p:nvPr/>
        </p:nvSpPr>
        <p:spPr>
          <a:xfrm>
            <a:off x="6355272" y="5639065"/>
            <a:ext cx="635267" cy="328725"/>
          </a:xfrm>
          <a:prstGeom prst="rect">
            <a:avLst/>
          </a:prstGeom>
          <a:noFill/>
          <a:ln w="19050">
            <a:solidFill>
              <a:schemeClr val="accent3"/>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6200000">
            <a:off x="2517911" y="4750567"/>
            <a:ext cx="328724" cy="2122497"/>
          </a:xfrm>
          <a:prstGeom prst="rect">
            <a:avLst/>
          </a:prstGeom>
          <a:noFill/>
          <a:ln w="19050">
            <a:solidFill>
              <a:schemeClr val="accent3"/>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3655445" y="1265644"/>
            <a:ext cx="2283167" cy="311456"/>
            <a:chOff x="2219533" y="1056782"/>
            <a:chExt cx="2283167" cy="311456"/>
          </a:xfrm>
        </p:grpSpPr>
        <p:sp>
          <p:nvSpPr>
            <p:cNvPr id="12" name="TextBox 11"/>
            <p:cNvSpPr txBox="1"/>
            <p:nvPr/>
          </p:nvSpPr>
          <p:spPr>
            <a:xfrm>
              <a:off x="3516853" y="1056782"/>
              <a:ext cx="985847" cy="307777"/>
            </a:xfrm>
            <a:prstGeom prst="rect">
              <a:avLst/>
            </a:prstGeom>
            <a:noFill/>
          </p:spPr>
          <p:txBody>
            <a:bodyPr wrap="none" rtlCol="0">
              <a:spAutoFit/>
            </a:bodyPr>
            <a:lstStyle/>
            <a:p>
              <a:r>
                <a:rPr lang="en-US" sz="1400" dirty="0" smtClean="0"/>
                <a:t>3 to 4 Days</a:t>
              </a:r>
              <a:endParaRPr lang="en-US" sz="1400" dirty="0"/>
            </a:p>
          </p:txBody>
        </p:sp>
        <p:sp>
          <p:nvSpPr>
            <p:cNvPr id="13" name="Rectangle 12"/>
            <p:cNvSpPr/>
            <p:nvPr/>
          </p:nvSpPr>
          <p:spPr>
            <a:xfrm>
              <a:off x="2219533" y="1157283"/>
              <a:ext cx="115504" cy="115504"/>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401349" y="1156597"/>
              <a:ext cx="115504" cy="115504"/>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307999" y="1060461"/>
              <a:ext cx="985847" cy="307777"/>
            </a:xfrm>
            <a:prstGeom prst="rect">
              <a:avLst/>
            </a:prstGeom>
            <a:noFill/>
          </p:spPr>
          <p:txBody>
            <a:bodyPr wrap="none" rtlCol="0">
              <a:spAutoFit/>
            </a:bodyPr>
            <a:lstStyle/>
            <a:p>
              <a:r>
                <a:rPr lang="en-US" sz="1400" dirty="0" smtClean="0"/>
                <a:t>5 to 7 Days</a:t>
              </a:r>
              <a:endParaRPr lang="en-US" sz="1400" dirty="0"/>
            </a:p>
          </p:txBody>
        </p:sp>
      </p:grpSp>
    </p:spTree>
    <p:extLst>
      <p:ext uri="{BB962C8B-B14F-4D97-AF65-F5344CB8AC3E}">
        <p14:creationId xmlns:p14="http://schemas.microsoft.com/office/powerpoint/2010/main" val="17208322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8"/>
          <p:cNvSpPr>
            <a:spLocks noGrp="1"/>
          </p:cNvSpPr>
          <p:nvPr>
            <p:ph type="title"/>
          </p:nvPr>
        </p:nvSpPr>
        <p:spPr>
          <a:xfrm>
            <a:off x="697230" y="248572"/>
            <a:ext cx="8016240" cy="571500"/>
          </a:xfrm>
        </p:spPr>
        <p:txBody>
          <a:bodyPr/>
          <a:lstStyle/>
          <a:p>
            <a:pPr algn="ctr"/>
            <a:r>
              <a:rPr lang="en-US" sz="3200" dirty="0" smtClean="0">
                <a:solidFill>
                  <a:srgbClr val="A53895"/>
                </a:solidFill>
                <a:latin typeface="Brandon Grotesque Medium" panose="020B0603020203060202" pitchFamily="34" charset="0"/>
              </a:rPr>
              <a:t>TEENS THAT READ FOR FUN</a:t>
            </a:r>
            <a:endParaRPr lang="en-US" sz="3200" dirty="0">
              <a:solidFill>
                <a:srgbClr val="A53895"/>
              </a:solidFill>
              <a:latin typeface="Brandon Grotesque Medium" panose="020B0603020203060202" pitchFamily="34" charset="0"/>
            </a:endParaRPr>
          </a:p>
        </p:txBody>
      </p:sp>
      <p:graphicFrame>
        <p:nvGraphicFramePr>
          <p:cNvPr id="12" name="Content Placeholder 5"/>
          <p:cNvGraphicFramePr>
            <a:graphicFrameLocks noGrp="1"/>
          </p:cNvGraphicFramePr>
          <p:nvPr>
            <p:ph idx="1"/>
            <p:extLst>
              <p:ext uri="{D42A27DB-BD31-4B8C-83A1-F6EECF244321}">
                <p14:modId xmlns:p14="http://schemas.microsoft.com/office/powerpoint/2010/main" val="135070900"/>
              </p:ext>
            </p:extLst>
          </p:nvPr>
        </p:nvGraphicFramePr>
        <p:xfrm>
          <a:off x="697230" y="1375954"/>
          <a:ext cx="7923802" cy="4197531"/>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p:cNvSpPr/>
          <p:nvPr/>
        </p:nvSpPr>
        <p:spPr>
          <a:xfrm>
            <a:off x="787757" y="6513230"/>
            <a:ext cx="4572000" cy="246221"/>
          </a:xfrm>
          <a:prstGeom prst="rect">
            <a:avLst/>
          </a:prstGeom>
        </p:spPr>
        <p:txBody>
          <a:bodyPr>
            <a:spAutoFit/>
          </a:bodyPr>
          <a:lstStyle/>
          <a:p>
            <a:r>
              <a:rPr lang="en-US" sz="1000" dirty="0"/>
              <a:t>Source: Nielsen Children’s Deep Dive US, </a:t>
            </a:r>
            <a:r>
              <a:rPr lang="en-US" sz="1000" dirty="0" smtClean="0"/>
              <a:t>Fall2014</a:t>
            </a:r>
            <a:endParaRPr lang="en-US" sz="1000" dirty="0"/>
          </a:p>
        </p:txBody>
      </p:sp>
      <p:sp>
        <p:nvSpPr>
          <p:cNvPr id="13" name="Text Placeholder 10"/>
          <p:cNvSpPr txBox="1">
            <a:spLocks/>
          </p:cNvSpPr>
          <p:nvPr/>
        </p:nvSpPr>
        <p:spPr>
          <a:xfrm>
            <a:off x="1088898" y="888274"/>
            <a:ext cx="7232904" cy="315118"/>
          </a:xfrm>
          <a:prstGeom prst="rect">
            <a:avLst/>
          </a:prstGeom>
        </p:spPr>
        <p:txBody>
          <a:bodyPr vert="horz" wrap="square" lIns="91440" tIns="0" rIns="9144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b="1" dirty="0" smtClean="0">
                <a:solidFill>
                  <a:srgbClr val="8DC63F"/>
                </a:solidFill>
              </a:rPr>
              <a:t>On the rise after a dip in 2013</a:t>
            </a:r>
            <a:endParaRPr lang="en-US" b="1" dirty="0">
              <a:solidFill>
                <a:srgbClr val="8DC63F"/>
              </a:solidFill>
            </a:endParaRPr>
          </a:p>
        </p:txBody>
      </p:sp>
    </p:spTree>
    <p:extLst>
      <p:ext uri="{BB962C8B-B14F-4D97-AF65-F5344CB8AC3E}">
        <p14:creationId xmlns:p14="http://schemas.microsoft.com/office/powerpoint/2010/main" val="19716926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702787" y="1494945"/>
            <a:ext cx="3910825" cy="4480124"/>
            <a:chOff x="4598170" y="1421679"/>
            <a:chExt cx="2307727" cy="2643663"/>
          </a:xfrm>
        </p:grpSpPr>
        <p:pic>
          <p:nvPicPr>
            <p:cNvPr id="21" name="Picture 20" descr="Deadlines.emf"/>
            <p:cNvPicPr>
              <a:picLocks noChangeAspect="1"/>
            </p:cNvPicPr>
            <p:nvPr/>
          </p:nvPicPr>
          <p:blipFill>
            <a:blip r:embed="rId3" cstate="print">
              <a:duotone>
                <a:prstClr val="black"/>
                <a:schemeClr val="accent3">
                  <a:tint val="45000"/>
                  <a:satMod val="400000"/>
                </a:schemeClr>
              </a:duotone>
              <a:lum bright="-40000"/>
            </a:blip>
            <a:stretch>
              <a:fillRect/>
            </a:stretch>
          </p:blipFill>
          <p:spPr>
            <a:xfrm>
              <a:off x="4598170" y="1421679"/>
              <a:ext cx="2307727" cy="2643663"/>
            </a:xfrm>
            <a:prstGeom prst="rect">
              <a:avLst/>
            </a:prstGeom>
          </p:spPr>
        </p:pic>
        <p:sp>
          <p:nvSpPr>
            <p:cNvPr id="22" name="Rectangle 21"/>
            <p:cNvSpPr/>
            <p:nvPr/>
          </p:nvSpPr>
          <p:spPr>
            <a:xfrm>
              <a:off x="5138057" y="2281646"/>
              <a:ext cx="1236617" cy="644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27" name="Chart 26"/>
          <p:cNvGraphicFramePr/>
          <p:nvPr>
            <p:extLst>
              <p:ext uri="{D42A27DB-BD31-4B8C-83A1-F6EECF244321}">
                <p14:modId xmlns:p14="http://schemas.microsoft.com/office/powerpoint/2010/main" val="3970917119"/>
              </p:ext>
            </p:extLst>
          </p:nvPr>
        </p:nvGraphicFramePr>
        <p:xfrm>
          <a:off x="47616" y="2025599"/>
          <a:ext cx="5007429" cy="3391390"/>
        </p:xfrm>
        <a:graphic>
          <a:graphicData uri="http://schemas.openxmlformats.org/drawingml/2006/chart">
            <c:chart xmlns:c="http://schemas.openxmlformats.org/drawingml/2006/chart" xmlns:r="http://schemas.openxmlformats.org/officeDocument/2006/relationships" r:id="rId4"/>
          </a:graphicData>
        </a:graphic>
      </p:graphicFrame>
      <p:sp>
        <p:nvSpPr>
          <p:cNvPr id="91" name="TextBox 90"/>
          <p:cNvSpPr txBox="1"/>
          <p:nvPr/>
        </p:nvSpPr>
        <p:spPr>
          <a:xfrm>
            <a:off x="800995" y="6096027"/>
            <a:ext cx="2281394" cy="215444"/>
          </a:xfrm>
          <a:prstGeom prst="rect">
            <a:avLst/>
          </a:prstGeom>
          <a:noFill/>
        </p:spPr>
        <p:txBody>
          <a:bodyPr wrap="none" rtlCol="0">
            <a:spAutoFit/>
          </a:bodyPr>
          <a:lstStyle/>
          <a:p>
            <a:r>
              <a:rPr lang="en-US" sz="700" dirty="0" smtClean="0"/>
              <a:t>Source</a:t>
            </a:r>
            <a:r>
              <a:rPr lang="en-US" sz="800" dirty="0" smtClean="0"/>
              <a:t> Nielsen Children’s Deep Dive US, Fall 2014 </a:t>
            </a:r>
            <a:r>
              <a:rPr lang="en-US" sz="700" dirty="0" smtClean="0"/>
              <a:t>: </a:t>
            </a:r>
            <a:endParaRPr lang="en-US" sz="700" dirty="0"/>
          </a:p>
        </p:txBody>
      </p:sp>
      <p:sp>
        <p:nvSpPr>
          <p:cNvPr id="133" name="TextBox 132"/>
          <p:cNvSpPr txBox="1"/>
          <p:nvPr/>
        </p:nvSpPr>
        <p:spPr>
          <a:xfrm>
            <a:off x="2975568" y="3338542"/>
            <a:ext cx="914738" cy="338554"/>
          </a:xfrm>
          <a:prstGeom prst="rect">
            <a:avLst/>
          </a:prstGeom>
          <a:noFill/>
        </p:spPr>
        <p:txBody>
          <a:bodyPr wrap="none" rtlCol="0">
            <a:spAutoFit/>
          </a:bodyPr>
          <a:lstStyle/>
          <a:p>
            <a:r>
              <a:rPr lang="en-US" sz="1600" dirty="0" smtClean="0">
                <a:latin typeface="Brandon Grotesque Light" panose="020B0303020203060202" pitchFamily="34" charset="0"/>
              </a:rPr>
              <a:t>OTHER:</a:t>
            </a:r>
            <a:endParaRPr lang="en-US" sz="1600" dirty="0">
              <a:latin typeface="Brandon Grotesque Light" panose="020B0303020203060202" pitchFamily="34" charset="0"/>
            </a:endParaRPr>
          </a:p>
        </p:txBody>
      </p:sp>
      <p:sp>
        <p:nvSpPr>
          <p:cNvPr id="2" name="TextBox 1"/>
          <p:cNvSpPr txBox="1"/>
          <p:nvPr/>
        </p:nvSpPr>
        <p:spPr>
          <a:xfrm>
            <a:off x="2254908" y="4326607"/>
            <a:ext cx="1273105" cy="369332"/>
          </a:xfrm>
          <a:prstGeom prst="rect">
            <a:avLst/>
          </a:prstGeom>
          <a:noFill/>
        </p:spPr>
        <p:txBody>
          <a:bodyPr wrap="none" rtlCol="0">
            <a:spAutoFit/>
          </a:bodyPr>
          <a:lstStyle/>
          <a:p>
            <a:r>
              <a:rPr lang="en-US" dirty="0" smtClean="0">
                <a:solidFill>
                  <a:schemeClr val="bg1"/>
                </a:solidFill>
              </a:rPr>
              <a:t>TELEVISION</a:t>
            </a:r>
            <a:endParaRPr lang="en-US" dirty="0">
              <a:solidFill>
                <a:schemeClr val="bg1"/>
              </a:solidFill>
            </a:endParaRPr>
          </a:p>
        </p:txBody>
      </p:sp>
      <p:sp>
        <p:nvSpPr>
          <p:cNvPr id="56" name="TextBox 55"/>
          <p:cNvSpPr txBox="1"/>
          <p:nvPr/>
        </p:nvSpPr>
        <p:spPr>
          <a:xfrm>
            <a:off x="1207121" y="3748099"/>
            <a:ext cx="1047787" cy="369332"/>
          </a:xfrm>
          <a:prstGeom prst="rect">
            <a:avLst/>
          </a:prstGeom>
          <a:noFill/>
        </p:spPr>
        <p:txBody>
          <a:bodyPr wrap="none" rtlCol="0">
            <a:spAutoFit/>
          </a:bodyPr>
          <a:lstStyle/>
          <a:p>
            <a:r>
              <a:rPr lang="en-US" dirty="0" smtClean="0">
                <a:solidFill>
                  <a:schemeClr val="bg1"/>
                </a:solidFill>
              </a:rPr>
              <a:t>READING</a:t>
            </a:r>
            <a:endParaRPr lang="en-US" dirty="0">
              <a:solidFill>
                <a:schemeClr val="bg1"/>
              </a:solidFill>
            </a:endParaRPr>
          </a:p>
        </p:txBody>
      </p:sp>
      <p:sp>
        <p:nvSpPr>
          <p:cNvPr id="57" name="TextBox 56"/>
          <p:cNvSpPr txBox="1"/>
          <p:nvPr/>
        </p:nvSpPr>
        <p:spPr>
          <a:xfrm>
            <a:off x="1376418" y="3272856"/>
            <a:ext cx="816249" cy="369332"/>
          </a:xfrm>
          <a:prstGeom prst="rect">
            <a:avLst/>
          </a:prstGeom>
          <a:noFill/>
        </p:spPr>
        <p:txBody>
          <a:bodyPr wrap="none" rtlCol="0">
            <a:spAutoFit/>
          </a:bodyPr>
          <a:lstStyle/>
          <a:p>
            <a:r>
              <a:rPr lang="en-US" dirty="0" smtClean="0">
                <a:solidFill>
                  <a:schemeClr val="bg1"/>
                </a:solidFill>
              </a:rPr>
              <a:t>MUSIC</a:t>
            </a:r>
            <a:endParaRPr lang="en-US" dirty="0">
              <a:solidFill>
                <a:schemeClr val="bg1"/>
              </a:solidFill>
            </a:endParaRPr>
          </a:p>
        </p:txBody>
      </p:sp>
      <p:sp>
        <p:nvSpPr>
          <p:cNvPr id="58" name="TextBox 57"/>
          <p:cNvSpPr txBox="1"/>
          <p:nvPr/>
        </p:nvSpPr>
        <p:spPr>
          <a:xfrm rot="3029024">
            <a:off x="1532603" y="2649424"/>
            <a:ext cx="648063" cy="461665"/>
          </a:xfrm>
          <a:prstGeom prst="rect">
            <a:avLst/>
          </a:prstGeom>
          <a:noFill/>
        </p:spPr>
        <p:txBody>
          <a:bodyPr wrap="none" rtlCol="0">
            <a:spAutoFit/>
          </a:bodyPr>
          <a:lstStyle/>
          <a:p>
            <a:pPr algn="ctr"/>
            <a:r>
              <a:rPr lang="en-US" sz="1200" dirty="0" smtClean="0">
                <a:solidFill>
                  <a:schemeClr val="bg1"/>
                </a:solidFill>
              </a:rPr>
              <a:t>VIDEO</a:t>
            </a:r>
          </a:p>
          <a:p>
            <a:pPr algn="ctr"/>
            <a:r>
              <a:rPr lang="en-US" sz="1200" dirty="0" smtClean="0">
                <a:solidFill>
                  <a:schemeClr val="bg1"/>
                </a:solidFill>
              </a:rPr>
              <a:t>GAMES</a:t>
            </a:r>
            <a:endParaRPr lang="en-US" sz="1200" dirty="0">
              <a:solidFill>
                <a:schemeClr val="bg1"/>
              </a:solidFill>
            </a:endParaRPr>
          </a:p>
        </p:txBody>
      </p:sp>
      <p:sp>
        <p:nvSpPr>
          <p:cNvPr id="59" name="TextBox 58"/>
          <p:cNvSpPr txBox="1"/>
          <p:nvPr/>
        </p:nvSpPr>
        <p:spPr>
          <a:xfrm rot="3969127">
            <a:off x="1782644" y="2564168"/>
            <a:ext cx="663964" cy="276999"/>
          </a:xfrm>
          <a:prstGeom prst="rect">
            <a:avLst/>
          </a:prstGeom>
          <a:noFill/>
        </p:spPr>
        <p:txBody>
          <a:bodyPr wrap="none" rtlCol="0">
            <a:spAutoFit/>
          </a:bodyPr>
          <a:lstStyle/>
          <a:p>
            <a:pPr algn="ctr"/>
            <a:r>
              <a:rPr lang="en-US" sz="1200" dirty="0" smtClean="0">
                <a:solidFill>
                  <a:schemeClr val="bg1"/>
                </a:solidFill>
              </a:rPr>
              <a:t>ONLINE</a:t>
            </a:r>
            <a:endParaRPr lang="en-US" sz="1200" dirty="0">
              <a:solidFill>
                <a:schemeClr val="bg1"/>
              </a:solidFill>
            </a:endParaRPr>
          </a:p>
        </p:txBody>
      </p:sp>
      <p:sp>
        <p:nvSpPr>
          <p:cNvPr id="60" name="TextBox 59"/>
          <p:cNvSpPr txBox="1"/>
          <p:nvPr/>
        </p:nvSpPr>
        <p:spPr>
          <a:xfrm>
            <a:off x="2773474" y="2683773"/>
            <a:ext cx="923651" cy="400110"/>
          </a:xfrm>
          <a:prstGeom prst="rect">
            <a:avLst/>
          </a:prstGeom>
          <a:noFill/>
        </p:spPr>
        <p:txBody>
          <a:bodyPr wrap="none" rtlCol="0">
            <a:spAutoFit/>
          </a:bodyPr>
          <a:lstStyle/>
          <a:p>
            <a:r>
              <a:rPr lang="en-US" sz="1000" dirty="0" smtClean="0">
                <a:solidFill>
                  <a:schemeClr val="accent2"/>
                </a:solidFill>
              </a:rPr>
              <a:t>SOCIAL</a:t>
            </a:r>
          </a:p>
          <a:p>
            <a:r>
              <a:rPr lang="en-US" sz="1000" dirty="0" smtClean="0">
                <a:solidFill>
                  <a:schemeClr val="accent2"/>
                </a:solidFill>
              </a:rPr>
              <a:t>NETWORKING</a:t>
            </a:r>
            <a:endParaRPr lang="en-US" sz="1000" dirty="0">
              <a:solidFill>
                <a:schemeClr val="accent2"/>
              </a:solidFill>
            </a:endParaRPr>
          </a:p>
        </p:txBody>
      </p:sp>
      <p:sp>
        <p:nvSpPr>
          <p:cNvPr id="62" name="TextBox 61"/>
          <p:cNvSpPr txBox="1"/>
          <p:nvPr/>
        </p:nvSpPr>
        <p:spPr>
          <a:xfrm>
            <a:off x="2546562" y="2282355"/>
            <a:ext cx="861133" cy="369332"/>
          </a:xfrm>
          <a:prstGeom prst="rect">
            <a:avLst/>
          </a:prstGeom>
          <a:noFill/>
        </p:spPr>
        <p:txBody>
          <a:bodyPr wrap="none" rtlCol="0">
            <a:spAutoFit/>
          </a:bodyPr>
          <a:lstStyle/>
          <a:p>
            <a:r>
              <a:rPr lang="en-US" sz="900" dirty="0" smtClean="0">
                <a:solidFill>
                  <a:srgbClr val="732C75"/>
                </a:solidFill>
              </a:rPr>
              <a:t>MAGAZINES &amp;</a:t>
            </a:r>
          </a:p>
          <a:p>
            <a:r>
              <a:rPr lang="en-US" sz="900" dirty="0" smtClean="0">
                <a:solidFill>
                  <a:srgbClr val="732C75"/>
                </a:solidFill>
              </a:rPr>
              <a:t>NEWSPAPERS</a:t>
            </a:r>
            <a:endParaRPr lang="en-US" sz="900" dirty="0">
              <a:solidFill>
                <a:srgbClr val="732C75"/>
              </a:solidFill>
            </a:endParaRPr>
          </a:p>
        </p:txBody>
      </p:sp>
      <p:sp>
        <p:nvSpPr>
          <p:cNvPr id="61" name="TextBox 60"/>
          <p:cNvSpPr txBox="1"/>
          <p:nvPr/>
        </p:nvSpPr>
        <p:spPr>
          <a:xfrm>
            <a:off x="2770011" y="2543739"/>
            <a:ext cx="604653" cy="246221"/>
          </a:xfrm>
          <a:prstGeom prst="rect">
            <a:avLst/>
          </a:prstGeom>
          <a:noFill/>
        </p:spPr>
        <p:txBody>
          <a:bodyPr wrap="none" rtlCol="0">
            <a:spAutoFit/>
          </a:bodyPr>
          <a:lstStyle/>
          <a:p>
            <a:r>
              <a:rPr lang="en-US" sz="1000" dirty="0" smtClean="0">
                <a:solidFill>
                  <a:schemeClr val="bg2"/>
                </a:solidFill>
              </a:rPr>
              <a:t>MOVIES</a:t>
            </a:r>
            <a:endParaRPr lang="en-US" sz="1000" dirty="0">
              <a:solidFill>
                <a:schemeClr val="bg2"/>
              </a:solidFill>
            </a:endParaRPr>
          </a:p>
        </p:txBody>
      </p:sp>
      <p:sp>
        <p:nvSpPr>
          <p:cNvPr id="80" name="TextBox 79"/>
          <p:cNvSpPr txBox="1"/>
          <p:nvPr/>
        </p:nvSpPr>
        <p:spPr>
          <a:xfrm>
            <a:off x="2773474" y="3562212"/>
            <a:ext cx="1399304" cy="415498"/>
          </a:xfrm>
          <a:prstGeom prst="rect">
            <a:avLst/>
          </a:prstGeom>
          <a:noFill/>
        </p:spPr>
        <p:txBody>
          <a:bodyPr wrap="square" rtlCol="0">
            <a:spAutoFit/>
          </a:bodyPr>
          <a:lstStyle/>
          <a:p>
            <a:r>
              <a:rPr lang="en-US" sz="1050" dirty="0" smtClean="0"/>
              <a:t>(Sports, arts &amp; crafts, playing w/ toys, etc.) </a:t>
            </a:r>
            <a:endParaRPr lang="en-US" sz="1050" dirty="0"/>
          </a:p>
        </p:txBody>
      </p:sp>
      <p:sp>
        <p:nvSpPr>
          <p:cNvPr id="4" name="Rectangle 3"/>
          <p:cNvSpPr/>
          <p:nvPr/>
        </p:nvSpPr>
        <p:spPr>
          <a:xfrm>
            <a:off x="1983043" y="1073942"/>
            <a:ext cx="1127040" cy="369332"/>
          </a:xfrm>
          <a:prstGeom prst="rect">
            <a:avLst/>
          </a:prstGeom>
        </p:spPr>
        <p:txBody>
          <a:bodyPr wrap="none">
            <a:spAutoFit/>
          </a:bodyPr>
          <a:lstStyle/>
          <a:p>
            <a:pPr algn="ctr"/>
            <a:r>
              <a:rPr lang="en-US" b="1" dirty="0" smtClean="0">
                <a:solidFill>
                  <a:schemeClr val="accent3"/>
                </a:solidFill>
              </a:rPr>
              <a:t>WEEKDAY</a:t>
            </a:r>
            <a:endParaRPr lang="en-US" dirty="0">
              <a:solidFill>
                <a:schemeClr val="accent3"/>
              </a:solidFill>
            </a:endParaRPr>
          </a:p>
        </p:txBody>
      </p:sp>
      <p:grpSp>
        <p:nvGrpSpPr>
          <p:cNvPr id="45" name="Group 44"/>
          <p:cNvGrpSpPr/>
          <p:nvPr/>
        </p:nvGrpSpPr>
        <p:grpSpPr>
          <a:xfrm>
            <a:off x="5068974" y="1477662"/>
            <a:ext cx="3910825" cy="4480124"/>
            <a:chOff x="4598170" y="1421679"/>
            <a:chExt cx="2307727" cy="2643663"/>
          </a:xfrm>
        </p:grpSpPr>
        <p:pic>
          <p:nvPicPr>
            <p:cNvPr id="46" name="Picture 45" descr="Deadlines.emf"/>
            <p:cNvPicPr>
              <a:picLocks noChangeAspect="1"/>
            </p:cNvPicPr>
            <p:nvPr/>
          </p:nvPicPr>
          <p:blipFill>
            <a:blip r:embed="rId3" cstate="print">
              <a:duotone>
                <a:prstClr val="black"/>
                <a:schemeClr val="accent3">
                  <a:tint val="45000"/>
                  <a:satMod val="400000"/>
                </a:schemeClr>
              </a:duotone>
              <a:lum bright="-40000"/>
            </a:blip>
            <a:stretch>
              <a:fillRect/>
            </a:stretch>
          </p:blipFill>
          <p:spPr>
            <a:xfrm>
              <a:off x="4598170" y="1421679"/>
              <a:ext cx="2307727" cy="2643663"/>
            </a:xfrm>
            <a:prstGeom prst="rect">
              <a:avLst/>
            </a:prstGeom>
          </p:spPr>
        </p:pic>
        <p:sp>
          <p:nvSpPr>
            <p:cNvPr id="47" name="Rectangle 46"/>
            <p:cNvSpPr/>
            <p:nvPr/>
          </p:nvSpPr>
          <p:spPr>
            <a:xfrm>
              <a:off x="5138057" y="2281646"/>
              <a:ext cx="1236617" cy="644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48" name="Chart 47"/>
          <p:cNvGraphicFramePr/>
          <p:nvPr>
            <p:extLst>
              <p:ext uri="{D42A27DB-BD31-4B8C-83A1-F6EECF244321}">
                <p14:modId xmlns:p14="http://schemas.microsoft.com/office/powerpoint/2010/main" val="2698162458"/>
              </p:ext>
            </p:extLst>
          </p:nvPr>
        </p:nvGraphicFramePr>
        <p:xfrm>
          <a:off x="4413803" y="2008316"/>
          <a:ext cx="5007429" cy="3391390"/>
        </p:xfrm>
        <a:graphic>
          <a:graphicData uri="http://schemas.openxmlformats.org/drawingml/2006/chart">
            <c:chart xmlns:c="http://schemas.openxmlformats.org/drawingml/2006/chart" xmlns:r="http://schemas.openxmlformats.org/officeDocument/2006/relationships" r:id="rId5"/>
          </a:graphicData>
        </a:graphic>
      </p:graphicFrame>
      <p:sp>
        <p:nvSpPr>
          <p:cNvPr id="49" name="TextBox 48"/>
          <p:cNvSpPr txBox="1"/>
          <p:nvPr/>
        </p:nvSpPr>
        <p:spPr>
          <a:xfrm>
            <a:off x="7275831" y="3465958"/>
            <a:ext cx="914738" cy="338554"/>
          </a:xfrm>
          <a:prstGeom prst="rect">
            <a:avLst/>
          </a:prstGeom>
          <a:noFill/>
        </p:spPr>
        <p:txBody>
          <a:bodyPr wrap="none" rtlCol="0">
            <a:spAutoFit/>
          </a:bodyPr>
          <a:lstStyle/>
          <a:p>
            <a:r>
              <a:rPr lang="en-US" sz="1600" dirty="0" smtClean="0">
                <a:latin typeface="Brandon Grotesque Light" panose="020B0303020203060202" pitchFamily="34" charset="0"/>
              </a:rPr>
              <a:t>OTHER:</a:t>
            </a:r>
            <a:endParaRPr lang="en-US" sz="1600" dirty="0">
              <a:latin typeface="Brandon Grotesque Light" panose="020B0303020203060202" pitchFamily="34" charset="0"/>
            </a:endParaRPr>
          </a:p>
        </p:txBody>
      </p:sp>
      <p:sp>
        <p:nvSpPr>
          <p:cNvPr id="50" name="TextBox 49"/>
          <p:cNvSpPr txBox="1"/>
          <p:nvPr/>
        </p:nvSpPr>
        <p:spPr>
          <a:xfrm>
            <a:off x="6106792" y="4249813"/>
            <a:ext cx="1273105" cy="369332"/>
          </a:xfrm>
          <a:prstGeom prst="rect">
            <a:avLst/>
          </a:prstGeom>
          <a:noFill/>
        </p:spPr>
        <p:txBody>
          <a:bodyPr wrap="none" rtlCol="0">
            <a:spAutoFit/>
          </a:bodyPr>
          <a:lstStyle/>
          <a:p>
            <a:r>
              <a:rPr lang="en-US" dirty="0" smtClean="0">
                <a:solidFill>
                  <a:schemeClr val="bg1"/>
                </a:solidFill>
              </a:rPr>
              <a:t>TELEVISION</a:t>
            </a:r>
            <a:endParaRPr lang="en-US" dirty="0">
              <a:solidFill>
                <a:schemeClr val="bg1"/>
              </a:solidFill>
            </a:endParaRPr>
          </a:p>
        </p:txBody>
      </p:sp>
      <p:sp>
        <p:nvSpPr>
          <p:cNvPr id="51" name="TextBox 50"/>
          <p:cNvSpPr txBox="1"/>
          <p:nvPr/>
        </p:nvSpPr>
        <p:spPr>
          <a:xfrm>
            <a:off x="5398848" y="3478238"/>
            <a:ext cx="1047787" cy="369332"/>
          </a:xfrm>
          <a:prstGeom prst="rect">
            <a:avLst/>
          </a:prstGeom>
          <a:noFill/>
        </p:spPr>
        <p:txBody>
          <a:bodyPr wrap="none" rtlCol="0">
            <a:spAutoFit/>
          </a:bodyPr>
          <a:lstStyle/>
          <a:p>
            <a:r>
              <a:rPr lang="en-US" dirty="0" smtClean="0">
                <a:solidFill>
                  <a:schemeClr val="bg1"/>
                </a:solidFill>
              </a:rPr>
              <a:t>READING</a:t>
            </a:r>
            <a:endParaRPr lang="en-US" dirty="0">
              <a:solidFill>
                <a:schemeClr val="bg1"/>
              </a:solidFill>
            </a:endParaRPr>
          </a:p>
        </p:txBody>
      </p:sp>
      <p:sp>
        <p:nvSpPr>
          <p:cNvPr id="52" name="TextBox 51"/>
          <p:cNvSpPr txBox="1"/>
          <p:nvPr/>
        </p:nvSpPr>
        <p:spPr>
          <a:xfrm rot="3033874">
            <a:off x="5960124" y="2694123"/>
            <a:ext cx="606256" cy="276999"/>
          </a:xfrm>
          <a:prstGeom prst="rect">
            <a:avLst/>
          </a:prstGeom>
          <a:noFill/>
        </p:spPr>
        <p:txBody>
          <a:bodyPr wrap="none" rtlCol="0">
            <a:spAutoFit/>
          </a:bodyPr>
          <a:lstStyle/>
          <a:p>
            <a:r>
              <a:rPr lang="en-US" sz="1200" dirty="0" smtClean="0">
                <a:solidFill>
                  <a:schemeClr val="bg1"/>
                </a:solidFill>
              </a:rPr>
              <a:t>MUSIC</a:t>
            </a:r>
            <a:endParaRPr lang="en-US" sz="1200" dirty="0">
              <a:solidFill>
                <a:schemeClr val="bg1"/>
              </a:solidFill>
            </a:endParaRPr>
          </a:p>
        </p:txBody>
      </p:sp>
      <p:sp>
        <p:nvSpPr>
          <p:cNvPr id="53" name="TextBox 52"/>
          <p:cNvSpPr txBox="1"/>
          <p:nvPr/>
        </p:nvSpPr>
        <p:spPr>
          <a:xfrm rot="1682454">
            <a:off x="5743124" y="2854663"/>
            <a:ext cx="648063" cy="461665"/>
          </a:xfrm>
          <a:prstGeom prst="rect">
            <a:avLst/>
          </a:prstGeom>
          <a:noFill/>
        </p:spPr>
        <p:txBody>
          <a:bodyPr wrap="none" rtlCol="0">
            <a:spAutoFit/>
          </a:bodyPr>
          <a:lstStyle/>
          <a:p>
            <a:pPr algn="ctr"/>
            <a:r>
              <a:rPr lang="en-US" sz="1200" dirty="0" smtClean="0">
                <a:solidFill>
                  <a:schemeClr val="bg1"/>
                </a:solidFill>
              </a:rPr>
              <a:t>VIDEO</a:t>
            </a:r>
          </a:p>
          <a:p>
            <a:pPr algn="ctr"/>
            <a:r>
              <a:rPr lang="en-US" sz="1200" dirty="0" smtClean="0">
                <a:solidFill>
                  <a:schemeClr val="bg1"/>
                </a:solidFill>
              </a:rPr>
              <a:t>GAMES</a:t>
            </a:r>
            <a:endParaRPr lang="en-US" sz="1200" dirty="0">
              <a:solidFill>
                <a:schemeClr val="bg1"/>
              </a:solidFill>
            </a:endParaRPr>
          </a:p>
        </p:txBody>
      </p:sp>
      <p:sp>
        <p:nvSpPr>
          <p:cNvPr id="54" name="TextBox 53"/>
          <p:cNvSpPr txBox="1"/>
          <p:nvPr/>
        </p:nvSpPr>
        <p:spPr>
          <a:xfrm rot="3825476">
            <a:off x="6134028" y="2632983"/>
            <a:ext cx="663964" cy="276999"/>
          </a:xfrm>
          <a:prstGeom prst="rect">
            <a:avLst/>
          </a:prstGeom>
          <a:noFill/>
        </p:spPr>
        <p:txBody>
          <a:bodyPr wrap="none" rtlCol="0">
            <a:spAutoFit/>
          </a:bodyPr>
          <a:lstStyle/>
          <a:p>
            <a:pPr algn="ctr"/>
            <a:r>
              <a:rPr lang="en-US" sz="1200" dirty="0" smtClean="0">
                <a:solidFill>
                  <a:schemeClr val="bg1"/>
                </a:solidFill>
              </a:rPr>
              <a:t>ONLINE</a:t>
            </a:r>
            <a:endParaRPr lang="en-US" sz="1200" dirty="0">
              <a:solidFill>
                <a:schemeClr val="bg1"/>
              </a:solidFill>
            </a:endParaRPr>
          </a:p>
        </p:txBody>
      </p:sp>
      <p:sp>
        <p:nvSpPr>
          <p:cNvPr id="55" name="TextBox 54"/>
          <p:cNvSpPr txBox="1"/>
          <p:nvPr/>
        </p:nvSpPr>
        <p:spPr>
          <a:xfrm>
            <a:off x="7090717" y="2685387"/>
            <a:ext cx="923651" cy="400110"/>
          </a:xfrm>
          <a:prstGeom prst="rect">
            <a:avLst/>
          </a:prstGeom>
          <a:noFill/>
        </p:spPr>
        <p:txBody>
          <a:bodyPr wrap="none" rtlCol="0">
            <a:spAutoFit/>
          </a:bodyPr>
          <a:lstStyle/>
          <a:p>
            <a:r>
              <a:rPr lang="en-US" sz="1000" dirty="0" smtClean="0">
                <a:solidFill>
                  <a:schemeClr val="accent2"/>
                </a:solidFill>
              </a:rPr>
              <a:t>SOCIAL</a:t>
            </a:r>
          </a:p>
          <a:p>
            <a:r>
              <a:rPr lang="en-US" sz="1000" dirty="0" smtClean="0">
                <a:solidFill>
                  <a:schemeClr val="accent2"/>
                </a:solidFill>
              </a:rPr>
              <a:t>NETWORKING</a:t>
            </a:r>
            <a:endParaRPr lang="en-US" sz="1000" dirty="0">
              <a:solidFill>
                <a:schemeClr val="accent2"/>
              </a:solidFill>
            </a:endParaRPr>
          </a:p>
        </p:txBody>
      </p:sp>
      <p:sp>
        <p:nvSpPr>
          <p:cNvPr id="63" name="TextBox 62"/>
          <p:cNvSpPr txBox="1"/>
          <p:nvPr/>
        </p:nvSpPr>
        <p:spPr>
          <a:xfrm>
            <a:off x="6872067" y="2265072"/>
            <a:ext cx="861133" cy="369332"/>
          </a:xfrm>
          <a:prstGeom prst="rect">
            <a:avLst/>
          </a:prstGeom>
          <a:noFill/>
        </p:spPr>
        <p:txBody>
          <a:bodyPr wrap="none" rtlCol="0">
            <a:spAutoFit/>
          </a:bodyPr>
          <a:lstStyle/>
          <a:p>
            <a:r>
              <a:rPr lang="en-US" sz="900" dirty="0" smtClean="0">
                <a:solidFill>
                  <a:srgbClr val="732C75"/>
                </a:solidFill>
              </a:rPr>
              <a:t>MAGAZINES &amp;</a:t>
            </a:r>
          </a:p>
          <a:p>
            <a:r>
              <a:rPr lang="en-US" sz="900" dirty="0" smtClean="0">
                <a:solidFill>
                  <a:srgbClr val="732C75"/>
                </a:solidFill>
              </a:rPr>
              <a:t>NEWSPAPERS</a:t>
            </a:r>
            <a:endParaRPr lang="en-US" sz="900" dirty="0">
              <a:solidFill>
                <a:srgbClr val="732C75"/>
              </a:solidFill>
            </a:endParaRPr>
          </a:p>
        </p:txBody>
      </p:sp>
      <p:sp>
        <p:nvSpPr>
          <p:cNvPr id="64" name="TextBox 63"/>
          <p:cNvSpPr txBox="1"/>
          <p:nvPr/>
        </p:nvSpPr>
        <p:spPr>
          <a:xfrm>
            <a:off x="7092578" y="2534955"/>
            <a:ext cx="604653" cy="246221"/>
          </a:xfrm>
          <a:prstGeom prst="rect">
            <a:avLst/>
          </a:prstGeom>
          <a:noFill/>
        </p:spPr>
        <p:txBody>
          <a:bodyPr wrap="none" rtlCol="0">
            <a:spAutoFit/>
          </a:bodyPr>
          <a:lstStyle/>
          <a:p>
            <a:r>
              <a:rPr lang="en-US" sz="1000" dirty="0" smtClean="0">
                <a:solidFill>
                  <a:schemeClr val="bg2"/>
                </a:solidFill>
              </a:rPr>
              <a:t>MOVIES</a:t>
            </a:r>
            <a:endParaRPr lang="en-US" sz="1000" dirty="0">
              <a:solidFill>
                <a:schemeClr val="bg2"/>
              </a:solidFill>
            </a:endParaRPr>
          </a:p>
        </p:txBody>
      </p:sp>
      <p:sp>
        <p:nvSpPr>
          <p:cNvPr id="81" name="TextBox 80"/>
          <p:cNvSpPr txBox="1"/>
          <p:nvPr/>
        </p:nvSpPr>
        <p:spPr>
          <a:xfrm>
            <a:off x="7119663" y="3696478"/>
            <a:ext cx="1399304" cy="415498"/>
          </a:xfrm>
          <a:prstGeom prst="rect">
            <a:avLst/>
          </a:prstGeom>
          <a:noFill/>
        </p:spPr>
        <p:txBody>
          <a:bodyPr wrap="square" rtlCol="0">
            <a:spAutoFit/>
          </a:bodyPr>
          <a:lstStyle/>
          <a:p>
            <a:r>
              <a:rPr lang="en-US" sz="1050" dirty="0" smtClean="0"/>
              <a:t>(Sports, arts &amp; crafts, playing w/ toys, etc.) </a:t>
            </a:r>
            <a:endParaRPr lang="en-US" sz="1050" dirty="0"/>
          </a:p>
        </p:txBody>
      </p:sp>
      <p:sp>
        <p:nvSpPr>
          <p:cNvPr id="82" name="Rectangle 81"/>
          <p:cNvSpPr/>
          <p:nvPr/>
        </p:nvSpPr>
        <p:spPr>
          <a:xfrm>
            <a:off x="6382041" y="1122622"/>
            <a:ext cx="1156086" cy="369332"/>
          </a:xfrm>
          <a:prstGeom prst="rect">
            <a:avLst/>
          </a:prstGeom>
        </p:spPr>
        <p:txBody>
          <a:bodyPr wrap="none">
            <a:spAutoFit/>
          </a:bodyPr>
          <a:lstStyle/>
          <a:p>
            <a:pPr algn="ctr"/>
            <a:r>
              <a:rPr lang="en-US" b="1" dirty="0" smtClean="0">
                <a:solidFill>
                  <a:schemeClr val="accent3"/>
                </a:solidFill>
              </a:rPr>
              <a:t>WEEKEND</a:t>
            </a:r>
            <a:endParaRPr lang="en-US" dirty="0">
              <a:solidFill>
                <a:schemeClr val="accent3"/>
              </a:solidFill>
            </a:endParaRPr>
          </a:p>
        </p:txBody>
      </p:sp>
      <p:sp>
        <p:nvSpPr>
          <p:cNvPr id="6" name="Down Arrow 5"/>
          <p:cNvSpPr/>
          <p:nvPr/>
        </p:nvSpPr>
        <p:spPr>
          <a:xfrm rot="14331308">
            <a:off x="448606" y="4393186"/>
            <a:ext cx="752569" cy="1058284"/>
          </a:xfrm>
          <a:prstGeom prst="downArrow">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254908" y="393613"/>
            <a:ext cx="4572000" cy="830997"/>
          </a:xfrm>
          <a:prstGeom prst="rect">
            <a:avLst/>
          </a:prstGeom>
        </p:spPr>
        <p:txBody>
          <a:bodyPr>
            <a:spAutoFit/>
          </a:bodyPr>
          <a:lstStyle/>
          <a:p>
            <a:pPr lvl="0" algn="ctr"/>
            <a:r>
              <a:rPr lang="en-US" sz="2400" b="1" dirty="0" smtClean="0">
                <a:solidFill>
                  <a:srgbClr val="993499"/>
                </a:solidFill>
                <a:latin typeface="Brandon Grotesque Bold" panose="020B0803020203060202" pitchFamily="34" charset="0"/>
              </a:rPr>
              <a:t>AVERAGE LEISURE TIME </a:t>
            </a:r>
          </a:p>
          <a:p>
            <a:pPr lvl="0" algn="ctr"/>
            <a:r>
              <a:rPr lang="en-US" sz="2400" b="1" dirty="0" smtClean="0">
                <a:solidFill>
                  <a:srgbClr val="993499"/>
                </a:solidFill>
                <a:latin typeface="Brandon Grotesque Bold" panose="020B0803020203060202" pitchFamily="34" charset="0"/>
              </a:rPr>
              <a:t>0-6 </a:t>
            </a:r>
            <a:r>
              <a:rPr lang="en-US" sz="2400" b="1" dirty="0" smtClean="0">
                <a:solidFill>
                  <a:srgbClr val="993499"/>
                </a:solidFill>
                <a:latin typeface="Brandon Grotesque Light" panose="020B0303020203060202" pitchFamily="34" charset="0"/>
              </a:rPr>
              <a:t>(2014)</a:t>
            </a:r>
            <a:endParaRPr lang="en-US" sz="2400" b="1" dirty="0">
              <a:solidFill>
                <a:srgbClr val="993499"/>
              </a:solidFill>
              <a:latin typeface="Brandon Grotesque Light" panose="020B0303020203060202" pitchFamily="34" charset="0"/>
            </a:endParaRPr>
          </a:p>
        </p:txBody>
      </p:sp>
    </p:spTree>
    <p:extLst>
      <p:ext uri="{BB962C8B-B14F-4D97-AF65-F5344CB8AC3E}">
        <p14:creationId xmlns:p14="http://schemas.microsoft.com/office/powerpoint/2010/main" val="38751964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763057" y="1523127"/>
            <a:ext cx="3910825" cy="4480124"/>
            <a:chOff x="4598170" y="1421679"/>
            <a:chExt cx="2307727" cy="2643663"/>
          </a:xfrm>
        </p:grpSpPr>
        <p:pic>
          <p:nvPicPr>
            <p:cNvPr id="21" name="Picture 20" descr="Deadlines.emf"/>
            <p:cNvPicPr>
              <a:picLocks noChangeAspect="1"/>
            </p:cNvPicPr>
            <p:nvPr/>
          </p:nvPicPr>
          <p:blipFill>
            <a:blip r:embed="rId3" cstate="print">
              <a:duotone>
                <a:prstClr val="black"/>
                <a:schemeClr val="accent3">
                  <a:tint val="45000"/>
                  <a:satMod val="400000"/>
                </a:schemeClr>
              </a:duotone>
              <a:lum bright="-40000"/>
            </a:blip>
            <a:stretch>
              <a:fillRect/>
            </a:stretch>
          </p:blipFill>
          <p:spPr>
            <a:xfrm>
              <a:off x="4598170" y="1421679"/>
              <a:ext cx="2307727" cy="2643663"/>
            </a:xfrm>
            <a:prstGeom prst="rect">
              <a:avLst/>
            </a:prstGeom>
          </p:spPr>
        </p:pic>
        <p:sp>
          <p:nvSpPr>
            <p:cNvPr id="22" name="Rectangle 21"/>
            <p:cNvSpPr/>
            <p:nvPr/>
          </p:nvSpPr>
          <p:spPr>
            <a:xfrm>
              <a:off x="5138057" y="2281646"/>
              <a:ext cx="1236617" cy="644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27" name="Chart 26"/>
          <p:cNvGraphicFramePr/>
          <p:nvPr>
            <p:extLst>
              <p:ext uri="{D42A27DB-BD31-4B8C-83A1-F6EECF244321}">
                <p14:modId xmlns:p14="http://schemas.microsoft.com/office/powerpoint/2010/main" val="1754865126"/>
              </p:ext>
            </p:extLst>
          </p:nvPr>
        </p:nvGraphicFramePr>
        <p:xfrm>
          <a:off x="2107886" y="2053781"/>
          <a:ext cx="5007429" cy="3391390"/>
        </p:xfrm>
        <a:graphic>
          <a:graphicData uri="http://schemas.openxmlformats.org/drawingml/2006/chart">
            <c:chart xmlns:c="http://schemas.openxmlformats.org/drawingml/2006/chart" xmlns:r="http://schemas.openxmlformats.org/officeDocument/2006/relationships" r:id="rId4"/>
          </a:graphicData>
        </a:graphic>
      </p:graphicFrame>
      <p:sp>
        <p:nvSpPr>
          <p:cNvPr id="91" name="TextBox 90"/>
          <p:cNvSpPr txBox="1"/>
          <p:nvPr/>
        </p:nvSpPr>
        <p:spPr>
          <a:xfrm>
            <a:off x="3474241" y="6128188"/>
            <a:ext cx="2236510" cy="215444"/>
          </a:xfrm>
          <a:prstGeom prst="rect">
            <a:avLst/>
          </a:prstGeom>
          <a:noFill/>
        </p:spPr>
        <p:txBody>
          <a:bodyPr wrap="none" rtlCol="0">
            <a:spAutoFit/>
          </a:bodyPr>
          <a:lstStyle/>
          <a:p>
            <a:r>
              <a:rPr lang="en-US" sz="700" dirty="0" smtClean="0"/>
              <a:t>Source: </a:t>
            </a:r>
            <a:r>
              <a:rPr lang="en-US" sz="800" dirty="0" smtClean="0"/>
              <a:t>Nielsen Children’s Deep Dive US, Fall 2014</a:t>
            </a:r>
            <a:endParaRPr lang="en-US" sz="700" dirty="0"/>
          </a:p>
        </p:txBody>
      </p:sp>
      <p:sp>
        <p:nvSpPr>
          <p:cNvPr id="133" name="TextBox 132"/>
          <p:cNvSpPr txBox="1"/>
          <p:nvPr/>
        </p:nvSpPr>
        <p:spPr>
          <a:xfrm>
            <a:off x="4907087" y="3165702"/>
            <a:ext cx="914738" cy="338554"/>
          </a:xfrm>
          <a:prstGeom prst="rect">
            <a:avLst/>
          </a:prstGeom>
          <a:noFill/>
        </p:spPr>
        <p:txBody>
          <a:bodyPr wrap="none" rtlCol="0">
            <a:spAutoFit/>
          </a:bodyPr>
          <a:lstStyle/>
          <a:p>
            <a:r>
              <a:rPr lang="en-US" sz="1600" dirty="0" smtClean="0">
                <a:latin typeface="Brandon Grotesque Light" panose="020B0303020203060202" pitchFamily="34" charset="0"/>
              </a:rPr>
              <a:t>OTHER:</a:t>
            </a:r>
            <a:endParaRPr lang="en-US" sz="1600" dirty="0">
              <a:latin typeface="Brandon Grotesque Light" panose="020B0303020203060202" pitchFamily="34" charset="0"/>
            </a:endParaRPr>
          </a:p>
        </p:txBody>
      </p:sp>
      <p:sp>
        <p:nvSpPr>
          <p:cNvPr id="2" name="TextBox 1"/>
          <p:cNvSpPr txBox="1"/>
          <p:nvPr/>
        </p:nvSpPr>
        <p:spPr>
          <a:xfrm>
            <a:off x="4551418" y="4118834"/>
            <a:ext cx="1273105" cy="369332"/>
          </a:xfrm>
          <a:prstGeom prst="rect">
            <a:avLst/>
          </a:prstGeom>
          <a:noFill/>
        </p:spPr>
        <p:txBody>
          <a:bodyPr wrap="none" rtlCol="0">
            <a:spAutoFit/>
          </a:bodyPr>
          <a:lstStyle/>
          <a:p>
            <a:r>
              <a:rPr lang="en-US" dirty="0" smtClean="0">
                <a:solidFill>
                  <a:schemeClr val="bg1"/>
                </a:solidFill>
              </a:rPr>
              <a:t>TELEVISION</a:t>
            </a:r>
            <a:endParaRPr lang="en-US" dirty="0">
              <a:solidFill>
                <a:schemeClr val="bg1"/>
              </a:solidFill>
            </a:endParaRPr>
          </a:p>
        </p:txBody>
      </p:sp>
      <p:sp>
        <p:nvSpPr>
          <p:cNvPr id="56" name="TextBox 55"/>
          <p:cNvSpPr txBox="1"/>
          <p:nvPr/>
        </p:nvSpPr>
        <p:spPr>
          <a:xfrm>
            <a:off x="3364380" y="4020477"/>
            <a:ext cx="1047787" cy="369332"/>
          </a:xfrm>
          <a:prstGeom prst="rect">
            <a:avLst/>
          </a:prstGeom>
          <a:noFill/>
        </p:spPr>
        <p:txBody>
          <a:bodyPr wrap="none" rtlCol="0">
            <a:spAutoFit/>
          </a:bodyPr>
          <a:lstStyle/>
          <a:p>
            <a:r>
              <a:rPr lang="en-US" dirty="0" smtClean="0">
                <a:solidFill>
                  <a:schemeClr val="bg1"/>
                </a:solidFill>
              </a:rPr>
              <a:t>READING</a:t>
            </a:r>
            <a:endParaRPr lang="en-US" dirty="0">
              <a:solidFill>
                <a:schemeClr val="bg1"/>
              </a:solidFill>
            </a:endParaRPr>
          </a:p>
        </p:txBody>
      </p:sp>
      <p:sp>
        <p:nvSpPr>
          <p:cNvPr id="57" name="TextBox 56"/>
          <p:cNvSpPr txBox="1"/>
          <p:nvPr/>
        </p:nvSpPr>
        <p:spPr>
          <a:xfrm rot="3803773">
            <a:off x="3882058" y="2616427"/>
            <a:ext cx="606256" cy="276999"/>
          </a:xfrm>
          <a:prstGeom prst="rect">
            <a:avLst/>
          </a:prstGeom>
          <a:noFill/>
        </p:spPr>
        <p:txBody>
          <a:bodyPr wrap="none" rtlCol="0">
            <a:spAutoFit/>
          </a:bodyPr>
          <a:lstStyle/>
          <a:p>
            <a:r>
              <a:rPr lang="en-US" sz="1200" dirty="0" smtClean="0">
                <a:solidFill>
                  <a:schemeClr val="bg1"/>
                </a:solidFill>
              </a:rPr>
              <a:t>MUSIC</a:t>
            </a:r>
            <a:endParaRPr lang="en-US" sz="1200" dirty="0">
              <a:solidFill>
                <a:schemeClr val="bg1"/>
              </a:solidFill>
            </a:endParaRPr>
          </a:p>
        </p:txBody>
      </p:sp>
      <p:sp>
        <p:nvSpPr>
          <p:cNvPr id="58" name="TextBox 57"/>
          <p:cNvSpPr txBox="1"/>
          <p:nvPr/>
        </p:nvSpPr>
        <p:spPr>
          <a:xfrm>
            <a:off x="3479019" y="3331784"/>
            <a:ext cx="724750" cy="523220"/>
          </a:xfrm>
          <a:prstGeom prst="rect">
            <a:avLst/>
          </a:prstGeom>
          <a:noFill/>
        </p:spPr>
        <p:txBody>
          <a:bodyPr wrap="none" rtlCol="0">
            <a:spAutoFit/>
          </a:bodyPr>
          <a:lstStyle/>
          <a:p>
            <a:pPr algn="ctr"/>
            <a:r>
              <a:rPr lang="en-US" sz="1400" dirty="0" smtClean="0">
                <a:solidFill>
                  <a:schemeClr val="bg1"/>
                </a:solidFill>
              </a:rPr>
              <a:t>VIDEO</a:t>
            </a:r>
          </a:p>
          <a:p>
            <a:pPr algn="ctr"/>
            <a:r>
              <a:rPr lang="en-US" sz="1400" dirty="0" smtClean="0">
                <a:solidFill>
                  <a:schemeClr val="bg1"/>
                </a:solidFill>
              </a:rPr>
              <a:t>GAMES</a:t>
            </a:r>
            <a:endParaRPr lang="en-US" sz="1400" dirty="0">
              <a:solidFill>
                <a:schemeClr val="bg1"/>
              </a:solidFill>
            </a:endParaRPr>
          </a:p>
        </p:txBody>
      </p:sp>
      <p:sp>
        <p:nvSpPr>
          <p:cNvPr id="59" name="TextBox 58"/>
          <p:cNvSpPr txBox="1"/>
          <p:nvPr/>
        </p:nvSpPr>
        <p:spPr>
          <a:xfrm rot="3029496">
            <a:off x="3671686" y="2775718"/>
            <a:ext cx="663964" cy="276999"/>
          </a:xfrm>
          <a:prstGeom prst="rect">
            <a:avLst/>
          </a:prstGeom>
          <a:noFill/>
        </p:spPr>
        <p:txBody>
          <a:bodyPr wrap="none" rtlCol="0">
            <a:spAutoFit/>
          </a:bodyPr>
          <a:lstStyle/>
          <a:p>
            <a:pPr algn="ctr"/>
            <a:r>
              <a:rPr lang="en-US" sz="1200" dirty="0" smtClean="0">
                <a:solidFill>
                  <a:schemeClr val="bg1"/>
                </a:solidFill>
              </a:rPr>
              <a:t>ONLINE</a:t>
            </a:r>
            <a:endParaRPr lang="en-US" sz="1200" dirty="0">
              <a:solidFill>
                <a:schemeClr val="bg1"/>
              </a:solidFill>
            </a:endParaRPr>
          </a:p>
        </p:txBody>
      </p:sp>
      <p:sp>
        <p:nvSpPr>
          <p:cNvPr id="60" name="TextBox 59"/>
          <p:cNvSpPr txBox="1"/>
          <p:nvPr/>
        </p:nvSpPr>
        <p:spPr>
          <a:xfrm>
            <a:off x="4586785" y="2327224"/>
            <a:ext cx="923651" cy="400110"/>
          </a:xfrm>
          <a:prstGeom prst="rect">
            <a:avLst/>
          </a:prstGeom>
          <a:noFill/>
        </p:spPr>
        <p:txBody>
          <a:bodyPr wrap="none" rtlCol="0">
            <a:spAutoFit/>
          </a:bodyPr>
          <a:lstStyle/>
          <a:p>
            <a:r>
              <a:rPr lang="en-US" sz="1000" dirty="0" smtClean="0">
                <a:solidFill>
                  <a:schemeClr val="accent2"/>
                </a:solidFill>
              </a:rPr>
              <a:t>SOCIAL</a:t>
            </a:r>
          </a:p>
          <a:p>
            <a:r>
              <a:rPr lang="en-US" sz="1000" dirty="0" smtClean="0">
                <a:solidFill>
                  <a:schemeClr val="accent2"/>
                </a:solidFill>
              </a:rPr>
              <a:t>NETWORKING</a:t>
            </a:r>
            <a:endParaRPr lang="en-US" sz="1000" dirty="0">
              <a:solidFill>
                <a:schemeClr val="accent2"/>
              </a:solidFill>
            </a:endParaRPr>
          </a:p>
        </p:txBody>
      </p:sp>
      <p:sp>
        <p:nvSpPr>
          <p:cNvPr id="62" name="TextBox 61"/>
          <p:cNvSpPr txBox="1"/>
          <p:nvPr/>
        </p:nvSpPr>
        <p:spPr>
          <a:xfrm rot="2352954">
            <a:off x="3271136" y="2786651"/>
            <a:ext cx="784189" cy="338554"/>
          </a:xfrm>
          <a:prstGeom prst="rect">
            <a:avLst/>
          </a:prstGeom>
          <a:noFill/>
        </p:spPr>
        <p:txBody>
          <a:bodyPr wrap="none" rtlCol="0">
            <a:spAutoFit/>
          </a:bodyPr>
          <a:lstStyle/>
          <a:p>
            <a:r>
              <a:rPr lang="en-US" sz="800" dirty="0" smtClean="0">
                <a:solidFill>
                  <a:schemeClr val="bg1"/>
                </a:solidFill>
              </a:rPr>
              <a:t>MAGAZINES &amp;</a:t>
            </a:r>
          </a:p>
          <a:p>
            <a:r>
              <a:rPr lang="en-US" sz="800" dirty="0" smtClean="0">
                <a:solidFill>
                  <a:schemeClr val="bg1"/>
                </a:solidFill>
              </a:rPr>
              <a:t>NEWSPAPERS</a:t>
            </a:r>
            <a:endParaRPr lang="en-US" sz="800" dirty="0">
              <a:solidFill>
                <a:schemeClr val="bg1"/>
              </a:solidFill>
            </a:endParaRPr>
          </a:p>
        </p:txBody>
      </p:sp>
      <p:sp>
        <p:nvSpPr>
          <p:cNvPr id="61" name="TextBox 60"/>
          <p:cNvSpPr txBox="1"/>
          <p:nvPr/>
        </p:nvSpPr>
        <p:spPr>
          <a:xfrm>
            <a:off x="4812175" y="2632567"/>
            <a:ext cx="604653" cy="246221"/>
          </a:xfrm>
          <a:prstGeom prst="rect">
            <a:avLst/>
          </a:prstGeom>
          <a:noFill/>
        </p:spPr>
        <p:txBody>
          <a:bodyPr wrap="none" rtlCol="0">
            <a:spAutoFit/>
          </a:bodyPr>
          <a:lstStyle/>
          <a:p>
            <a:r>
              <a:rPr lang="en-US" sz="1000" dirty="0" smtClean="0">
                <a:solidFill>
                  <a:schemeClr val="bg2"/>
                </a:solidFill>
              </a:rPr>
              <a:t>MOVIES</a:t>
            </a:r>
            <a:endParaRPr lang="en-US" sz="1000" dirty="0">
              <a:solidFill>
                <a:schemeClr val="bg2"/>
              </a:solidFill>
            </a:endParaRPr>
          </a:p>
        </p:txBody>
      </p:sp>
      <p:sp>
        <p:nvSpPr>
          <p:cNvPr id="86" name="TextBox 85"/>
          <p:cNvSpPr txBox="1"/>
          <p:nvPr/>
        </p:nvSpPr>
        <p:spPr>
          <a:xfrm>
            <a:off x="4717176" y="3367668"/>
            <a:ext cx="1399304" cy="415498"/>
          </a:xfrm>
          <a:prstGeom prst="rect">
            <a:avLst/>
          </a:prstGeom>
          <a:noFill/>
        </p:spPr>
        <p:txBody>
          <a:bodyPr wrap="square" rtlCol="0">
            <a:spAutoFit/>
          </a:bodyPr>
          <a:lstStyle/>
          <a:p>
            <a:r>
              <a:rPr lang="en-US" sz="1050" dirty="0" smtClean="0"/>
              <a:t>(Sports, arts &amp; crafts, playing w/ toys, etc.) </a:t>
            </a:r>
            <a:endParaRPr lang="en-US" sz="1050" dirty="0"/>
          </a:p>
        </p:txBody>
      </p:sp>
      <p:sp>
        <p:nvSpPr>
          <p:cNvPr id="96" name="TextBox 95"/>
          <p:cNvSpPr txBox="1"/>
          <p:nvPr/>
        </p:nvSpPr>
        <p:spPr>
          <a:xfrm rot="3570739">
            <a:off x="8289609" y="2585834"/>
            <a:ext cx="569387" cy="261610"/>
          </a:xfrm>
          <a:prstGeom prst="rect">
            <a:avLst/>
          </a:prstGeom>
          <a:noFill/>
        </p:spPr>
        <p:txBody>
          <a:bodyPr wrap="none" rtlCol="0">
            <a:spAutoFit/>
          </a:bodyPr>
          <a:lstStyle/>
          <a:p>
            <a:r>
              <a:rPr lang="en-US" sz="1100" dirty="0" smtClean="0">
                <a:solidFill>
                  <a:schemeClr val="bg1"/>
                </a:solidFill>
              </a:rPr>
              <a:t>MUSIC</a:t>
            </a:r>
            <a:endParaRPr lang="en-US" sz="1100" dirty="0">
              <a:solidFill>
                <a:schemeClr val="bg1"/>
              </a:solidFill>
            </a:endParaRPr>
          </a:p>
        </p:txBody>
      </p:sp>
      <p:sp>
        <p:nvSpPr>
          <p:cNvPr id="3" name="Rectangle 2"/>
          <p:cNvSpPr/>
          <p:nvPr/>
        </p:nvSpPr>
        <p:spPr>
          <a:xfrm>
            <a:off x="2265418" y="544511"/>
            <a:ext cx="4572000" cy="830997"/>
          </a:xfrm>
          <a:prstGeom prst="rect">
            <a:avLst/>
          </a:prstGeom>
        </p:spPr>
        <p:txBody>
          <a:bodyPr>
            <a:spAutoFit/>
          </a:bodyPr>
          <a:lstStyle/>
          <a:p>
            <a:pPr algn="ctr"/>
            <a:r>
              <a:rPr lang="en-US" sz="2400" b="1" dirty="0" smtClean="0">
                <a:solidFill>
                  <a:srgbClr val="993499"/>
                </a:solidFill>
                <a:latin typeface="Brandon Grotesque Bold"/>
                <a:cs typeface="Brandon Grotesque Bold"/>
              </a:rPr>
              <a:t>AVERAGE LEISURE TIME </a:t>
            </a:r>
          </a:p>
          <a:p>
            <a:pPr algn="ctr"/>
            <a:r>
              <a:rPr lang="en-US" sz="2400" b="1" dirty="0" smtClean="0">
                <a:solidFill>
                  <a:srgbClr val="993499"/>
                </a:solidFill>
                <a:latin typeface="Brandon Grotesque Bold"/>
                <a:cs typeface="Brandon Grotesque Bold"/>
              </a:rPr>
              <a:t>7-12 </a:t>
            </a:r>
            <a:r>
              <a:rPr lang="en-US" sz="2400" dirty="0" smtClean="0">
                <a:solidFill>
                  <a:srgbClr val="993499"/>
                </a:solidFill>
                <a:latin typeface="Brandon Grotesque Bold"/>
                <a:cs typeface="Brandon Grotesque Bold"/>
              </a:rPr>
              <a:t>(2014)</a:t>
            </a:r>
            <a:endParaRPr lang="en-US" sz="2400" dirty="0">
              <a:solidFill>
                <a:srgbClr val="993499"/>
              </a:solidFill>
              <a:latin typeface="Brandon Grotesque Bold"/>
              <a:cs typeface="Brandon Grotesque Bold"/>
            </a:endParaRPr>
          </a:p>
        </p:txBody>
      </p:sp>
      <p:sp>
        <p:nvSpPr>
          <p:cNvPr id="35" name="Down Arrow 34"/>
          <p:cNvSpPr/>
          <p:nvPr/>
        </p:nvSpPr>
        <p:spPr>
          <a:xfrm rot="14331308">
            <a:off x="2455247" y="4554746"/>
            <a:ext cx="752569" cy="1058284"/>
          </a:xfrm>
          <a:prstGeom prst="downArrow">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3788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ielsen Theme">
  <a:themeElements>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20000"/>
            <a:lumOff val="8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Yellow">
      <a:srgbClr val="FFCD00"/>
    </a:custClr>
    <a:custClr name="Dark Red">
      <a:srgbClr val="9B0C10"/>
    </a:custClr>
    <a:custClr name="Light Red">
      <a:srgbClr val="F69493"/>
    </a:custClr>
    <a:custClr name="Pale Red">
      <a:srgbClr val="FACAC7"/>
    </a:custClr>
    <a:custClr name="Dark Purple">
      <a:srgbClr val="80076B"/>
    </a:custClr>
    <a:custClr name="Light Purple">
      <a:srgbClr val="DE98D5"/>
    </a:custClr>
    <a:custClr name="Pale Purple">
      <a:srgbClr val="F0CCEB"/>
    </a:custClr>
    <a:custClr name="Dark Orange">
      <a:srgbClr val="F15722"/>
    </a:custClr>
    <a:custClr name="Light Orange">
      <a:srgbClr val="FCBC85"/>
    </a:custClr>
    <a:custClr name="Pale Orange">
      <a:srgbClr val="FEDBBD"/>
    </a:custClr>
    <a:custClr name="Dark Cyan">
      <a:srgbClr val="007FC7"/>
    </a:custClr>
    <a:custClr name="Light Cyan">
      <a:srgbClr val="6ECFF6"/>
    </a:custClr>
    <a:custClr name="Pale Cyan">
      <a:srgbClr val="B9E5FB"/>
    </a:custClr>
    <a:custClr name="Dark Green">
      <a:srgbClr val="218535"/>
    </a:custClr>
    <a:custClr name="Green">
      <a:srgbClr val="8DC63F"/>
    </a:custClr>
    <a:custClr name="Light Green">
      <a:srgbClr val="C4DF9B"/>
    </a:custClr>
    <a:custClr name="Pale Green">
      <a:srgbClr val="E0EED0"/>
    </a:custClr>
    <a:custClr name="Light Gray">
      <a:srgbClr val="B6B6B9"/>
    </a:custClr>
  </a:custClr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Nielsen Theme.thmx</Template>
  <TotalTime>4581</TotalTime>
  <Words>4076</Words>
  <Application>Microsoft Macintosh PowerPoint</Application>
  <PresentationFormat>On-screen Show (4:3)</PresentationFormat>
  <Paragraphs>879</Paragraphs>
  <Slides>51</Slides>
  <Notes>42</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Nielsen Theme</vt:lpstr>
      <vt:lpstr>PowerPoint Presentation</vt:lpstr>
      <vt:lpstr>PowerPoint Presentation</vt:lpstr>
      <vt:lpstr>PowerPoint Presentation</vt:lpstr>
      <vt:lpstr>PowerPoint Presentation</vt:lpstr>
      <vt:lpstr>PowerPoint Presentation</vt:lpstr>
      <vt:lpstr>PowerPoint Presentation</vt:lpstr>
      <vt:lpstr>TEENS THAT READ FOR FUN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overall book industry is Mature</vt:lpstr>
      <vt:lpstr>PowerPoint Presentation</vt:lpstr>
      <vt:lpstr>PowerPoint Presentation</vt:lpstr>
      <vt:lpstr>PowerPoint Presentation</vt:lpstr>
      <vt:lpstr>Bigger and bigger</vt:lpstr>
      <vt:lpstr>PowerPoint Presentation</vt:lpstr>
      <vt:lpstr>Shifts in WHERE CHILDREN’S books ARE BOUGHT</vt:lpstr>
      <vt:lpstr>Purchasing platforms</vt:lpstr>
      <vt:lpstr>Purchasing platforms: Trended</vt:lpstr>
      <vt:lpstr>Book retailers</vt:lpstr>
      <vt:lpstr>Book retailers: Trended</vt:lpstr>
      <vt:lpstr>PowerPoint Presentation</vt:lpstr>
      <vt:lpstr>tablet usage by Children’s buyers</vt:lpstr>
      <vt:lpstr>Children are starting to read e-books younger</vt:lpstr>
      <vt:lpstr>E-book Trends by Category – Children’s</vt:lpstr>
      <vt:lpstr>ebook percentage of total</vt:lpstr>
      <vt:lpstr>So e-book sales increase is tempered</vt:lpstr>
      <vt:lpstr>Print books REMAIN important for 0-12</vt:lpstr>
      <vt:lpstr>When would you be more likely to buy an eBook or a print book?  (example responses)</vt:lpstr>
      <vt:lpstr>PowerPoint Presentation</vt:lpstr>
      <vt:lpstr>PowerPoint Presentation</vt:lpstr>
      <vt:lpstr>PowerPoint Presentation</vt:lpstr>
      <vt:lpstr>PowerPoint Presentation</vt:lpstr>
      <vt:lpstr>Adults are heavy YA readers</vt:lpstr>
      <vt:lpstr>DIGRESSION: Characteristics of JNF Buyers</vt:lpstr>
      <vt:lpstr>WHAT FORMAT DO TEENS PREFER?</vt:lpstr>
      <vt:lpstr>PowerPoint Presentation</vt:lpstr>
      <vt:lpstr>PowerPoint Presentation</vt:lpstr>
      <vt:lpstr>PowerPoint Presentation</vt:lpstr>
      <vt:lpstr>School Library E-book Circulation - 2014</vt:lpstr>
      <vt:lpstr>School Library E-book Circulation - 2014</vt:lpstr>
      <vt:lpstr>PowerPoint Presentation</vt:lpstr>
      <vt:lpstr>FREQUENCY OF ASSIGNED FORMATs - COLLEGE</vt:lpstr>
      <vt:lpstr>College Students’ Preference for Format</vt:lpstr>
      <vt:lpstr>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Subatch</dc:creator>
  <cp:lastModifiedBy>Kristen McLean</cp:lastModifiedBy>
  <cp:revision>182</cp:revision>
  <cp:lastPrinted>2014-12-11T19:18:07Z</cp:lastPrinted>
  <dcterms:created xsi:type="dcterms:W3CDTF">2014-11-17T21:17:03Z</dcterms:created>
  <dcterms:modified xsi:type="dcterms:W3CDTF">2015-05-26T20:59:46Z</dcterms:modified>
</cp:coreProperties>
</file>