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68" r:id="rId13"/>
    <p:sldId id="269" r:id="rId14"/>
    <p:sldId id="271" r:id="rId15"/>
    <p:sldId id="272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1681"/>
    <a:srgbClr val="B2D425"/>
    <a:srgbClr val="E5EFFF"/>
    <a:srgbClr val="C2E0FF"/>
    <a:srgbClr val="1B9AFF"/>
    <a:srgbClr val="FFA1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78" d="100"/>
          <a:sy n="178" d="100"/>
        </p:scale>
        <p:origin x="-2320" y="-80"/>
      </p:cViewPr>
      <p:guideLst>
        <p:guide orient="horz" pos="713"/>
        <p:guide pos="4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60D4-DA48-8B4B-A130-077BFE264D9C}" type="datetimeFigureOut">
              <a:rPr lang="en-US" smtClean="0"/>
              <a:t>5/26/15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2FD0-A2B8-8B41-BC04-AA22A832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60D4-DA48-8B4B-A130-077BFE264D9C}" type="datetimeFigureOut">
              <a:rPr lang="en-US" smtClean="0"/>
              <a:t>5/26/15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2FD0-A2B8-8B41-BC04-AA22A832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57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60D4-DA48-8B4B-A130-077BFE264D9C}" type="datetimeFigureOut">
              <a:rPr lang="en-US" smtClean="0"/>
              <a:t>5/26/15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2FD0-A2B8-8B41-BC04-AA22A832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88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60D4-DA48-8B4B-A130-077BFE264D9C}" type="datetimeFigureOut">
              <a:rPr lang="en-US" smtClean="0"/>
              <a:t>5/26/15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2FD0-A2B8-8B41-BC04-AA22A832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6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60D4-DA48-8B4B-A130-077BFE264D9C}" type="datetimeFigureOut">
              <a:rPr lang="en-US" smtClean="0"/>
              <a:t>5/26/15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2FD0-A2B8-8B41-BC04-AA22A832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27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60D4-DA48-8B4B-A130-077BFE264D9C}" type="datetimeFigureOut">
              <a:rPr lang="en-US" smtClean="0"/>
              <a:t>5/26/15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2FD0-A2B8-8B41-BC04-AA22A832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63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60D4-DA48-8B4B-A130-077BFE264D9C}" type="datetimeFigureOut">
              <a:rPr lang="en-US" smtClean="0"/>
              <a:t>5/26/15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2FD0-A2B8-8B41-BC04-AA22A832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10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60D4-DA48-8B4B-A130-077BFE264D9C}" type="datetimeFigureOut">
              <a:rPr lang="en-US" smtClean="0"/>
              <a:t>5/26/15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2FD0-A2B8-8B41-BC04-AA22A832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268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60D4-DA48-8B4B-A130-077BFE264D9C}" type="datetimeFigureOut">
              <a:rPr lang="en-US" smtClean="0"/>
              <a:t>5/26/15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2FD0-A2B8-8B41-BC04-AA22A832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80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60D4-DA48-8B4B-A130-077BFE264D9C}" type="datetimeFigureOut">
              <a:rPr lang="en-US" smtClean="0"/>
              <a:t>5/26/15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2FD0-A2B8-8B41-BC04-AA22A832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4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B60D4-DA48-8B4B-A130-077BFE264D9C}" type="datetimeFigureOut">
              <a:rPr lang="en-US" smtClean="0"/>
              <a:t>5/26/15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E2FD0-A2B8-8B41-BC04-AA22A832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9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85000"/>
            </a:schemeClr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B60D4-DA48-8B4B-A130-077BFE264D9C}" type="datetimeFigureOut">
              <a:rPr lang="en-US" smtClean="0"/>
              <a:t>5/26/15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E2FD0-A2B8-8B41-BC04-AA22A8323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03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C_francie edi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107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1595"/>
          </a:xfrm>
          <a:prstGeom prst="rect">
            <a:avLst/>
          </a:prstGeom>
          <a:solidFill>
            <a:srgbClr val="1B9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 smtClean="0">
                <a:latin typeface="Eurostile"/>
                <a:cs typeface="Eurostile"/>
              </a:rPr>
              <a:t>     Help Kids Develop “Expertise”</a:t>
            </a:r>
            <a:endParaRPr lang="en-US" sz="3500" b="1" dirty="0">
              <a:latin typeface="Eurostile"/>
              <a:cs typeface="Eurostile"/>
            </a:endParaRPr>
          </a:p>
        </p:txBody>
      </p:sp>
      <p:pic>
        <p:nvPicPr>
          <p:cNvPr id="3" name="Picture 2" descr="91-6XYkPedL._SL1500_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34022">
            <a:off x="1411785" y="2398649"/>
            <a:ext cx="2750515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Fairdinks_Ripley_s_Believe_It_or_Not_Reality_Shock_2015_Annual_1__73969.1407819390.1280.12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7124">
            <a:off x="4992289" y="2392363"/>
            <a:ext cx="2899955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901595"/>
            <a:ext cx="9143999" cy="1143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>Nonfiction Provides an Outlet for Differentiation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DIN Next LT Pro"/>
              <a:cs typeface="DIN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2233591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1595"/>
          </a:xfrm>
          <a:prstGeom prst="rect">
            <a:avLst/>
          </a:prstGeom>
          <a:solidFill>
            <a:srgbClr val="1B9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 smtClean="0">
                <a:latin typeface="Eurostile"/>
                <a:cs typeface="Eurostile"/>
              </a:rPr>
              <a:t>     Practice </a:t>
            </a:r>
            <a:r>
              <a:rPr lang="en-US" sz="3500" b="1" dirty="0" err="1" smtClean="0">
                <a:latin typeface="Eurostile"/>
                <a:cs typeface="Eurostile"/>
              </a:rPr>
              <a:t>Bibliotherapy</a:t>
            </a:r>
            <a:r>
              <a:rPr lang="en-US" sz="3500" b="1" dirty="0" smtClean="0">
                <a:latin typeface="Eurostile"/>
                <a:cs typeface="Eurostile"/>
              </a:rPr>
              <a:t> for Boys</a:t>
            </a:r>
            <a:endParaRPr lang="en-US" sz="3500" b="1" dirty="0">
              <a:latin typeface="Eurostile"/>
              <a:cs typeface="Eurostile"/>
            </a:endParaRPr>
          </a:p>
        </p:txBody>
      </p:sp>
      <p:sp>
        <p:nvSpPr>
          <p:cNvPr id="6" name="Arc 5"/>
          <p:cNvSpPr/>
          <p:nvPr/>
        </p:nvSpPr>
        <p:spPr>
          <a:xfrm rot="16200000">
            <a:off x="1254303" y="1194973"/>
            <a:ext cx="7080254" cy="7808316"/>
          </a:xfrm>
          <a:prstGeom prst="arc">
            <a:avLst>
              <a:gd name="adj1" fmla="val 16991388"/>
              <a:gd name="adj2" fmla="val 4591586"/>
            </a:avLst>
          </a:prstGeom>
          <a:ln>
            <a:solidFill>
              <a:srgbClr val="1B9AFF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DeflateInflate">
              <a:avLst>
                <a:gd name="adj" fmla="val 63734"/>
              </a:avLst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 descr="97801433038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685" y="4574473"/>
            <a:ext cx="1146667" cy="18288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o-NEW-HARRY-POTTER-COVER-faceboo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951" y="4574473"/>
            <a:ext cx="1267044" cy="18288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889494" y="6371913"/>
            <a:ext cx="1709049" cy="38682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600" dirty="0" smtClean="0">
                <a:solidFill>
                  <a:srgbClr val="1B9AFF"/>
                </a:solidFill>
                <a:latin typeface="DIN Next LT Pro"/>
                <a:cs typeface="DIN Next LT Pro"/>
              </a:rPr>
              <a:t>Real World</a:t>
            </a:r>
            <a:endParaRPr lang="en-US" sz="1600" dirty="0">
              <a:solidFill>
                <a:srgbClr val="1B9AFF"/>
              </a:solidFill>
              <a:latin typeface="DIN Next LT Pro"/>
              <a:cs typeface="DIN Next LT Pro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389949" y="6371913"/>
            <a:ext cx="1709049" cy="3868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1600" dirty="0" smtClean="0">
                <a:solidFill>
                  <a:srgbClr val="1B9AFF"/>
                </a:solidFill>
                <a:latin typeface="DIN Next LT Pro"/>
                <a:cs typeface="DIN Next LT Pro"/>
              </a:rPr>
              <a:t>Fantasy World</a:t>
            </a:r>
            <a:endParaRPr lang="en-US" sz="1600" dirty="0">
              <a:solidFill>
                <a:srgbClr val="1B9AFF"/>
              </a:solidFill>
              <a:latin typeface="DIN Next LT Pro"/>
              <a:cs typeface="DIN Next LT Pro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814096" y="2683616"/>
            <a:ext cx="1709050" cy="1693370"/>
            <a:chOff x="2268957" y="2595025"/>
            <a:chExt cx="1709050" cy="1693370"/>
          </a:xfrm>
        </p:grpSpPr>
        <p:sp>
          <p:nvSpPr>
            <p:cNvPr id="12" name="Oval 11"/>
            <p:cNvSpPr/>
            <p:nvPr/>
          </p:nvSpPr>
          <p:spPr>
            <a:xfrm>
              <a:off x="2268957" y="2595025"/>
              <a:ext cx="1693370" cy="169337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itle 1"/>
            <p:cNvSpPr txBox="1">
              <a:spLocks/>
            </p:cNvSpPr>
            <p:nvPr/>
          </p:nvSpPr>
          <p:spPr>
            <a:xfrm>
              <a:off x="2268958" y="3250417"/>
              <a:ext cx="1709049" cy="38682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en-US" sz="2000" b="1" dirty="0" smtClean="0">
                  <a:solidFill>
                    <a:schemeClr val="bg1"/>
                  </a:solidFill>
                  <a:latin typeface="DIN Next LT Pro"/>
                  <a:cs typeface="DIN Next LT Pro"/>
                </a:rPr>
                <a:t>Problem to </a:t>
              </a:r>
              <a:br>
                <a:rPr lang="en-US" sz="2000" b="1" dirty="0" smtClean="0">
                  <a:solidFill>
                    <a:schemeClr val="bg1"/>
                  </a:solidFill>
                  <a:latin typeface="DIN Next LT Pro"/>
                  <a:cs typeface="DIN Next LT Pro"/>
                </a:rPr>
              </a:br>
              <a:r>
                <a:rPr lang="en-US" sz="2000" b="1" dirty="0" smtClean="0">
                  <a:solidFill>
                    <a:schemeClr val="bg1"/>
                  </a:solidFill>
                  <a:latin typeface="DIN Next LT Pro"/>
                  <a:cs typeface="DIN Next LT Pro"/>
                </a:rPr>
                <a:t>Be Solved</a:t>
              </a:r>
            </a:p>
            <a:p>
              <a:pPr>
                <a:lnSpc>
                  <a:spcPct val="140000"/>
                </a:lnSpc>
              </a:pPr>
              <a:r>
                <a:rPr lang="en-US" sz="2000" dirty="0" smtClean="0">
                  <a:solidFill>
                    <a:schemeClr val="bg1"/>
                  </a:solidFill>
                  <a:latin typeface="DIN Next LT Pro"/>
                  <a:cs typeface="DIN Next LT Pro"/>
                </a:rPr>
                <a:t>(different)</a:t>
              </a:r>
              <a:endParaRPr lang="en-US" sz="2000" dirty="0">
                <a:solidFill>
                  <a:schemeClr val="bg1"/>
                </a:solidFill>
                <a:latin typeface="DIN Next LT Pro"/>
                <a:cs typeface="DIN Next LT Pro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2480626" y="3566683"/>
              <a:ext cx="1317066" cy="0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2"/>
          <p:cNvSpPr/>
          <p:nvPr/>
        </p:nvSpPr>
        <p:spPr>
          <a:xfrm>
            <a:off x="3891618" y="1900613"/>
            <a:ext cx="1693370" cy="169337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703461" y="2195601"/>
            <a:ext cx="2085353" cy="386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b="1" dirty="0" smtClean="0">
                <a:solidFill>
                  <a:schemeClr val="bg1"/>
                </a:solidFill>
                <a:latin typeface="DIN Next LT Pro"/>
                <a:cs typeface="DIN Next LT Pro"/>
              </a:rPr>
              <a:t>Challenged</a:t>
            </a:r>
            <a:r>
              <a:rPr lang="en-US" sz="2000" b="1" dirty="0" smtClean="0">
                <a:solidFill>
                  <a:schemeClr val="bg1"/>
                </a:solidFill>
                <a:latin typeface="DIN Next LT Pro"/>
                <a:cs typeface="DIN Next LT Pro"/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latin typeface="DIN Next LT Pro"/>
                <a:cs typeface="DIN Next LT Pro"/>
              </a:rPr>
            </a:br>
            <a:endParaRPr lang="en-US" sz="1800" dirty="0">
              <a:solidFill>
                <a:schemeClr val="bg1"/>
              </a:solidFill>
              <a:latin typeface="DIN Next LT Pro"/>
              <a:cs typeface="DIN Next LT Pro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4101154" y="2490171"/>
            <a:ext cx="1317066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>
          <a:xfrm>
            <a:off x="3710596" y="2851972"/>
            <a:ext cx="2085353" cy="386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bg1"/>
                </a:solidFill>
                <a:latin typeface="DIN Next LT Pro"/>
                <a:cs typeface="DIN Next LT Pro"/>
              </a:rPr>
              <a:t>(</a:t>
            </a:r>
            <a:r>
              <a:rPr lang="en-US" sz="2000" dirty="0" smtClean="0">
                <a:solidFill>
                  <a:schemeClr val="bg1"/>
                </a:solidFill>
                <a:latin typeface="DIN Next LT Pro"/>
                <a:cs typeface="DIN Next LT Pro"/>
              </a:rPr>
              <a:t>but maintain </a:t>
            </a:r>
            <a:r>
              <a:rPr lang="en-US" sz="1800" dirty="0" smtClean="0">
                <a:solidFill>
                  <a:schemeClr val="bg1"/>
                </a:solidFill>
                <a:latin typeface="DIN Next LT Pro"/>
                <a:cs typeface="DIN Next LT Pro"/>
              </a:rPr>
              <a:t>sense of humor </a:t>
            </a:r>
            <a:br>
              <a:rPr lang="en-US" sz="1800" dirty="0" smtClean="0">
                <a:solidFill>
                  <a:schemeClr val="bg1"/>
                </a:solidFill>
                <a:latin typeface="DIN Next LT Pro"/>
                <a:cs typeface="DIN Next LT Pro"/>
              </a:rPr>
            </a:br>
            <a:r>
              <a:rPr lang="en-US" sz="1800" dirty="0" smtClean="0">
                <a:solidFill>
                  <a:schemeClr val="bg1"/>
                </a:solidFill>
                <a:latin typeface="DIN Next LT Pro"/>
                <a:cs typeface="DIN Next LT Pro"/>
              </a:rPr>
              <a:t>&amp; friends’ </a:t>
            </a:r>
            <a:br>
              <a:rPr lang="en-US" sz="1800" dirty="0" smtClean="0">
                <a:solidFill>
                  <a:schemeClr val="bg1"/>
                </a:solidFill>
                <a:latin typeface="DIN Next LT Pro"/>
                <a:cs typeface="DIN Next LT Pro"/>
              </a:rPr>
            </a:br>
            <a:r>
              <a:rPr lang="en-US" sz="1800" dirty="0" smtClean="0">
                <a:solidFill>
                  <a:schemeClr val="bg1"/>
                </a:solidFill>
                <a:latin typeface="DIN Next LT Pro"/>
                <a:cs typeface="DIN Next LT Pro"/>
              </a:rPr>
              <a:t>help)</a:t>
            </a:r>
            <a:endParaRPr lang="en-US" sz="1800" dirty="0">
              <a:solidFill>
                <a:schemeClr val="bg1"/>
              </a:solidFill>
              <a:latin typeface="DIN Next LT Pro"/>
              <a:cs typeface="DIN Next LT Pro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877995" y="2622325"/>
            <a:ext cx="1709049" cy="1693370"/>
            <a:chOff x="7450630" y="3245741"/>
            <a:chExt cx="1709049" cy="1693370"/>
          </a:xfrm>
        </p:grpSpPr>
        <p:sp>
          <p:nvSpPr>
            <p:cNvPr id="14" name="Oval 13"/>
            <p:cNvSpPr/>
            <p:nvPr/>
          </p:nvSpPr>
          <p:spPr>
            <a:xfrm>
              <a:off x="7450630" y="3245741"/>
              <a:ext cx="1693370" cy="169337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itle 1"/>
            <p:cNvSpPr txBox="1">
              <a:spLocks/>
            </p:cNvSpPr>
            <p:nvPr/>
          </p:nvSpPr>
          <p:spPr>
            <a:xfrm>
              <a:off x="7450630" y="3874531"/>
              <a:ext cx="1709049" cy="386826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90000"/>
                </a:lnSpc>
              </a:pPr>
              <a:r>
                <a:rPr lang="en-US" sz="2000" b="1" dirty="0" smtClean="0">
                  <a:solidFill>
                    <a:schemeClr val="bg1"/>
                  </a:solidFill>
                  <a:latin typeface="DIN Next LT Pro"/>
                  <a:cs typeface="DIN Next LT Pro"/>
                </a:rPr>
                <a:t>Accepts/ Celebrates Uniqueness</a:t>
              </a:r>
            </a:p>
          </p:txBody>
        </p:sp>
      </p:grpSp>
      <p:sp>
        <p:nvSpPr>
          <p:cNvPr id="27" name="Title 1"/>
          <p:cNvSpPr txBox="1">
            <a:spLocks/>
          </p:cNvSpPr>
          <p:nvPr/>
        </p:nvSpPr>
        <p:spPr>
          <a:xfrm rot="21439396">
            <a:off x="2491857" y="1320113"/>
            <a:ext cx="4371230" cy="2300697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ArchUp">
              <a:avLst>
                <a:gd name="adj" fmla="val 9480349"/>
              </a:avLst>
            </a:prstTxWarp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3500" b="1" dirty="0" smtClean="0">
                <a:solidFill>
                  <a:srgbClr val="1B9AFF"/>
                </a:solidFill>
                <a:latin typeface="DIN Next LT Pro"/>
                <a:cs typeface="DIN Next LT Pro"/>
              </a:rPr>
              <a:t>Character Arc</a:t>
            </a:r>
            <a:endParaRPr lang="en-US" sz="3500" b="1" dirty="0">
              <a:solidFill>
                <a:srgbClr val="1B9AFF"/>
              </a:solidFill>
              <a:latin typeface="DIN Next LT Pro"/>
              <a:cs typeface="DIN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544334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1595"/>
          </a:xfrm>
          <a:prstGeom prst="rect">
            <a:avLst/>
          </a:prstGeom>
          <a:solidFill>
            <a:srgbClr val="B2D4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 smtClean="0">
                <a:latin typeface="Eurostile"/>
                <a:cs typeface="Eurostile"/>
              </a:rPr>
              <a:t>     Harness the Power of Technology, or</a:t>
            </a:r>
            <a:endParaRPr lang="en-US" sz="3500" b="1" dirty="0">
              <a:latin typeface="Brush Script Std"/>
              <a:cs typeface="Brush Script St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32856" y="-137589"/>
            <a:ext cx="134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1B9AFF"/>
                </a:solidFill>
                <a:latin typeface="Baskerville SemiBold"/>
                <a:cs typeface="Baskerville SemiBold"/>
              </a:rPr>
              <a:t>i</a:t>
            </a:r>
            <a:endParaRPr lang="en-US" sz="6000" dirty="0" smtClean="0">
              <a:solidFill>
                <a:srgbClr val="1B9AFF"/>
              </a:solidFill>
              <a:latin typeface="Baskerville SemiBold"/>
              <a:cs typeface="Baskerville SemiBold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10105" y="1612196"/>
            <a:ext cx="8229600" cy="39458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50000"/>
              </a:lnSpc>
              <a:buClr>
                <a:srgbClr val="FFA109"/>
              </a:buClr>
              <a:buFont typeface="Arial"/>
              <a:buChar char="•"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> </a:t>
            </a:r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>nteractive</a:t>
            </a: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DIN Next LT Pro Medium"/>
              <a:cs typeface="DIN Next LT Pro Medium"/>
            </a:endParaRPr>
          </a:p>
          <a:p>
            <a:pPr marL="457200" indent="-457200" algn="l">
              <a:lnSpc>
                <a:spcPct val="150000"/>
              </a:lnSpc>
              <a:buClr>
                <a:srgbClr val="FFA109"/>
              </a:buClr>
              <a:buFont typeface="Arial"/>
              <a:buChar char="•"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> </a:t>
            </a:r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>ndividualized</a:t>
            </a: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DIN Next LT Pro Medium"/>
              <a:cs typeface="DIN Next LT Pro Medium"/>
            </a:endParaRPr>
          </a:p>
          <a:p>
            <a:pPr marL="457200" indent="-457200" algn="l">
              <a:lnSpc>
                <a:spcPct val="150000"/>
              </a:lnSpc>
              <a:buClr>
                <a:srgbClr val="FFA109"/>
              </a:buClr>
              <a:buFont typeface="Arial"/>
              <a:buChar char="•"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> </a:t>
            </a:r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>nnovative</a:t>
            </a: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DIN Next LT Pro Medium"/>
              <a:cs typeface="DIN Next LT Pro Medium"/>
            </a:endParaRPr>
          </a:p>
          <a:p>
            <a:pPr marL="457200" indent="-457200" algn="l">
              <a:lnSpc>
                <a:spcPct val="150000"/>
              </a:lnSpc>
              <a:buClr>
                <a:srgbClr val="FFA109"/>
              </a:buClr>
              <a:buFont typeface="Arial"/>
              <a:buChar char="•"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>D   Y</a:t>
            </a:r>
          </a:p>
          <a:p>
            <a:pPr marL="457200" indent="-457200" algn="l">
              <a:lnSpc>
                <a:spcPct val="150000"/>
              </a:lnSpc>
              <a:buClr>
                <a:srgbClr val="FFA109"/>
              </a:buClr>
              <a:buFont typeface="Arial"/>
              <a:buChar char="•"/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> </a:t>
            </a:r>
            <a:r>
              <a:rPr lang="en-US" sz="3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>nviting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DIN Next LT Pro"/>
              <a:cs typeface="DIN Next LT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89835" y="1588676"/>
            <a:ext cx="556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1B9AFF"/>
                </a:solidFill>
                <a:latin typeface="Baskerville SemiBold"/>
                <a:cs typeface="Baskerville SemiBold"/>
              </a:rPr>
              <a:t>i</a:t>
            </a:r>
            <a:endParaRPr lang="en-US" sz="6000" dirty="0" smtClean="0">
              <a:solidFill>
                <a:srgbClr val="1B9AFF"/>
              </a:solidFill>
              <a:latin typeface="Baskerville SemiBold"/>
              <a:cs typeface="Baskerville SemiBol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1195" y="2314571"/>
            <a:ext cx="556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1B9AFF"/>
                </a:solidFill>
                <a:latin typeface="Baskerville SemiBold"/>
                <a:cs typeface="Baskerville SemiBold"/>
              </a:rPr>
              <a:t>i</a:t>
            </a:r>
            <a:endParaRPr lang="en-US" sz="6000" dirty="0" smtClean="0">
              <a:solidFill>
                <a:srgbClr val="1B9AFF"/>
              </a:solidFill>
              <a:latin typeface="Baskerville SemiBold"/>
              <a:cs typeface="Baskerville SemiBold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13355" y="3035848"/>
            <a:ext cx="556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1B9AFF"/>
                </a:solidFill>
                <a:latin typeface="Baskerville SemiBold"/>
                <a:cs typeface="Baskerville SemiBold"/>
              </a:rPr>
              <a:t>i</a:t>
            </a:r>
            <a:endParaRPr lang="en-US" sz="6000" dirty="0" smtClean="0">
              <a:solidFill>
                <a:srgbClr val="1B9AFF"/>
              </a:solidFill>
              <a:latin typeface="Baskerville SemiBold"/>
              <a:cs typeface="Baskerville Semi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1195" y="4503319"/>
            <a:ext cx="556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1B9AFF"/>
                </a:solidFill>
                <a:latin typeface="Baskerville SemiBold"/>
                <a:cs typeface="Baskerville SemiBold"/>
              </a:rPr>
              <a:t>i</a:t>
            </a:r>
            <a:endParaRPr lang="en-US" sz="6000" dirty="0" smtClean="0">
              <a:solidFill>
                <a:srgbClr val="1B9AFF"/>
              </a:solidFill>
              <a:latin typeface="Baskerville SemiBold"/>
              <a:cs typeface="Baskerville SemiBold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52381" y="3758521"/>
            <a:ext cx="5566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1B9AFF"/>
                </a:solidFill>
                <a:latin typeface="Baskerville SemiBold"/>
                <a:cs typeface="Baskerville SemiBold"/>
              </a:rPr>
              <a:t>i</a:t>
            </a:r>
            <a:endParaRPr lang="en-US" sz="6000" dirty="0" smtClean="0">
              <a:solidFill>
                <a:srgbClr val="1B9AFF"/>
              </a:solidFill>
              <a:latin typeface="Baskerville SemiBold"/>
              <a:cs typeface="Baskerville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209742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14705" y="-359585"/>
            <a:ext cx="1348424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0" b="1" dirty="0" smtClean="0">
                <a:solidFill>
                  <a:srgbClr val="E5EFFF"/>
                </a:solidFill>
                <a:latin typeface="Didot"/>
                <a:cs typeface="Didot"/>
              </a:rPr>
              <a:t>“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01595"/>
          </a:xfrm>
          <a:prstGeom prst="rect">
            <a:avLst/>
          </a:prstGeom>
          <a:solidFill>
            <a:srgbClr val="B2D4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 smtClean="0">
                <a:latin typeface="Eurostile"/>
                <a:cs typeface="Eurostile"/>
              </a:rPr>
              <a:t>     E-Books</a:t>
            </a:r>
            <a:endParaRPr lang="en-US" sz="3500" b="1" dirty="0">
              <a:latin typeface="Brush Script Std"/>
              <a:cs typeface="Brush Script Std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44133" y="1205403"/>
            <a:ext cx="7776571" cy="29867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  <a:buClr>
                <a:srgbClr val="FFA109"/>
              </a:buClr>
            </a:pP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>Struggling readers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>w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>ere the strongest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>a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>dvocates of e-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>b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>ooks, suggesting that </a:t>
            </a:r>
            <a:b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</a:b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>e-books helped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>t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>hem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>g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>ain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>c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>onfidence </a:t>
            </a:r>
            <a:b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</a:b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>in their reading abilities.</a:t>
            </a:r>
          </a:p>
          <a:p>
            <a:pPr lvl="8">
              <a:lnSpc>
                <a:spcPct val="90000"/>
              </a:lnSpc>
              <a:buClr>
                <a:srgbClr val="FFA109"/>
              </a:buClr>
            </a:pPr>
            <a: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/>
            </a:r>
            <a:br>
              <a:rPr lang="en-US" sz="600" dirty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</a:b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DIN Next LT Pro Light"/>
              <a:cs typeface="DIN Next LT Pro Ligh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1151627" y="3984083"/>
            <a:ext cx="6870325" cy="15680"/>
          </a:xfrm>
          <a:prstGeom prst="line">
            <a:avLst/>
          </a:prstGeom>
          <a:ln w="34925" cap="flat">
            <a:solidFill>
              <a:schemeClr val="tx1">
                <a:lumMod val="65000"/>
                <a:lumOff val="35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498865" y="4166630"/>
            <a:ext cx="3558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>Lotta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> Larson</a:t>
            </a:r>
          </a:p>
          <a:p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>Educational Leadership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>May 2015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DIN Next LT Pro Medium"/>
              <a:cs typeface="DIN Next LT Pro Medium"/>
            </a:endParaRPr>
          </a:p>
        </p:txBody>
      </p:sp>
      <p:pic>
        <p:nvPicPr>
          <p:cNvPr id="2" name="Picture 1" descr="CaptainUnderpants1_hi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6692">
            <a:off x="1634749" y="4236780"/>
            <a:ext cx="1495343" cy="2193657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9933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14705" y="303034"/>
            <a:ext cx="1348424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0" b="1" dirty="0" smtClean="0">
                <a:solidFill>
                  <a:srgbClr val="E5EFFF"/>
                </a:solidFill>
                <a:latin typeface="Didot"/>
                <a:cs typeface="Didot"/>
              </a:rPr>
              <a:t>“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01595"/>
          </a:xfrm>
          <a:prstGeom prst="rect">
            <a:avLst/>
          </a:prstGeom>
          <a:solidFill>
            <a:srgbClr val="9E16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 smtClean="0">
                <a:latin typeface="Eurostile"/>
                <a:cs typeface="Eurostile"/>
              </a:rPr>
              <a:t>     Don’t Stop Reading Aloud</a:t>
            </a:r>
            <a:endParaRPr lang="en-US" sz="3500" b="1" dirty="0">
              <a:latin typeface="Brush Script Std"/>
              <a:cs typeface="Brush Script Std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44133" y="2380742"/>
            <a:ext cx="7776571" cy="29867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  <a:buClr>
                <a:srgbClr val="FFA109"/>
              </a:buClr>
            </a:pPr>
            <a:r>
              <a:rPr lang="en-US" sz="3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>Francie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>,</a:t>
            </a:r>
          </a:p>
          <a:p>
            <a:pPr algn="l">
              <a:lnSpc>
                <a:spcPct val="130000"/>
              </a:lnSpc>
              <a:buClr>
                <a:srgbClr val="FFA109"/>
              </a:buClr>
            </a:pP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>I thought these stories will bring back </a:t>
            </a:r>
            <a:b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</a:b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>memories of our famous conversations. </a:t>
            </a:r>
            <a:b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</a:b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>I hope you enjoy them.</a:t>
            </a:r>
          </a:p>
          <a:p>
            <a:pPr algn="l">
              <a:lnSpc>
                <a:spcPct val="130000"/>
              </a:lnSpc>
              <a:buClr>
                <a:srgbClr val="FFA109"/>
              </a:buClr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> 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>                                                              Love,</a:t>
            </a:r>
          </a:p>
          <a:p>
            <a:pPr algn="l">
              <a:lnSpc>
                <a:spcPct val="90000"/>
              </a:lnSpc>
              <a:buClr>
                <a:srgbClr val="FFA109"/>
              </a:buClr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> </a:t>
            </a:r>
            <a:r>
              <a:rPr lang="en-US" sz="3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>                                                              Brady</a:t>
            </a:r>
          </a:p>
          <a:p>
            <a:pPr lvl="8">
              <a:lnSpc>
                <a:spcPct val="90000"/>
              </a:lnSpc>
              <a:buClr>
                <a:srgbClr val="FFA109"/>
              </a:buClr>
            </a:pPr>
            <a: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/>
            </a:r>
            <a:br>
              <a:rPr lang="en-US" sz="3000" dirty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</a:br>
            <a:endParaRPr lang="en-US" sz="3000" dirty="0">
              <a:solidFill>
                <a:schemeClr val="tx1">
                  <a:lumMod val="65000"/>
                  <a:lumOff val="35000"/>
                </a:schemeClr>
              </a:solidFill>
              <a:latin typeface="DIN Next LT Pro Light"/>
              <a:cs typeface="DIN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444357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1595"/>
          </a:xfrm>
          <a:prstGeom prst="rect">
            <a:avLst/>
          </a:prstGeom>
          <a:solidFill>
            <a:srgbClr val="9E168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 smtClean="0">
                <a:latin typeface="Eurostile"/>
                <a:cs typeface="Eurostile"/>
              </a:rPr>
              <a:t>     Benjamin and His Books</a:t>
            </a:r>
            <a:endParaRPr lang="en-US" sz="3500" b="1" dirty="0">
              <a:latin typeface="Brush Script Std"/>
              <a:cs typeface="Brush Script Std"/>
            </a:endParaRPr>
          </a:p>
        </p:txBody>
      </p:sp>
      <p:pic>
        <p:nvPicPr>
          <p:cNvPr id="6" name="Picture 5" descr="9780545481663_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2" r="11182"/>
          <a:stretch/>
        </p:blipFill>
        <p:spPr>
          <a:xfrm rot="206516">
            <a:off x="6510187" y="1191825"/>
            <a:ext cx="1857866" cy="2743200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51mKfdaVh9L._SY344_BO1,204,203,200_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9057">
            <a:off x="790489" y="1183358"/>
            <a:ext cx="1815587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021041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" t="2530" r="6164" b="3839"/>
          <a:stretch/>
        </p:blipFill>
        <p:spPr>
          <a:xfrm rot="21339235">
            <a:off x="6130290" y="3681930"/>
            <a:ext cx="1802834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 descr="catratbatl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0747">
            <a:off x="1161781" y="3721497"/>
            <a:ext cx="1823734" cy="27432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Benjamin School Pic[2]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76" y="2012588"/>
            <a:ext cx="2354399" cy="3363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2826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226134" y="1062341"/>
            <a:ext cx="5603994" cy="4801426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rgbClr val="595959"/>
                </a:solidFill>
                <a:latin typeface="Eurostile"/>
                <a:cs typeface="Eurostile"/>
              </a:rPr>
              <a:t>The </a:t>
            </a:r>
            <a:r>
              <a:rPr lang="en-US" b="1" dirty="0" err="1" smtClean="0">
                <a:solidFill>
                  <a:srgbClr val="595959"/>
                </a:solidFill>
                <a:latin typeface="Eurostile"/>
                <a:cs typeface="Eurostile"/>
              </a:rPr>
              <a:t>Bibliotherapist</a:t>
            </a:r>
            <a:r>
              <a:rPr lang="en-US" b="1" dirty="0" smtClean="0">
                <a:solidFill>
                  <a:srgbClr val="595959"/>
                </a:solidFill>
                <a:latin typeface="Eurostile"/>
                <a:cs typeface="Eurostile"/>
              </a:rPr>
              <a:t> Is </a:t>
            </a:r>
            <a:r>
              <a:rPr lang="en-US" b="1" dirty="0">
                <a:solidFill>
                  <a:srgbClr val="595959"/>
                </a:solidFill>
                <a:latin typeface="Eurostile"/>
                <a:cs typeface="Eurostile"/>
              </a:rPr>
              <a:t>I</a:t>
            </a:r>
            <a:r>
              <a:rPr lang="en-US" b="1" dirty="0" smtClean="0">
                <a:solidFill>
                  <a:srgbClr val="595959"/>
                </a:solidFill>
                <a:latin typeface="Eurostile"/>
                <a:cs typeface="Eurostile"/>
              </a:rPr>
              <a:t>n!</a:t>
            </a:r>
            <a:r>
              <a:rPr lang="en-US" b="1" dirty="0">
                <a:solidFill>
                  <a:srgbClr val="595959"/>
                </a:solidFill>
                <a:latin typeface="Century Gothic"/>
                <a:cs typeface="Century Gothic"/>
              </a:rPr>
              <a:t/>
            </a:r>
            <a:br>
              <a:rPr lang="en-US" b="1" dirty="0">
                <a:solidFill>
                  <a:srgbClr val="595959"/>
                </a:solidFill>
                <a:latin typeface="Century Gothic"/>
                <a:cs typeface="Century Gothic"/>
              </a:rPr>
            </a:br>
            <a:r>
              <a:rPr lang="en-US" b="1" dirty="0" smtClean="0">
                <a:solidFill>
                  <a:srgbClr val="595959"/>
                </a:solidFill>
                <a:latin typeface="Century Gothic"/>
                <a:cs typeface="Century Gothic"/>
              </a:rPr>
              <a:t/>
            </a:r>
            <a:br>
              <a:rPr lang="en-US" b="1" dirty="0" smtClean="0">
                <a:solidFill>
                  <a:srgbClr val="595959"/>
                </a:solidFill>
                <a:latin typeface="Century Gothic"/>
                <a:cs typeface="Century Gothic"/>
              </a:rPr>
            </a:br>
            <a:r>
              <a:rPr lang="en-US" sz="2700" b="1" dirty="0" err="1" smtClean="0">
                <a:solidFill>
                  <a:srgbClr val="595959"/>
                </a:solidFill>
                <a:latin typeface="DIN Next LT Pro"/>
                <a:cs typeface="DIN Next LT Pro"/>
              </a:rPr>
              <a:t>Francie</a:t>
            </a:r>
            <a:r>
              <a:rPr lang="en-US" sz="2700" b="1" dirty="0" smtClean="0">
                <a:solidFill>
                  <a:srgbClr val="595959"/>
                </a:solidFill>
                <a:latin typeface="DIN Next LT Pro"/>
                <a:cs typeface="DIN Next LT Pro"/>
              </a:rPr>
              <a:t> Alexander</a:t>
            </a:r>
            <a:r>
              <a:rPr lang="en-US" sz="2500" b="1" dirty="0" smtClean="0">
                <a:solidFill>
                  <a:srgbClr val="595959"/>
                </a:solidFill>
                <a:latin typeface="Century Gothic"/>
                <a:cs typeface="Century Gothic"/>
              </a:rPr>
              <a:t/>
            </a:r>
            <a:br>
              <a:rPr lang="en-US" sz="2500" b="1" dirty="0" smtClean="0">
                <a:solidFill>
                  <a:srgbClr val="595959"/>
                </a:solidFill>
                <a:latin typeface="Century Gothic"/>
                <a:cs typeface="Century Gothic"/>
              </a:rPr>
            </a:br>
            <a:r>
              <a:rPr lang="en-US" sz="2000" dirty="0" smtClean="0">
                <a:solidFill>
                  <a:srgbClr val="595959"/>
                </a:solidFill>
                <a:latin typeface="DIN Next LT Pro"/>
                <a:cs typeface="DIN Next LT Pro"/>
              </a:rPr>
              <a:t>Senior Vice President &amp;   </a:t>
            </a:r>
            <a:br>
              <a:rPr lang="en-US" sz="2000" dirty="0" smtClean="0">
                <a:solidFill>
                  <a:srgbClr val="595959"/>
                </a:solidFill>
                <a:latin typeface="DIN Next LT Pro"/>
                <a:cs typeface="DIN Next LT Pro"/>
              </a:rPr>
            </a:br>
            <a:r>
              <a:rPr lang="en-US" sz="2000" dirty="0" smtClean="0">
                <a:solidFill>
                  <a:srgbClr val="595959"/>
                </a:solidFill>
                <a:latin typeface="DIN Next LT Pro"/>
                <a:cs typeface="DIN Next LT Pro"/>
              </a:rPr>
              <a:t>Chief Academic Officer </a:t>
            </a:r>
            <a:br>
              <a:rPr lang="en-US" sz="2000" dirty="0" smtClean="0">
                <a:solidFill>
                  <a:srgbClr val="595959"/>
                </a:solidFill>
                <a:latin typeface="DIN Next LT Pro"/>
                <a:cs typeface="DIN Next LT Pro"/>
              </a:rPr>
            </a:br>
            <a:r>
              <a:rPr lang="en-US" sz="2000" dirty="0" smtClean="0">
                <a:solidFill>
                  <a:srgbClr val="595959"/>
                </a:solidFill>
                <a:latin typeface="DIN Next LT Pro"/>
                <a:cs typeface="DIN Next LT Pro"/>
              </a:rPr>
              <a:t>Scholastic Education </a:t>
            </a:r>
            <a:r>
              <a:rPr lang="en-US" sz="2200" dirty="0" smtClean="0">
                <a:solidFill>
                  <a:srgbClr val="595959"/>
                </a:solidFill>
                <a:latin typeface="DIN Next LT Pro"/>
                <a:cs typeface="DIN Next LT Pro"/>
              </a:rPr>
              <a:t/>
            </a:r>
            <a:br>
              <a:rPr lang="en-US" sz="2200" dirty="0" smtClean="0">
                <a:solidFill>
                  <a:srgbClr val="595959"/>
                </a:solidFill>
                <a:latin typeface="DIN Next LT Pro"/>
                <a:cs typeface="DIN Next LT Pro"/>
              </a:rPr>
            </a:br>
            <a:r>
              <a:rPr lang="en-US" sz="2200" dirty="0">
                <a:solidFill>
                  <a:srgbClr val="595959"/>
                </a:solidFill>
                <a:latin typeface="DIN Next LT Pro"/>
                <a:cs typeface="DIN Next LT Pro"/>
              </a:rPr>
              <a:t/>
            </a:r>
            <a:br>
              <a:rPr lang="en-US" sz="2200" dirty="0">
                <a:solidFill>
                  <a:srgbClr val="595959"/>
                </a:solidFill>
                <a:latin typeface="DIN Next LT Pro"/>
                <a:cs typeface="DIN Next LT Pro"/>
              </a:rPr>
            </a:br>
            <a:r>
              <a:rPr lang="en-US" sz="2000" dirty="0" err="1" smtClean="0">
                <a:solidFill>
                  <a:srgbClr val="595959"/>
                </a:solidFill>
                <a:latin typeface="DIN Next LT Pro"/>
                <a:cs typeface="DIN Next LT Pro"/>
              </a:rPr>
              <a:t>FAlexander@scholastic.com</a:t>
            </a:r>
            <a:r>
              <a:rPr lang="en-US" sz="2000" dirty="0">
                <a:solidFill>
                  <a:srgbClr val="595959"/>
                </a:solidFill>
                <a:latin typeface="DIN Next LT Pro"/>
                <a:cs typeface="DIN Next LT Pro"/>
              </a:rPr>
              <a:t/>
            </a:r>
            <a:br>
              <a:rPr lang="en-US" sz="2000" dirty="0">
                <a:solidFill>
                  <a:srgbClr val="595959"/>
                </a:solidFill>
                <a:latin typeface="DIN Next LT Pro"/>
                <a:cs typeface="DIN Next LT Pro"/>
              </a:rPr>
            </a:br>
            <a:r>
              <a:rPr lang="en-US" sz="2000" dirty="0" smtClean="0">
                <a:solidFill>
                  <a:srgbClr val="595959"/>
                </a:solidFill>
                <a:latin typeface="DIN Next LT Pro"/>
                <a:cs typeface="DIN Next LT Pro"/>
              </a:rPr>
              <a:t/>
            </a:r>
            <a:br>
              <a:rPr lang="en-US" sz="2000" dirty="0" smtClean="0">
                <a:solidFill>
                  <a:srgbClr val="595959"/>
                </a:solidFill>
                <a:latin typeface="DIN Next LT Pro"/>
                <a:cs typeface="DIN Next LT Pro"/>
              </a:rPr>
            </a:br>
            <a:r>
              <a:rPr lang="en-US" sz="2000" dirty="0" smtClean="0">
                <a:solidFill>
                  <a:srgbClr val="595959"/>
                </a:solidFill>
                <a:latin typeface="DIN Next LT Pro"/>
                <a:cs typeface="DIN Next LT Pro"/>
              </a:rPr>
              <a:t>      @</a:t>
            </a:r>
            <a:r>
              <a:rPr lang="en-US" sz="2000" dirty="0" err="1" smtClean="0">
                <a:solidFill>
                  <a:srgbClr val="595959"/>
                </a:solidFill>
                <a:latin typeface="DIN Next LT Pro"/>
                <a:cs typeface="DIN Next LT Pro"/>
              </a:rPr>
              <a:t>FrancieCAO</a:t>
            </a:r>
            <a:r>
              <a:rPr lang="en-US" sz="2200" dirty="0">
                <a:solidFill>
                  <a:srgbClr val="595959"/>
                </a:solidFill>
                <a:latin typeface="Century Gothic"/>
                <a:cs typeface="Century Gothic"/>
              </a:rPr>
              <a:t/>
            </a:r>
            <a:br>
              <a:rPr lang="en-US" sz="2200" dirty="0">
                <a:solidFill>
                  <a:srgbClr val="595959"/>
                </a:solidFill>
                <a:latin typeface="Century Gothic"/>
                <a:cs typeface="Century Gothic"/>
              </a:rPr>
            </a:br>
            <a:r>
              <a:rPr lang="en-US" sz="2200" dirty="0">
                <a:solidFill>
                  <a:srgbClr val="595959"/>
                </a:solidFill>
                <a:latin typeface="Century Gothic"/>
                <a:cs typeface="Century Gothic"/>
              </a:rPr>
              <a:t/>
            </a:r>
            <a:br>
              <a:rPr lang="en-US" sz="2200" dirty="0">
                <a:solidFill>
                  <a:srgbClr val="595959"/>
                </a:solidFill>
                <a:latin typeface="Century Gothic"/>
                <a:cs typeface="Century Gothic"/>
              </a:rPr>
            </a:br>
            <a:r>
              <a:rPr lang="en-US" b="1" dirty="0" smtClean="0">
                <a:solidFill>
                  <a:srgbClr val="595959"/>
                </a:solidFill>
                <a:latin typeface="Century Gothic"/>
                <a:cs typeface="Century Gothic"/>
              </a:rPr>
              <a:t/>
            </a:r>
            <a:br>
              <a:rPr lang="en-US" b="1" dirty="0" smtClean="0">
                <a:solidFill>
                  <a:srgbClr val="595959"/>
                </a:solidFill>
                <a:latin typeface="Century Gothic"/>
                <a:cs typeface="Century Gothic"/>
              </a:rPr>
            </a:br>
            <a:endParaRPr lang="en-US" b="1" dirty="0">
              <a:solidFill>
                <a:srgbClr val="595959"/>
              </a:solidFill>
              <a:latin typeface="Century Gothic"/>
              <a:cs typeface="Century Gothic"/>
            </a:endParaRPr>
          </a:p>
        </p:txBody>
      </p:sp>
      <p:pic>
        <p:nvPicPr>
          <p:cNvPr id="6" name="Picture 5" descr="FrancieMissAfinal1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63" b="98877" l="1748" r="986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418" y="563631"/>
            <a:ext cx="4242363" cy="58692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941" y="4200167"/>
            <a:ext cx="351933" cy="3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30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5-05-20 at 11.03.06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6" t="21823" r="11437" b="6120"/>
          <a:stretch/>
        </p:blipFill>
        <p:spPr>
          <a:xfrm>
            <a:off x="705573" y="2055762"/>
            <a:ext cx="7714237" cy="4251922"/>
          </a:xfr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901595"/>
          </a:xfrm>
          <a:prstGeom prst="rect">
            <a:avLst/>
          </a:prstGeom>
          <a:solidFill>
            <a:srgbClr val="FFA1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 smtClean="0">
                <a:latin typeface="Eurostile"/>
                <a:cs typeface="Eurostile"/>
              </a:rPr>
              <a:t>        </a:t>
            </a:r>
            <a:r>
              <a:rPr lang="en-US" sz="2600" b="1" dirty="0" smtClean="0">
                <a:latin typeface="Eurostile"/>
                <a:cs typeface="Eurostile"/>
              </a:rPr>
              <a:t>Whether Children Are Currently Reading Books for Fun</a:t>
            </a:r>
            <a:endParaRPr lang="en-US" sz="2600" b="1" dirty="0">
              <a:latin typeface="Eurostile"/>
              <a:cs typeface="Eurostile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900346"/>
            <a:ext cx="9143999" cy="1143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/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"/>
                <a:cs typeface="DIN Next LT Pro"/>
              </a:rPr>
              <a:t>Base: Children Ages 6–17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DIN Next LT Pro"/>
              <a:cs typeface="DIN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1473817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0346"/>
            <a:ext cx="9143999" cy="1143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/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"/>
                <a:cs typeface="DIN Next LT Pro"/>
              </a:rPr>
              <a:t>Base: Children Ages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"/>
                <a:cs typeface="DIN Next LT Pro"/>
              </a:rPr>
              <a:t>6–17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01595"/>
          </a:xfrm>
          <a:prstGeom prst="rect">
            <a:avLst/>
          </a:prstGeom>
          <a:solidFill>
            <a:srgbClr val="FFA1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 smtClean="0">
                <a:latin typeface="Eurostile"/>
                <a:cs typeface="Eurostile"/>
              </a:rPr>
              <a:t>         </a:t>
            </a:r>
            <a:br>
              <a:rPr lang="en-US" sz="2500" b="1" dirty="0" smtClean="0">
                <a:latin typeface="Eurostile"/>
                <a:cs typeface="Eurostile"/>
              </a:rPr>
            </a:br>
            <a:r>
              <a:rPr lang="en-US" sz="2500" b="1" dirty="0" smtClean="0">
                <a:latin typeface="Eurostile"/>
                <a:cs typeface="Eurostile"/>
              </a:rPr>
              <a:t>        </a:t>
            </a:r>
            <a:r>
              <a:rPr lang="en-US" sz="2700" b="1" dirty="0" smtClean="0">
                <a:latin typeface="Eurostile"/>
                <a:cs typeface="Eurostile"/>
              </a:rPr>
              <a:t>Comparison of How Much Children Enjoy Reading </a:t>
            </a:r>
            <a:r>
              <a:rPr lang="en-US" sz="2700" b="1" dirty="0">
                <a:latin typeface="Eurostile"/>
                <a:cs typeface="Eurostile"/>
              </a:rPr>
              <a:t/>
            </a:r>
            <a:br>
              <a:rPr lang="en-US" sz="2700" b="1" dirty="0">
                <a:latin typeface="Eurostile"/>
                <a:cs typeface="Eurostile"/>
              </a:rPr>
            </a:br>
            <a:r>
              <a:rPr lang="en-US" sz="2700" b="1" dirty="0">
                <a:latin typeface="Eurostile"/>
                <a:cs typeface="Eurostile"/>
              </a:rPr>
              <a:t>       </a:t>
            </a:r>
            <a:r>
              <a:rPr lang="en-US" sz="2700" b="1" dirty="0" smtClean="0">
                <a:latin typeface="Eurostile"/>
                <a:cs typeface="Eurostile"/>
              </a:rPr>
              <a:t>Now to When </a:t>
            </a:r>
            <a:r>
              <a:rPr lang="en-US" sz="2700" b="1" dirty="0">
                <a:latin typeface="Eurostile"/>
                <a:cs typeface="Eurostile"/>
              </a:rPr>
              <a:t>They Were Younger</a:t>
            </a:r>
          </a:p>
          <a:p>
            <a:endParaRPr lang="en-US" sz="2500" b="1" dirty="0">
              <a:latin typeface="Eurostile"/>
              <a:cs typeface="Eurostile"/>
            </a:endParaRPr>
          </a:p>
        </p:txBody>
      </p:sp>
      <p:pic>
        <p:nvPicPr>
          <p:cNvPr id="4" name="Content Placeholder 3" descr="Screen Shot 2015-05-20 at 11.18.43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 t="15599" r="3911" b="9281"/>
          <a:stretch/>
        </p:blipFill>
        <p:spPr>
          <a:xfrm>
            <a:off x="692150" y="2056861"/>
            <a:ext cx="7766858" cy="4145548"/>
          </a:xfrm>
        </p:spPr>
      </p:pic>
    </p:spTree>
    <p:extLst>
      <p:ext uri="{BB962C8B-B14F-4D97-AF65-F5344CB8AC3E}">
        <p14:creationId xmlns:p14="http://schemas.microsoft.com/office/powerpoint/2010/main" val="73478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24010"/>
            <a:ext cx="9143999" cy="1143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/>
            </a:r>
            <a:b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"/>
                <a:cs typeface="DIN Next LT Pro"/>
              </a:rPr>
              <a:t>Base: Children Ages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"/>
                <a:cs typeface="DIN Next LT Pro"/>
              </a:rPr>
              <a:t>6–17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01595"/>
          </a:xfrm>
          <a:prstGeom prst="rect">
            <a:avLst/>
          </a:prstGeom>
          <a:solidFill>
            <a:srgbClr val="FFA1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500" b="1" dirty="0" smtClean="0">
                <a:latin typeface="Eurostile"/>
                <a:cs typeface="Eurostile"/>
              </a:rPr>
              <a:t>        Degree to Which Children Enjoy Reading Books for Fun</a:t>
            </a:r>
            <a:endParaRPr lang="en-US" sz="2500" b="1" dirty="0">
              <a:latin typeface="Eurostile"/>
              <a:cs typeface="Eurostile"/>
            </a:endParaRPr>
          </a:p>
        </p:txBody>
      </p:sp>
      <p:pic>
        <p:nvPicPr>
          <p:cNvPr id="5" name="Content Placeholder 4" descr="Screen Shot 2015-05-20 at 11.22.12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t="3978" r="4831"/>
          <a:stretch/>
        </p:blipFill>
        <p:spPr>
          <a:xfrm>
            <a:off x="692150" y="2063110"/>
            <a:ext cx="7782538" cy="4281235"/>
          </a:xfrm>
        </p:spPr>
      </p:pic>
    </p:spTree>
    <p:extLst>
      <p:ext uri="{BB962C8B-B14F-4D97-AF65-F5344CB8AC3E}">
        <p14:creationId xmlns:p14="http://schemas.microsoft.com/office/powerpoint/2010/main" val="3618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8794"/>
            <a:ext cx="9143999" cy="11430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/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"/>
                <a:cs typeface="DIN Next LT Pro"/>
              </a:rPr>
              <a:t>Base: Children Ages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"/>
                <a:cs typeface="DIN Next LT Pro"/>
              </a:rPr>
              <a:t>6–17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"/>
                <a:cs typeface="DIN Next LT Pro"/>
              </a:rPr>
              <a:t>Who Read Independently </a:t>
            </a:r>
            <a:b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"/>
                <a:cs typeface="DIN Next LT Pro"/>
              </a:rPr>
            </a:b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"/>
                <a:cs typeface="DIN Next LT Pro"/>
              </a:rPr>
              <a:t>With Their Class or School at a Certain Time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DIN Next LT Pro"/>
              <a:cs typeface="DIN Next LT Pro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01595"/>
          </a:xfrm>
          <a:prstGeom prst="rect">
            <a:avLst/>
          </a:prstGeom>
          <a:solidFill>
            <a:srgbClr val="FFA10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50" b="1" dirty="0" smtClean="0">
                <a:latin typeface="Eurostile"/>
                <a:cs typeface="Eurostile"/>
              </a:rPr>
              <a:t>        How Children Feel About Independent Reading Time at School</a:t>
            </a:r>
            <a:endParaRPr lang="en-US" sz="2450" b="1" dirty="0">
              <a:latin typeface="Eurostile"/>
              <a:cs typeface="Eurostile"/>
            </a:endParaRPr>
          </a:p>
        </p:txBody>
      </p:sp>
      <p:pic>
        <p:nvPicPr>
          <p:cNvPr id="4" name="Content Placeholder 3" descr="Screen Shot 2015-05-20 at 11.25.22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" t="1444" r="1852"/>
          <a:stretch/>
        </p:blipFill>
        <p:spPr>
          <a:xfrm>
            <a:off x="682625" y="2171667"/>
            <a:ext cx="7776383" cy="4298886"/>
          </a:xfrm>
        </p:spPr>
      </p:pic>
    </p:spTree>
    <p:extLst>
      <p:ext uri="{BB962C8B-B14F-4D97-AF65-F5344CB8AC3E}">
        <p14:creationId xmlns:p14="http://schemas.microsoft.com/office/powerpoint/2010/main" val="1983887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01595"/>
          </a:xfrm>
          <a:prstGeom prst="rect">
            <a:avLst/>
          </a:prstGeom>
          <a:solidFill>
            <a:srgbClr val="1B9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100" b="1" dirty="0" smtClean="0">
                <a:latin typeface="Eurostile"/>
                <a:cs typeface="Eurostile"/>
              </a:rPr>
              <a:t>      Favorite Books or Series of Children Ages 9–11 </a:t>
            </a:r>
            <a:endParaRPr lang="en-US" sz="3100" b="1" dirty="0">
              <a:latin typeface="Eurostile"/>
              <a:cs typeface="Eurostile"/>
            </a:endParaRPr>
          </a:p>
        </p:txBody>
      </p:sp>
      <p:pic>
        <p:nvPicPr>
          <p:cNvPr id="4" name="Content Placeholder 3" descr="Screen Shot 2015-05-20 at 11.28.48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9" t="7173" r="2578" b="7027"/>
          <a:stretch/>
        </p:blipFill>
        <p:spPr>
          <a:xfrm>
            <a:off x="682625" y="1758706"/>
            <a:ext cx="7776383" cy="4408645"/>
          </a:xfrm>
        </p:spPr>
      </p:pic>
    </p:spTree>
    <p:extLst>
      <p:ext uri="{BB962C8B-B14F-4D97-AF65-F5344CB8AC3E}">
        <p14:creationId xmlns:p14="http://schemas.microsoft.com/office/powerpoint/2010/main" val="1194669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01595"/>
          </a:xfrm>
          <a:prstGeom prst="rect">
            <a:avLst/>
          </a:prstGeom>
          <a:solidFill>
            <a:srgbClr val="1B9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 smtClean="0">
                <a:latin typeface="Eurostile"/>
                <a:cs typeface="Eurostile"/>
              </a:rPr>
              <a:t>      What Kids Want in Books</a:t>
            </a:r>
            <a:endParaRPr lang="en-US" sz="3500" b="1" dirty="0">
              <a:latin typeface="Eurostile"/>
              <a:cs typeface="Eurostile"/>
            </a:endParaRPr>
          </a:p>
        </p:txBody>
      </p:sp>
      <p:pic>
        <p:nvPicPr>
          <p:cNvPr id="5" name="Content Placeholder 4" descr="Screen Shot 2015-05-20 at 11.31.15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8" t="16271" r="-516"/>
          <a:stretch/>
        </p:blipFill>
        <p:spPr>
          <a:xfrm>
            <a:off x="1524152" y="1321781"/>
            <a:ext cx="6111297" cy="5075735"/>
          </a:xfrm>
        </p:spPr>
      </p:pic>
    </p:spTree>
    <p:extLst>
      <p:ext uri="{BB962C8B-B14F-4D97-AF65-F5344CB8AC3E}">
        <p14:creationId xmlns:p14="http://schemas.microsoft.com/office/powerpoint/2010/main" val="415975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1595"/>
          </a:xfrm>
          <a:prstGeom prst="rect">
            <a:avLst/>
          </a:prstGeom>
          <a:solidFill>
            <a:srgbClr val="1B9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 smtClean="0">
                <a:latin typeface="Eurostile"/>
                <a:cs typeface="Eurostile"/>
              </a:rPr>
              <a:t>     Meet Kids Where They Are</a:t>
            </a:r>
            <a:endParaRPr lang="en-US" sz="3500" b="1" dirty="0">
              <a:latin typeface="Eurostile"/>
              <a:cs typeface="Eurostile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3168" y="1666126"/>
            <a:ext cx="8229600" cy="39458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lnSpc>
                <a:spcPct val="130000"/>
              </a:lnSpc>
              <a:buClr>
                <a:srgbClr val="FFA109"/>
              </a:buClr>
              <a:buFont typeface="Arial"/>
              <a:buChar char="•"/>
            </a:pP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>Humor</a:t>
            </a:r>
          </a:p>
          <a:p>
            <a:pPr marL="457200" indent="-457200" algn="l">
              <a:lnSpc>
                <a:spcPct val="130000"/>
              </a:lnSpc>
              <a:buClr>
                <a:srgbClr val="FFA109"/>
              </a:buClr>
              <a:buFont typeface="Arial"/>
              <a:buChar char="•"/>
            </a:pP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>Novelty</a:t>
            </a:r>
          </a:p>
          <a:p>
            <a:pPr marL="457200" indent="-457200" algn="l">
              <a:lnSpc>
                <a:spcPct val="130000"/>
              </a:lnSpc>
              <a:buClr>
                <a:srgbClr val="FFA109"/>
              </a:buClr>
              <a:buFont typeface="Arial"/>
              <a:buChar char="•"/>
            </a:pP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>Creativity</a:t>
            </a:r>
          </a:p>
          <a:p>
            <a:pPr marL="457200" indent="-457200" algn="l">
              <a:lnSpc>
                <a:spcPct val="130000"/>
              </a:lnSpc>
              <a:buClr>
                <a:srgbClr val="FFA109"/>
              </a:buClr>
              <a:buFont typeface="Arial"/>
              <a:buChar char="•"/>
            </a:pP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>Authenticity</a:t>
            </a:r>
          </a:p>
          <a:p>
            <a:pPr marL="457200" indent="-457200" algn="l">
              <a:lnSpc>
                <a:spcPct val="130000"/>
              </a:lnSpc>
              <a:buClr>
                <a:srgbClr val="FFA109"/>
              </a:buClr>
              <a:buFont typeface="Arial"/>
              <a:buChar char="•"/>
            </a:pPr>
            <a:r>
              <a:rPr 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DIN Next LT Pro Medium"/>
                <a:cs typeface="DIN Next LT Pro Medium"/>
              </a:rPr>
              <a:t>Agency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  <a:latin typeface="DIN Next LT Pro"/>
              <a:cs typeface="DIN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4065460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01595"/>
          </a:xfrm>
          <a:prstGeom prst="rect">
            <a:avLst/>
          </a:prstGeom>
          <a:solidFill>
            <a:srgbClr val="1B9A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dirty="0" smtClean="0">
                <a:latin typeface="Eurostile"/>
                <a:cs typeface="Eurostile"/>
              </a:rPr>
              <a:t>     Provide Choice</a:t>
            </a:r>
            <a:endParaRPr lang="en-US" sz="3500" b="1" dirty="0">
              <a:latin typeface="Eurostile"/>
              <a:cs typeface="Eurostile"/>
            </a:endParaRPr>
          </a:p>
        </p:txBody>
      </p:sp>
      <p:pic>
        <p:nvPicPr>
          <p:cNvPr id="2" name="Picture 1" descr="r.l. stine_article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3" r="3577" b="32668"/>
          <a:stretch/>
        </p:blipFill>
        <p:spPr>
          <a:xfrm>
            <a:off x="679451" y="2270183"/>
            <a:ext cx="7762846" cy="315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920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6352</TotalTime>
  <Words>171</Words>
  <Application>Microsoft Macintosh PowerPoint</Application>
  <PresentationFormat>On-screen Show (4:3)</PresentationFormat>
  <Paragraphs>56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 Base: Children Ages 6–17</vt:lpstr>
      <vt:lpstr> Base: Children Ages 6–17</vt:lpstr>
      <vt:lpstr> Base: Children Ages 6–17</vt:lpstr>
      <vt:lpstr> Base: Children Ages 6–17 Who Read Independently  With Their Class or School at a Certain Time</vt:lpstr>
      <vt:lpstr>PowerPoint Presentation</vt:lpstr>
      <vt:lpstr>PowerPoint Presentation</vt:lpstr>
      <vt:lpstr>PowerPoint Presentation</vt:lpstr>
      <vt:lpstr>PowerPoint Presentation</vt:lpstr>
      <vt:lpstr>Nonfiction Provides an Outlet for Differentiation</vt:lpstr>
      <vt:lpstr>Real World</vt:lpstr>
      <vt:lpstr>PowerPoint Presentation</vt:lpstr>
      <vt:lpstr>PowerPoint Presentation</vt:lpstr>
      <vt:lpstr>PowerPoint Presentation</vt:lpstr>
      <vt:lpstr>PowerPoint Presentation</vt:lpstr>
      <vt:lpstr>The Bibliotherapist Is In!  Francie Alexander Senior Vice President &amp;    Chief Academic Officer  Scholastic Education   FAlexander@scholastic.com        @FrancieCAO   </vt:lpstr>
    </vt:vector>
  </TitlesOfParts>
  <Company>Scholastic,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Akulova, Elena</dc:creator>
  <cp:lastModifiedBy>Akulova, Elena</cp:lastModifiedBy>
  <cp:revision>48</cp:revision>
  <dcterms:created xsi:type="dcterms:W3CDTF">2015-05-20T14:48:03Z</dcterms:created>
  <dcterms:modified xsi:type="dcterms:W3CDTF">2015-05-26T19:19:26Z</dcterms:modified>
</cp:coreProperties>
</file>