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443" r:id="rId2"/>
    <p:sldId id="629" r:id="rId3"/>
    <p:sldId id="630" r:id="rId4"/>
    <p:sldId id="631" r:id="rId5"/>
    <p:sldId id="632" r:id="rId6"/>
    <p:sldId id="656" r:id="rId7"/>
    <p:sldId id="658" r:id="rId8"/>
    <p:sldId id="720" r:id="rId9"/>
    <p:sldId id="635" r:id="rId10"/>
    <p:sldId id="785" r:id="rId11"/>
    <p:sldId id="786" r:id="rId12"/>
    <p:sldId id="787" r:id="rId13"/>
    <p:sldId id="788" r:id="rId14"/>
    <p:sldId id="494" r:id="rId15"/>
    <p:sldId id="789" r:id="rId16"/>
    <p:sldId id="565" r:id="rId17"/>
    <p:sldId id="504" r:id="rId18"/>
    <p:sldId id="505" r:id="rId19"/>
    <p:sldId id="506" r:id="rId20"/>
    <p:sldId id="507" r:id="rId21"/>
    <p:sldId id="508" r:id="rId22"/>
    <p:sldId id="509" r:id="rId23"/>
    <p:sldId id="647" r:id="rId24"/>
    <p:sldId id="710" r:id="rId25"/>
    <p:sldId id="717" r:id="rId26"/>
    <p:sldId id="764" r:id="rId27"/>
    <p:sldId id="765" r:id="rId28"/>
    <p:sldId id="766" r:id="rId29"/>
    <p:sldId id="767" r:id="rId30"/>
    <p:sldId id="768" r:id="rId31"/>
    <p:sldId id="769" r:id="rId32"/>
    <p:sldId id="770" r:id="rId33"/>
    <p:sldId id="771" r:id="rId34"/>
    <p:sldId id="772" r:id="rId35"/>
    <p:sldId id="773" r:id="rId36"/>
    <p:sldId id="774" r:id="rId37"/>
    <p:sldId id="775" r:id="rId38"/>
    <p:sldId id="776" r:id="rId39"/>
    <p:sldId id="777" r:id="rId40"/>
    <p:sldId id="778" r:id="rId41"/>
    <p:sldId id="779" r:id="rId42"/>
    <p:sldId id="780" r:id="rId43"/>
    <p:sldId id="781" r:id="rId44"/>
    <p:sldId id="784" r:id="rId45"/>
    <p:sldId id="782" r:id="rId46"/>
    <p:sldId id="783"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225"/>
    <a:srgbClr val="CF5BFF"/>
    <a:srgbClr val="FF98FD"/>
    <a:srgbClr val="7BFF5A"/>
    <a:srgbClr val="FF9913"/>
    <a:srgbClr val="000008"/>
    <a:srgbClr val="FF5F08"/>
    <a:srgbClr val="010000"/>
    <a:srgbClr val="FFE0C5"/>
    <a:srgbClr val="018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21" d="100"/>
          <a:sy n="121" d="100"/>
        </p:scale>
        <p:origin x="-54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a:defRPr>
            </a:lvl1pPr>
          </a:lstStyle>
          <a:p>
            <a:fld id="{871D6F89-4D2B-8541-8888-D4E91A610598}" type="datetimeFigureOut">
              <a:rPr lang="en-US" smtClean="0"/>
              <a:pPr/>
              <a:t>5/13/15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a:defRPr>
            </a:lvl1pPr>
          </a:lstStyle>
          <a:p>
            <a:fld id="{D4A50161-09F1-744B-B15E-56FF836C19BF}" type="slidenum">
              <a:rPr lang="en-US" smtClean="0"/>
              <a:pPr/>
              <a:t>‹#›</a:t>
            </a:fld>
            <a:endParaRPr lang="en-US" dirty="0"/>
          </a:p>
        </p:txBody>
      </p:sp>
    </p:spTree>
    <p:extLst>
      <p:ext uri="{BB962C8B-B14F-4D97-AF65-F5344CB8AC3E}">
        <p14:creationId xmlns:p14="http://schemas.microsoft.com/office/powerpoint/2010/main" val="3383295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dl.dropbox.com/u/10332846/Trailerv6FIXForReview.mov"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hegallupblog.gallup.com/" TargetMode="External"/><Relationship Id="rId4" Type="http://schemas.openxmlformats.org/officeDocument/2006/relationships/hyperlink" Target="http://www.edweek.org/ew/articles/2012/08/29/02students.h32.html"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smtClean="0"/>
              <a:t>The </a:t>
            </a:r>
            <a:r>
              <a:rPr lang="en-US" baseline="0" dirty="0" smtClean="0"/>
              <a:t>power of games to create whole-hearted engagement with difficult challenges, and the ability of online, collaborative games in particular to teach 21</a:t>
            </a:r>
            <a:r>
              <a:rPr lang="en-US" baseline="30000" dirty="0" smtClean="0"/>
              <a:t>st</a:t>
            </a:r>
            <a:r>
              <a:rPr lang="en-US" baseline="0" dirty="0" smtClean="0"/>
              <a:t> century skills</a:t>
            </a:r>
          </a:p>
        </p:txBody>
      </p:sp>
      <p:sp>
        <p:nvSpPr>
          <p:cNvPr id="4" name="Slide Number Placeholder 3"/>
          <p:cNvSpPr>
            <a:spLocks noGrp="1"/>
          </p:cNvSpPr>
          <p:nvPr>
            <p:ph type="sldNum" sz="quarter" idx="10"/>
          </p:nvPr>
        </p:nvSpPr>
        <p:spPr/>
        <p:txBody>
          <a:bodyPr/>
          <a:lstStyle/>
          <a:p>
            <a:fld id="{D4A50161-09F1-744B-B15E-56FF836C19B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a:xfrm>
            <a:off x="381000" y="685800"/>
            <a:ext cx="6096000" cy="3429000"/>
          </a:xfrm>
          <a:ln/>
        </p:spPr>
      </p:sp>
      <p:sp>
        <p:nvSpPr>
          <p:cNvPr id="9625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entury Gothic"/>
                <a:ea typeface="ＭＳ Ｐゴシック" charset="-128"/>
                <a:cs typeface="ＭＳ Ｐゴシック" charset="-128"/>
              </a:rPr>
              <a:t>Curiosity</a:t>
            </a:r>
            <a:r>
              <a:rPr lang="en-US" sz="1200" kern="1200" baseline="0" dirty="0" smtClean="0">
                <a:solidFill>
                  <a:schemeClr val="tx1"/>
                </a:solidFill>
                <a:latin typeface="Century Gothic"/>
                <a:ea typeface="ＭＳ Ｐゴシック" charset="-128"/>
                <a:cs typeface="ＭＳ Ｐゴシック" charset="-128"/>
              </a:rPr>
              <a:t> – what the hell is MMTW? Creativity – how do we get all the thumbs connected? Surprise – what happens when you actually try to wrestle two thumbs at once? Excitement – as people start to really try hard, or win Pride – we all mastered a new skill! Contentment – happy to be spending our time that way Awe &amp; Wonder – MMTW is more epic than plain old TW</a:t>
            </a:r>
            <a:endParaRPr lang="en-US" sz="1200" kern="1200" dirty="0" smtClean="0">
              <a:solidFill>
                <a:schemeClr val="tx1"/>
              </a:solidFill>
              <a:latin typeface="Century Gothic"/>
              <a:ea typeface="ＭＳ Ｐゴシック" charset="-128"/>
              <a:cs typeface="ＭＳ Ｐゴシック" charset="-128"/>
            </a:endParaRPr>
          </a:p>
          <a:p>
            <a:endParaRPr lang="en-US" dirty="0" smtClean="0"/>
          </a:p>
        </p:txBody>
      </p:sp>
      <p:sp>
        <p:nvSpPr>
          <p:cNvPr id="96260" name="Slide Number Placeholder 3"/>
          <p:cNvSpPr>
            <a:spLocks noGrp="1"/>
          </p:cNvSpPr>
          <p:nvPr>
            <p:ph type="sldNum" sz="quarter" idx="5"/>
          </p:nvPr>
        </p:nvSpPr>
        <p:spPr>
          <a:noFill/>
        </p:spPr>
        <p:txBody>
          <a:bodyPr/>
          <a:lstStyle/>
          <a:p>
            <a:fld id="{EF193780-21C0-1648-A653-E7FE9CD39E32}" type="slidenum">
              <a:rPr lang="en-US" smtClean="0"/>
              <a:pPr/>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95E13569-025C-0449-A5C4-EE12ACF259F3}" type="slidenum">
              <a:rPr lang="en-US"/>
              <a:pPr/>
              <a:t>16</a:t>
            </a:fld>
            <a:endParaRPr lang="en-US"/>
          </a:p>
        </p:txBody>
      </p:sp>
      <p:sp>
        <p:nvSpPr>
          <p:cNvPr id="175107" name="Rectangle 2"/>
          <p:cNvSpPr>
            <a:spLocks noGrp="1" noRot="1" noChangeAspect="1" noChangeArrowheads="1" noTextEdit="1"/>
          </p:cNvSpPr>
          <p:nvPr>
            <p:ph type="sldImg"/>
          </p:nvPr>
        </p:nvSpPr>
        <p:spPr>
          <a:xfrm>
            <a:off x="381000" y="685800"/>
            <a:ext cx="6096000" cy="3429000"/>
          </a:xfrm>
          <a:ln/>
        </p:spPr>
      </p:sp>
      <p:sp>
        <p:nvSpPr>
          <p:cNvPr id="175108" name="Rectangle 3"/>
          <p:cNvSpPr>
            <a:spLocks noGrp="1" noChangeArrowheads="1"/>
          </p:cNvSpPr>
          <p:nvPr>
            <p:ph type="body" idx="1"/>
          </p:nvPr>
        </p:nvSpPr>
        <p:spPr>
          <a:noFill/>
          <a:ln/>
        </p:spPr>
        <p:txBody>
          <a:bodyPr/>
          <a:lstStyle/>
          <a:p>
            <a:pPr>
              <a:lnSpc>
                <a:spcPct val="90000"/>
              </a:lnSpc>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2C7326E-E993-0E44-8FE5-A0D2D7CC4980}" type="slidenum">
              <a:rPr lang="en-US"/>
              <a:pPr/>
              <a:t>21</a:t>
            </a:fld>
            <a:endParaRPr lang="en-US"/>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a:xfrm>
            <a:off x="381000" y="685800"/>
            <a:ext cx="6096000" cy="3429000"/>
          </a:xfrm>
          <a:ln/>
        </p:spPr>
      </p:sp>
      <p:sp>
        <p:nvSpPr>
          <p:cNvPr id="71683" name="Notes Placeholder 2"/>
          <p:cNvSpPr>
            <a:spLocks noGrp="1"/>
          </p:cNvSpPr>
          <p:nvPr>
            <p:ph type="body" idx="1"/>
          </p:nvPr>
        </p:nvSpPr>
        <p:spPr>
          <a:noFill/>
          <a:ln/>
        </p:spPr>
        <p:txBody>
          <a:bodyPr/>
          <a:lstStyle/>
          <a:p>
            <a:r>
              <a:rPr lang="en-US" smtClean="0"/>
              <a:t>When we’re depressed, according to the clinical definition, we suffer from two things: a pessimistic sense of inadequacy and a despondent lack of activity. If we were to reverse these two traits, we’d get something like this: an optimistic sense of our own capabilities and an invigorating rush of activity. There’s no clinical psychological term that describes this positive condition. But it’s an absolutely perfect description of the emotional state of gameplay. A game is the opportunity to focus our energy, with relentless optimism, at something we’re good at and enjoy. This is a crucial point, so I’ll repeat it: Gameplay is the direct emotional opposite of depression. </a:t>
            </a:r>
            <a:br>
              <a:rPr lang="en-US" smtClean="0"/>
            </a:br>
            <a:endParaRPr lang="en-US" smtClean="0"/>
          </a:p>
        </p:txBody>
      </p:sp>
      <p:sp>
        <p:nvSpPr>
          <p:cNvPr id="71684" name="Slide Number Placeholder 3"/>
          <p:cNvSpPr>
            <a:spLocks noGrp="1"/>
          </p:cNvSpPr>
          <p:nvPr>
            <p:ph type="sldNum" sz="quarter" idx="5"/>
          </p:nvPr>
        </p:nvSpPr>
        <p:spPr>
          <a:noFill/>
        </p:spPr>
        <p:txBody>
          <a:bodyPr/>
          <a:lstStyle/>
          <a:p>
            <a:fld id="{AAA4E9A5-DC26-1541-BA89-BF1199506818}" type="slidenum">
              <a:rPr lang="en-US" smtClean="0"/>
              <a:pPr/>
              <a:t>23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28D0864-875D-B44B-8C9E-3D70FC15CD6C}" type="slidenum">
              <a:rPr lang="en-US"/>
              <a:pPr/>
              <a:t>25</a:t>
            </a:fld>
            <a:endParaRPr 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r>
              <a:rPr lang="en-US" dirty="0" smtClean="0"/>
              <a:t>Every game is a power fantasy… but not the power of blowing things up, etc… it’s the power to have a real impact on the world around us.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(trailer</a:t>
            </a:r>
            <a:r>
              <a:rPr lang="en-US" baseline="0" dirty="0" smtClean="0"/>
              <a:t> can be downloaded at </a:t>
            </a:r>
            <a:r>
              <a:rPr lang="en-US" sz="1200" kern="1200" dirty="0" smtClean="0">
                <a:solidFill>
                  <a:schemeClr val="tx1"/>
                </a:solidFill>
                <a:ea typeface="+mn-ea"/>
                <a:cs typeface="+mn-cs"/>
                <a:hlinkClick r:id="rId3"/>
              </a:rPr>
              <a:t>http://dl.dropbox.com/u/10332846/Trailerv6FIXForReview.mov</a:t>
            </a:r>
            <a:endParaRPr lang="en-US" baseline="0" dirty="0" smtClean="0"/>
          </a:p>
          <a:p>
            <a:r>
              <a:rPr lang="en-US" baseline="0" dirty="0" smtClean="0"/>
              <a:t>Or viewed at http://</a:t>
            </a:r>
            <a:r>
              <a:rPr lang="en-US" baseline="0" dirty="0" err="1" smtClean="0"/>
              <a:t>www.youtube.com/watch?v</a:t>
            </a:r>
            <a:r>
              <a:rPr lang="en-US" baseline="0" dirty="0" smtClean="0"/>
              <a:t>=8HjjMv4LvbM </a:t>
            </a:r>
            <a:endParaRPr lang="en-US" dirty="0"/>
          </a:p>
        </p:txBody>
      </p:sp>
      <p:sp>
        <p:nvSpPr>
          <p:cNvPr id="4" name="Slide Number Placeholder 3"/>
          <p:cNvSpPr>
            <a:spLocks noGrp="1"/>
          </p:cNvSpPr>
          <p:nvPr>
            <p:ph type="sldNum" sz="quarter" idx="10"/>
          </p:nvPr>
        </p:nvSpPr>
        <p:spPr/>
        <p:txBody>
          <a:bodyPr/>
          <a:lstStyle/>
          <a:p>
            <a:fld id="{DC45632D-8E59-3C42-A4F8-215D6AFCF3D7}"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smtClean="0"/>
              <a:t>of…</a:t>
            </a:r>
            <a:endParaRPr lang="en-US" dirty="0"/>
          </a:p>
        </p:txBody>
      </p:sp>
      <p:sp>
        <p:nvSpPr>
          <p:cNvPr id="4" name="Slide Number Placeholder 3"/>
          <p:cNvSpPr>
            <a:spLocks noGrp="1"/>
          </p:cNvSpPr>
          <p:nvPr>
            <p:ph type="sldNum" sz="quarter" idx="10"/>
          </p:nvPr>
        </p:nvSpPr>
        <p:spPr/>
        <p:txBody>
          <a:bodyPr/>
          <a:lstStyle/>
          <a:p>
            <a:pPr>
              <a:defRPr/>
            </a:pPr>
            <a:fld id="{A90402CA-DBF2-F04C-8018-18E7451EED88}" type="slidenum">
              <a:rPr lang="en-US" smtClean="0"/>
              <a:pPr>
                <a:defRPr/>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a:xfrm>
            <a:off x="381000" y="685800"/>
            <a:ext cx="6096000" cy="3429000"/>
          </a:xfrm>
          <a:ln/>
        </p:spPr>
      </p:sp>
      <p:sp>
        <p:nvSpPr>
          <p:cNvPr id="9625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entury Gothic"/>
                <a:ea typeface="ＭＳ Ｐゴシック" charset="-128"/>
                <a:cs typeface="ＭＳ Ｐゴシック" charset="-128"/>
              </a:rPr>
              <a:t>Curiosity</a:t>
            </a:r>
            <a:r>
              <a:rPr lang="en-US" sz="1200" kern="1200" baseline="0" dirty="0" smtClean="0">
                <a:solidFill>
                  <a:schemeClr val="tx1"/>
                </a:solidFill>
                <a:latin typeface="Century Gothic"/>
                <a:ea typeface="ＭＳ Ｐゴシック" charset="-128"/>
                <a:cs typeface="ＭＳ Ｐゴシック" charset="-128"/>
              </a:rPr>
              <a:t> – what the hell is MMTW? Creativity – how do we get all the thumbs connected? Surprise – what happens when you actually try to wrestle two thumbs at once? Excitement – as people start to really try hard, or win Pride – we all mastered a new skill! Contentment – happy to be spending our time that way Awe &amp; Wonder – MMTW is more epic than plain old TW</a:t>
            </a:r>
            <a:endParaRPr lang="en-US" sz="1200" kern="1200" dirty="0" smtClean="0">
              <a:solidFill>
                <a:schemeClr val="tx1"/>
              </a:solidFill>
              <a:latin typeface="Century Gothic"/>
              <a:ea typeface="ＭＳ Ｐゴシック" charset="-128"/>
              <a:cs typeface="ＭＳ Ｐゴシック" charset="-128"/>
            </a:endParaRPr>
          </a:p>
          <a:p>
            <a:endParaRPr lang="en-US" dirty="0" smtClean="0"/>
          </a:p>
        </p:txBody>
      </p:sp>
      <p:sp>
        <p:nvSpPr>
          <p:cNvPr id="96260" name="Slide Number Placeholder 3"/>
          <p:cNvSpPr>
            <a:spLocks noGrp="1"/>
          </p:cNvSpPr>
          <p:nvPr>
            <p:ph type="sldNum" sz="quarter" idx="5"/>
          </p:nvPr>
        </p:nvSpPr>
        <p:spPr>
          <a:noFill/>
        </p:spPr>
        <p:txBody>
          <a:bodyPr/>
          <a:lstStyle/>
          <a:p>
            <a:fld id="{EF193780-21C0-1648-A653-E7FE9CD39E32}" type="slidenum">
              <a:rPr lang="en-US" smtClean="0"/>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want to feel like this – but they don’t. What</a:t>
            </a:r>
            <a:r>
              <a:rPr lang="en-US" baseline="0" dirty="0" smtClean="0"/>
              <a:t> makes the difference?</a:t>
            </a:r>
            <a:endParaRPr lang="en-US" dirty="0"/>
          </a:p>
        </p:txBody>
      </p:sp>
      <p:sp>
        <p:nvSpPr>
          <p:cNvPr id="4" name="Slide Number Placeholder 3"/>
          <p:cNvSpPr>
            <a:spLocks noGrp="1"/>
          </p:cNvSpPr>
          <p:nvPr>
            <p:ph type="sldNum" sz="quarter" idx="10"/>
          </p:nvPr>
        </p:nvSpPr>
        <p:spPr/>
        <p:txBody>
          <a:bodyPr/>
          <a:lstStyle/>
          <a:p>
            <a:fld id="{38F3F188-7A5D-0F4A-8BEB-228C30E06C90}"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(total</a:t>
            </a:r>
            <a:r>
              <a:rPr lang="en-US" baseline="0" dirty="0" smtClean="0"/>
              <a:t> here is 943)</a:t>
            </a:r>
            <a:endParaRPr lang="en-US" dirty="0"/>
          </a:p>
        </p:txBody>
      </p:sp>
      <p:sp>
        <p:nvSpPr>
          <p:cNvPr id="4" name="Slide Number Placeholder 3"/>
          <p:cNvSpPr>
            <a:spLocks noGrp="1"/>
          </p:cNvSpPr>
          <p:nvPr>
            <p:ph type="sldNum" sz="quarter" idx="10"/>
          </p:nvPr>
        </p:nvSpPr>
        <p:spPr/>
        <p:txBody>
          <a:bodyPr/>
          <a:lstStyle/>
          <a:p>
            <a:fld id="{562C79EE-B2DE-724B-A36F-0F439CD9FEC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Financial</a:t>
            </a:r>
            <a:r>
              <a:rPr lang="en-US" baseline="0" dirty="0" smtClean="0"/>
              <a:t> capital is not the primary resource we’re talking about in the </a:t>
            </a:r>
            <a:r>
              <a:rPr lang="en-US" baseline="0" dirty="0" err="1" smtClean="0"/>
              <a:t>egnagemetn</a:t>
            </a:r>
            <a:r>
              <a:rPr lang="en-US" baseline="0" dirty="0" smtClean="0"/>
              <a:t> economy, although you can measure….</a:t>
            </a:r>
            <a:endParaRPr lang="en-US" dirty="0"/>
          </a:p>
        </p:txBody>
      </p:sp>
      <p:sp>
        <p:nvSpPr>
          <p:cNvPr id="4" name="Slide Number Placeholder 3"/>
          <p:cNvSpPr>
            <a:spLocks noGrp="1"/>
          </p:cNvSpPr>
          <p:nvPr>
            <p:ph type="sldNum" sz="quarter" idx="10"/>
          </p:nvPr>
        </p:nvSpPr>
        <p:spPr/>
        <p:txBody>
          <a:bodyPr/>
          <a:lstStyle/>
          <a:p>
            <a:pPr>
              <a:defRPr/>
            </a:pPr>
            <a:fld id="{A90402CA-DBF2-F04C-8018-18E7451EED88}"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Century Gothic"/>
                <a:ea typeface="ＭＳ Ｐゴシック" charset="-128"/>
                <a:cs typeface="ＭＳ Ｐゴシック" charset="-128"/>
              </a:rPr>
              <a:t>With every year that passes between 5th and 12th grade, the number of students who are engaged in school declines steadily, according to the </a:t>
            </a:r>
            <a:r>
              <a:rPr lang="en-US" sz="1200" b="1" u="sng" kern="1200" dirty="0" smtClean="0">
                <a:solidFill>
                  <a:schemeClr val="tx1"/>
                </a:solidFill>
                <a:latin typeface="Century Gothic"/>
                <a:ea typeface="ＭＳ Ｐゴシック" charset="-128"/>
                <a:cs typeface="ＭＳ Ｐゴシック" charset="-128"/>
                <a:hlinkClick r:id="rId3"/>
              </a:rPr>
              <a:t>Gallup Student Poll</a:t>
            </a:r>
            <a:r>
              <a:rPr lang="en-US" sz="1200" kern="1200" dirty="0" smtClean="0">
                <a:solidFill>
                  <a:schemeClr val="tx1"/>
                </a:solidFill>
                <a:latin typeface="Century Gothic"/>
                <a:ea typeface="ＭＳ Ｐゴシック" charset="-128"/>
                <a:cs typeface="ＭＳ Ｐゴシック" charset="-128"/>
              </a:rPr>
              <a:t>, released last month.</a:t>
            </a:r>
          </a:p>
          <a:p>
            <a:r>
              <a:rPr lang="en-US" sz="1200" kern="1200" dirty="0" smtClean="0">
                <a:solidFill>
                  <a:schemeClr val="tx1"/>
                </a:solidFill>
                <a:latin typeface="Century Gothic"/>
                <a:ea typeface="ＭＳ Ｐゴシック" charset="-128"/>
                <a:cs typeface="ＭＳ Ｐゴシック" charset="-128"/>
              </a:rPr>
              <a:t>A majority of elementary school students—almost eight in 10—qualify as engaged, the poll found. By middle school, however, that number drops to six in 10 students. And when students enter high school, it drops to four in 10.</a:t>
            </a:r>
          </a:p>
          <a:p>
            <a:r>
              <a:rPr lang="en-US" sz="1200" kern="1200" dirty="0" smtClean="0">
                <a:solidFill>
                  <a:schemeClr val="tx1"/>
                </a:solidFill>
                <a:latin typeface="Century Gothic"/>
                <a:ea typeface="ＭＳ Ｐゴシック" charset="-128"/>
                <a:cs typeface="ＭＳ Ｐゴシック" charset="-128"/>
              </a:rPr>
              <a:t>The poll surveyed approximately 500,000 students from 37 states in over 1,700 public schools in 2012. Each year, as we've previously </a:t>
            </a:r>
            <a:r>
              <a:rPr lang="en-US" sz="1200" b="1" u="sng" kern="1200" dirty="0" smtClean="0">
                <a:solidFill>
                  <a:schemeClr val="tx1"/>
                </a:solidFill>
                <a:latin typeface="Century Gothic"/>
                <a:ea typeface="ＭＳ Ｐゴシック" charset="-128"/>
                <a:cs typeface="ＭＳ Ｐゴシック" charset="-128"/>
                <a:hlinkClick r:id="rId4"/>
              </a:rPr>
              <a:t>covered</a:t>
            </a:r>
            <a:r>
              <a:rPr lang="en-US" sz="1200" kern="1200" dirty="0" smtClean="0">
                <a:solidFill>
                  <a:schemeClr val="tx1"/>
                </a:solidFill>
                <a:latin typeface="Century Gothic"/>
                <a:ea typeface="ＭＳ Ｐゴシック" charset="-128"/>
                <a:cs typeface="ＭＳ Ｐゴシック" charset="-128"/>
              </a:rPr>
              <a:t>, Gallup measures students' levels of engagement, hope, and well-being at any schools that opt to participate. According to Gallup, those three measures account for one-third of the variance in student success.</a:t>
            </a:r>
          </a:p>
          <a:p>
            <a:endParaRPr lang="en-US" dirty="0"/>
          </a:p>
        </p:txBody>
      </p:sp>
      <p:sp>
        <p:nvSpPr>
          <p:cNvPr id="4" name="Slide Number Placeholder 3"/>
          <p:cNvSpPr>
            <a:spLocks noGrp="1"/>
          </p:cNvSpPr>
          <p:nvPr>
            <p:ph type="sldNum" sz="quarter" idx="10"/>
          </p:nvPr>
        </p:nvSpPr>
        <p:spPr/>
        <p:txBody>
          <a:bodyPr/>
          <a:lstStyle/>
          <a:p>
            <a:pPr>
              <a:defRPr/>
            </a:pPr>
            <a:fld id="{A90402CA-DBF2-F04C-8018-18E7451EED88}"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(total</a:t>
            </a:r>
            <a:r>
              <a:rPr lang="en-US" baseline="0" dirty="0" smtClean="0"/>
              <a:t> here is 943)</a:t>
            </a:r>
            <a:endParaRPr lang="en-US" dirty="0"/>
          </a:p>
        </p:txBody>
      </p:sp>
      <p:sp>
        <p:nvSpPr>
          <p:cNvPr id="4" name="Slide Number Placeholder 3"/>
          <p:cNvSpPr>
            <a:spLocks noGrp="1"/>
          </p:cNvSpPr>
          <p:nvPr>
            <p:ph type="sldNum" sz="quarter" idx="10"/>
          </p:nvPr>
        </p:nvSpPr>
        <p:spPr/>
        <p:txBody>
          <a:bodyPr/>
          <a:lstStyle/>
          <a:p>
            <a:fld id="{562C79EE-B2DE-724B-A36F-0F439CD9FECF}"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5C99025-64CC-D641-B2C3-FE6389B2A20A}" type="slidenum">
              <a:rPr lang="en-US"/>
              <a:pPr/>
              <a:t>10</a:t>
            </a:fld>
            <a:endParaRPr lang="en-US"/>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5C99025-64CC-D641-B2C3-FE6389B2A20A}" type="slidenum">
              <a:rPr lang="en-US"/>
              <a:pPr/>
              <a:t>11</a:t>
            </a:fld>
            <a:endParaRPr lang="en-US"/>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95E13569-025C-0449-A5C4-EE12ACF259F3}" type="slidenum">
              <a:rPr lang="en-US"/>
              <a:pPr/>
              <a:t>13</a:t>
            </a:fld>
            <a:endParaRPr lang="en-US"/>
          </a:p>
        </p:txBody>
      </p:sp>
      <p:sp>
        <p:nvSpPr>
          <p:cNvPr id="175107" name="Rectangle 2"/>
          <p:cNvSpPr>
            <a:spLocks noGrp="1" noRot="1" noChangeAspect="1" noChangeArrowheads="1" noTextEdit="1"/>
          </p:cNvSpPr>
          <p:nvPr>
            <p:ph type="sldImg"/>
          </p:nvPr>
        </p:nvSpPr>
        <p:spPr>
          <a:xfrm>
            <a:off x="381000" y="685800"/>
            <a:ext cx="6096000" cy="3429000"/>
          </a:xfrm>
          <a:ln/>
        </p:spPr>
      </p:sp>
      <p:sp>
        <p:nvSpPr>
          <p:cNvPr id="175108" name="Rectangle 3"/>
          <p:cNvSpPr>
            <a:spLocks noGrp="1" noChangeArrowheads="1"/>
          </p:cNvSpPr>
          <p:nvPr>
            <p:ph type="body" idx="1"/>
          </p:nvPr>
        </p:nvSpPr>
        <p:spPr>
          <a:noFill/>
          <a:ln/>
        </p:spPr>
        <p:txBody>
          <a:bodyPr/>
          <a:lstStyle/>
          <a:p>
            <a:pPr>
              <a:lnSpc>
                <a:spcPct val="90000"/>
              </a:lnSpc>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a:xfrm>
            <a:off x="381000" y="685800"/>
            <a:ext cx="6096000" cy="3429000"/>
          </a:xfrm>
          <a:ln/>
        </p:spPr>
      </p:sp>
      <p:sp>
        <p:nvSpPr>
          <p:cNvPr id="9625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entury Gothic"/>
                <a:ea typeface="ＭＳ Ｐゴシック" charset="-128"/>
                <a:cs typeface="ＭＳ Ｐゴシック" charset="-128"/>
              </a:rPr>
              <a:t>Curiosity</a:t>
            </a:r>
            <a:r>
              <a:rPr lang="en-US" sz="1200" kern="1200" baseline="0" dirty="0" smtClean="0">
                <a:solidFill>
                  <a:schemeClr val="tx1"/>
                </a:solidFill>
                <a:latin typeface="Century Gothic"/>
                <a:ea typeface="ＭＳ Ｐゴシック" charset="-128"/>
                <a:cs typeface="ＭＳ Ｐゴシック" charset="-128"/>
              </a:rPr>
              <a:t> – what the hell is MMTW? Creativity – how do we get all the thumbs connected? Surprise – what happens when you actually try to wrestle two thumbs at once? Excitement – as people start to really try hard, or win Pride – we all mastered a new skill! Contentment – happy to be spending our time that way Awe &amp; Wonder – MMTW is more epic than plain old TW</a:t>
            </a:r>
            <a:endParaRPr lang="en-US" sz="1200" kern="1200" dirty="0" smtClean="0">
              <a:solidFill>
                <a:schemeClr val="tx1"/>
              </a:solidFill>
              <a:latin typeface="Century Gothic"/>
              <a:ea typeface="ＭＳ Ｐゴシック" charset="-128"/>
              <a:cs typeface="ＭＳ Ｐゴシック" charset="-128"/>
            </a:endParaRPr>
          </a:p>
          <a:p>
            <a:endParaRPr lang="en-US" dirty="0" smtClean="0"/>
          </a:p>
        </p:txBody>
      </p:sp>
      <p:sp>
        <p:nvSpPr>
          <p:cNvPr id="96260" name="Slide Number Placeholder 3"/>
          <p:cNvSpPr>
            <a:spLocks noGrp="1"/>
          </p:cNvSpPr>
          <p:nvPr>
            <p:ph type="sldNum" sz="quarter" idx="5"/>
          </p:nvPr>
        </p:nvSpPr>
        <p:spPr>
          <a:noFill/>
        </p:spPr>
        <p:txBody>
          <a:bodyPr/>
          <a:lstStyle/>
          <a:p>
            <a:fld id="{EF193780-21C0-1648-A653-E7FE9CD39E32}" type="slidenum">
              <a:rPr lang="en-US" smtClean="0"/>
              <a:pPr/>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DB7720-5C3D-6D4A-B9D2-D9F329156C7C}" type="datetimeFigureOut">
              <a:rPr lang="en-US" smtClean="0"/>
              <a:pPr/>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B7720-5C3D-6D4A-B9D2-D9F329156C7C}" type="datetimeFigureOut">
              <a:rPr lang="en-US" smtClean="0"/>
              <a:pPr/>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B7720-5C3D-6D4A-B9D2-D9F329156C7C}" type="datetimeFigureOut">
              <a:rPr lang="en-US" smtClean="0"/>
              <a:pPr/>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B7720-5C3D-6D4A-B9D2-D9F329156C7C}" type="datetimeFigureOut">
              <a:rPr lang="en-US" smtClean="0"/>
              <a:pPr/>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DB7720-5C3D-6D4A-B9D2-D9F329156C7C}" type="datetimeFigureOut">
              <a:rPr lang="en-US" smtClean="0"/>
              <a:pPr/>
              <a:t>5/13/15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DB7720-5C3D-6D4A-B9D2-D9F329156C7C}" type="datetimeFigureOut">
              <a:rPr lang="en-US" smtClean="0"/>
              <a:pPr/>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DB7720-5C3D-6D4A-B9D2-D9F329156C7C}" type="datetimeFigureOut">
              <a:rPr lang="en-US" smtClean="0"/>
              <a:pPr/>
              <a:t>5/13/15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DB7720-5C3D-6D4A-B9D2-D9F329156C7C}" type="datetimeFigureOut">
              <a:rPr lang="en-US" smtClean="0"/>
              <a:pPr/>
              <a:t>5/13/15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DB7720-5C3D-6D4A-B9D2-D9F329156C7C}" type="datetimeFigureOut">
              <a:rPr lang="en-US" smtClean="0"/>
              <a:pPr/>
              <a:t>5/13/15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B7720-5C3D-6D4A-B9D2-D9F329156C7C}" type="datetimeFigureOut">
              <a:rPr lang="en-US" smtClean="0"/>
              <a:pPr/>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DB7720-5C3D-6D4A-B9D2-D9F329156C7C}" type="datetimeFigureOut">
              <a:rPr lang="en-US" smtClean="0"/>
              <a:pPr/>
              <a:t>5/13/15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F1E4D6-0FC5-C24A-B55B-D6423FF304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53DB7720-5C3D-6D4A-B9D2-D9F329156C7C}" type="datetimeFigureOut">
              <a:rPr lang="en-US" smtClean="0"/>
              <a:pPr/>
              <a:t>5/13/15</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C0F1E4D6-0FC5-C24A-B55B-D6423FF3040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3.png"/><Relationship Id="rId1" Type="http://schemas.microsoft.com/office/2007/relationships/media" Target="file://localhost/Users/quantum_jane/Dropbox/Public/Jane%20McGonigal%20KEYNOTE%20presentation%20and%20videos/Find%20the%20Future%20Trailerv6FIXForReview.mov" TargetMode="External"/><Relationship Id="rId2" Type="http://schemas.openxmlformats.org/officeDocument/2006/relationships/video" Target="file://localhost/Users/quantum_jane/Dropbox/Public/Jane%20McGonigal%20KEYNOTE%20presentation%20and%20videos/Find%20the%20Future%20Trailerv6FIXForReview.mo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060" y="1063229"/>
            <a:ext cx="2046941" cy="369332"/>
          </a:xfrm>
          <a:prstGeom prst="rect">
            <a:avLst/>
          </a:prstGeom>
          <a:noFill/>
        </p:spPr>
        <p:txBody>
          <a:bodyPr wrap="square" rtlCol="0">
            <a:spAutoFit/>
          </a:bodyPr>
          <a:lstStyle/>
          <a:p>
            <a:endParaRPr lang="en-US" dirty="0">
              <a:solidFill>
                <a:srgbClr val="5EC430"/>
              </a:solidFill>
              <a:latin typeface="Century Gothic"/>
            </a:endParaRPr>
          </a:p>
        </p:txBody>
      </p:sp>
      <p:pic>
        <p:nvPicPr>
          <p:cNvPr id="6" name="Picture 5" descr="0622 Reality v3 LORES.jpg"/>
          <p:cNvPicPr>
            <a:picLocks noChangeAspect="1"/>
          </p:cNvPicPr>
          <p:nvPr/>
        </p:nvPicPr>
        <p:blipFill>
          <a:blip r:embed="rId3"/>
          <a:stretch>
            <a:fillRect/>
          </a:stretch>
        </p:blipFill>
        <p:spPr>
          <a:xfrm>
            <a:off x="596002" y="-6718"/>
            <a:ext cx="3568914" cy="5143500"/>
          </a:xfrm>
          <a:prstGeom prst="rect">
            <a:avLst/>
          </a:prstGeom>
        </p:spPr>
      </p:pic>
      <p:pic>
        <p:nvPicPr>
          <p:cNvPr id="5" name="Picture 4" descr="Screen Shot 2015-03-21 at 11.57.24 AM.png"/>
          <p:cNvPicPr>
            <a:picLocks noChangeAspect="1"/>
          </p:cNvPicPr>
          <p:nvPr/>
        </p:nvPicPr>
        <p:blipFill>
          <a:blip r:embed="rId4"/>
          <a:stretch>
            <a:fillRect/>
          </a:stretch>
        </p:blipFill>
        <p:spPr>
          <a:xfrm>
            <a:off x="4543222" y="-6718"/>
            <a:ext cx="3390223"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p>
        </p:txBody>
      </p:sp>
      <p:pic>
        <p:nvPicPr>
          <p:cNvPr id="6" name="Picture 5" descr="Screen Shot 2013-04-25 at 6.45.38 PM.png"/>
          <p:cNvPicPr>
            <a:picLocks noChangeAspect="1"/>
          </p:cNvPicPr>
          <p:nvPr/>
        </p:nvPicPr>
        <p:blipFill>
          <a:blip r:embed="rId3"/>
          <a:stretch>
            <a:fillRect/>
          </a:stretch>
        </p:blipFill>
        <p:spPr>
          <a:xfrm>
            <a:off x="48106" y="1"/>
            <a:ext cx="9014079" cy="5185156"/>
          </a:xfrm>
          <a:prstGeom prst="rect">
            <a:avLst/>
          </a:prstGeom>
        </p:spPr>
      </p:pic>
      <p:sp>
        <p:nvSpPr>
          <p:cNvPr id="8" name="5-Point Star 7"/>
          <p:cNvSpPr/>
          <p:nvPr/>
        </p:nvSpPr>
        <p:spPr>
          <a:xfrm>
            <a:off x="2586370" y="2655322"/>
            <a:ext cx="2289909" cy="2164671"/>
          </a:xfrm>
          <a:prstGeom prst="star5">
            <a:avLst/>
          </a:prstGeom>
          <a:solidFill>
            <a:srgbClr val="08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3223187" y="2524151"/>
            <a:ext cx="3126977" cy="2728353"/>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Existence Light"/>
                <a:ea typeface="+mj-ea"/>
                <a:cs typeface="Existence Light"/>
              </a:rPr>
              <a:t>99%</a:t>
            </a:r>
            <a:endParaRPr kumimoji="0" lang="en-US" sz="4400" b="1" i="0" u="none" strike="noStrike" kern="1200" cap="none" spc="0" normalizeH="0" baseline="0" noProof="0" dirty="0">
              <a:ln>
                <a:noFill/>
              </a:ln>
              <a:solidFill>
                <a:schemeClr val="tx1"/>
              </a:solidFill>
              <a:effectLst/>
              <a:uLnTx/>
              <a:uFillTx/>
              <a:latin typeface="Existence Light"/>
              <a:ea typeface="+mj-ea"/>
              <a:cs typeface="Existence Light"/>
            </a:endParaRPr>
          </a:p>
        </p:txBody>
      </p:sp>
      <p:sp>
        <p:nvSpPr>
          <p:cNvPr id="9" name="5-Point Star 8"/>
          <p:cNvSpPr/>
          <p:nvPr/>
        </p:nvSpPr>
        <p:spPr>
          <a:xfrm>
            <a:off x="4701549" y="2807722"/>
            <a:ext cx="2289909" cy="2164671"/>
          </a:xfrm>
          <a:prstGeom prst="star5">
            <a:avLst/>
          </a:prstGeom>
          <a:solidFill>
            <a:srgbClr val="FF12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5331757" y="2655666"/>
            <a:ext cx="3126977" cy="2728353"/>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Existence Light"/>
                <a:ea typeface="+mj-ea"/>
                <a:cs typeface="Existence Light"/>
              </a:rPr>
              <a:t>94%</a:t>
            </a:r>
            <a:endParaRPr kumimoji="0" lang="en-US" sz="4400" b="1" i="0" u="none" strike="noStrike" kern="1200" cap="none" spc="0" normalizeH="0" baseline="0" noProof="0" dirty="0">
              <a:ln>
                <a:noFill/>
              </a:ln>
              <a:solidFill>
                <a:schemeClr val="tx1"/>
              </a:solidFill>
              <a:effectLst/>
              <a:uLnTx/>
              <a:uFillTx/>
              <a:latin typeface="Existence Light"/>
              <a:ea typeface="+mj-ea"/>
              <a:cs typeface="Existence Light"/>
            </a:endParaRPr>
          </a:p>
        </p:txBody>
      </p:sp>
      <p:pic>
        <p:nvPicPr>
          <p:cNvPr id="11" name="Picture 10" descr="Screenshot 2014-03-06 11.47.28.png"/>
          <p:cNvPicPr>
            <a:picLocks noChangeAspect="1"/>
          </p:cNvPicPr>
          <p:nvPr/>
        </p:nvPicPr>
        <p:blipFill>
          <a:blip r:embed="rId4"/>
          <a:stretch>
            <a:fillRect/>
          </a:stretch>
        </p:blipFill>
        <p:spPr>
          <a:xfrm>
            <a:off x="22467" y="0"/>
            <a:ext cx="9099066" cy="5143500"/>
          </a:xfrm>
          <a:prstGeom prst="rect">
            <a:avLst/>
          </a:prstGeom>
        </p:spPr>
      </p:pic>
    </p:spTree>
    <p:extLst>
      <p:ext uri="{BB962C8B-B14F-4D97-AF65-F5344CB8AC3E}">
        <p14:creationId xmlns:p14="http://schemas.microsoft.com/office/powerpoint/2010/main" val="33506003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p>
        </p:txBody>
      </p:sp>
      <p:pic>
        <p:nvPicPr>
          <p:cNvPr id="6" name="Picture 5" descr="Screen Shot 2013-04-25 at 6.45.38 PM.png"/>
          <p:cNvPicPr>
            <a:picLocks noChangeAspect="1"/>
          </p:cNvPicPr>
          <p:nvPr/>
        </p:nvPicPr>
        <p:blipFill>
          <a:blip r:embed="rId3"/>
          <a:stretch>
            <a:fillRect/>
          </a:stretch>
        </p:blipFill>
        <p:spPr>
          <a:xfrm>
            <a:off x="48106" y="1"/>
            <a:ext cx="9014079" cy="5185156"/>
          </a:xfrm>
          <a:prstGeom prst="rect">
            <a:avLst/>
          </a:prstGeom>
        </p:spPr>
      </p:pic>
      <p:sp>
        <p:nvSpPr>
          <p:cNvPr id="8" name="5-Point Star 7"/>
          <p:cNvSpPr/>
          <p:nvPr/>
        </p:nvSpPr>
        <p:spPr>
          <a:xfrm>
            <a:off x="2586370" y="2655322"/>
            <a:ext cx="2289909" cy="2164671"/>
          </a:xfrm>
          <a:prstGeom prst="star5">
            <a:avLst/>
          </a:prstGeom>
          <a:solidFill>
            <a:srgbClr val="08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3351274" y="2571750"/>
            <a:ext cx="3126977" cy="2728353"/>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ts val="24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Existence Light"/>
                <a:ea typeface="+mj-ea"/>
                <a:cs typeface="Existence Light"/>
              </a:rPr>
              <a:t>13</a:t>
            </a:r>
          </a:p>
          <a:p>
            <a:pPr marL="0" marR="0" lvl="0" indent="0" algn="l" defTabSz="457200" rtl="0" eaLnBrk="1" fontAlgn="auto" latinLnBrk="0" hangingPunct="1">
              <a:lnSpc>
                <a:spcPts val="24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Existence Light"/>
                <a:ea typeface="+mj-ea"/>
                <a:cs typeface="Existence Light"/>
              </a:rPr>
              <a:t>hrs</a:t>
            </a:r>
            <a:endParaRPr kumimoji="0" lang="en-US" sz="3600" b="1" i="0" u="none" strike="noStrike" kern="1200" cap="none" spc="0" normalizeH="0" baseline="0" noProof="0" dirty="0">
              <a:ln>
                <a:noFill/>
              </a:ln>
              <a:solidFill>
                <a:schemeClr val="tx1"/>
              </a:solidFill>
              <a:effectLst/>
              <a:uLnTx/>
              <a:uFillTx/>
              <a:latin typeface="Existence Light"/>
              <a:ea typeface="+mj-ea"/>
              <a:cs typeface="Existence Light"/>
            </a:endParaRPr>
          </a:p>
        </p:txBody>
      </p:sp>
      <p:sp>
        <p:nvSpPr>
          <p:cNvPr id="9" name="5-Point Star 8"/>
          <p:cNvSpPr/>
          <p:nvPr/>
        </p:nvSpPr>
        <p:spPr>
          <a:xfrm>
            <a:off x="4701549" y="2807722"/>
            <a:ext cx="2289909" cy="2164671"/>
          </a:xfrm>
          <a:prstGeom prst="star5">
            <a:avLst/>
          </a:prstGeom>
          <a:solidFill>
            <a:srgbClr val="FF12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4"/>
          <p:cNvSpPr txBox="1">
            <a:spLocks/>
          </p:cNvSpPr>
          <p:nvPr/>
        </p:nvSpPr>
        <p:spPr>
          <a:xfrm>
            <a:off x="5466451" y="2617182"/>
            <a:ext cx="3126977" cy="2728353"/>
          </a:xfrm>
          <a:prstGeom prst="rect">
            <a:avLst/>
          </a:prstGeom>
        </p:spPr>
        <p:txBody>
          <a:bodyPr vert="horz" lIns="91440" tIns="45720" rIns="91440" bIns="45720" rtlCol="0" anchor="ctr">
            <a:normAutofit fontScale="97500"/>
          </a:bodyPr>
          <a:lstStyle/>
          <a:p>
            <a:pPr marL="0" marR="0" lvl="0" indent="0" algn="l" defTabSz="457200" rtl="0" eaLnBrk="1" fontAlgn="auto" latinLnBrk="0" hangingPunct="1">
              <a:lnSpc>
                <a:spcPts val="33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Existence Light"/>
                <a:ea typeface="+mj-ea"/>
                <a:cs typeface="Existence Light"/>
              </a:rPr>
              <a:t> 8</a:t>
            </a:r>
          </a:p>
          <a:p>
            <a:pPr marL="0" marR="0" lvl="0" indent="0" algn="l" defTabSz="457200" rtl="0" eaLnBrk="1" fontAlgn="auto" latinLnBrk="0" hangingPunct="1">
              <a:lnSpc>
                <a:spcPts val="33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Existence Light"/>
                <a:ea typeface="+mj-ea"/>
                <a:cs typeface="Existence Light"/>
              </a:rPr>
              <a:t>hrs</a:t>
            </a:r>
            <a:endParaRPr kumimoji="0" lang="en-US" sz="3600" b="1" i="0" u="none" strike="noStrike" kern="1200" cap="none" spc="0" normalizeH="0" baseline="0" noProof="0" dirty="0">
              <a:ln>
                <a:noFill/>
              </a:ln>
              <a:solidFill>
                <a:schemeClr val="tx1"/>
              </a:solidFill>
              <a:effectLst/>
              <a:uLnTx/>
              <a:uFillTx/>
              <a:latin typeface="Existence Light"/>
              <a:ea typeface="+mj-ea"/>
              <a:cs typeface="Existence Light"/>
            </a:endParaRPr>
          </a:p>
        </p:txBody>
      </p:sp>
      <p:pic>
        <p:nvPicPr>
          <p:cNvPr id="11" name="Picture 10" descr="Screenshot 2014-03-06 13.55.30.png"/>
          <p:cNvPicPr>
            <a:picLocks noChangeAspect="1"/>
          </p:cNvPicPr>
          <p:nvPr/>
        </p:nvPicPr>
        <p:blipFill>
          <a:blip r:embed="rId4"/>
          <a:stretch>
            <a:fillRect/>
          </a:stretch>
        </p:blipFill>
        <p:spPr>
          <a:xfrm>
            <a:off x="14146" y="19242"/>
            <a:ext cx="9115708" cy="5143500"/>
          </a:xfrm>
          <a:prstGeom prst="rect">
            <a:avLst/>
          </a:prstGeom>
        </p:spPr>
      </p:pic>
    </p:spTree>
    <p:extLst>
      <p:ext uri="{BB962C8B-B14F-4D97-AF65-F5344CB8AC3E}">
        <p14:creationId xmlns:p14="http://schemas.microsoft.com/office/powerpoint/2010/main" val="34904931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by playing ipad drooling"/>
          <p:cNvPicPr>
            <a:picLocks noGrp="1" noChangeAspect="1"/>
          </p:cNvPicPr>
          <p:nvPr>
            <p:ph idx="1"/>
          </p:nvPr>
        </p:nvPicPr>
        <p:blipFill>
          <a:blip r:embed="rId2"/>
          <a:srcRect l="-10572" r="-10572"/>
          <a:stretch>
            <a:fillRect/>
          </a:stretch>
        </p:blipFill>
        <p:spPr>
          <a:xfrm>
            <a:off x="-116819" y="5506"/>
            <a:ext cx="9342396" cy="5137994"/>
          </a:xfrm>
        </p:spPr>
      </p:pic>
      <p:pic>
        <p:nvPicPr>
          <p:cNvPr id="6" name="Picture 5" descr="Screenshot 2014-03-06 11.47.50.png"/>
          <p:cNvPicPr>
            <a:picLocks noChangeAspect="1"/>
          </p:cNvPicPr>
          <p:nvPr/>
        </p:nvPicPr>
        <p:blipFill>
          <a:blip r:embed="rId3"/>
          <a:stretch>
            <a:fillRect/>
          </a:stretch>
        </p:blipFill>
        <p:spPr>
          <a:xfrm>
            <a:off x="61257" y="0"/>
            <a:ext cx="9021486" cy="5143500"/>
          </a:xfrm>
          <a:prstGeom prst="rect">
            <a:avLst/>
          </a:prstGeom>
        </p:spPr>
      </p:pic>
    </p:spTree>
    <p:extLst>
      <p:ext uri="{BB962C8B-B14F-4D97-AF65-F5344CB8AC3E}">
        <p14:creationId xmlns:p14="http://schemas.microsoft.com/office/powerpoint/2010/main" val="5050249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256380" y="1047750"/>
            <a:ext cx="8631239" cy="3394472"/>
          </a:xfrm>
        </p:spPr>
        <p:txBody>
          <a:bodyPr>
            <a:normAutofit lnSpcReduction="10000"/>
          </a:bodyPr>
          <a:lstStyle/>
          <a:p>
            <a:pPr algn="ctr">
              <a:buFontTx/>
              <a:buNone/>
            </a:pPr>
            <a:r>
              <a:rPr lang="en-US" sz="6900" dirty="0" smtClean="0">
                <a:solidFill>
                  <a:srgbClr val="FFFFFF"/>
                </a:solidFill>
                <a:latin typeface="Century Gothic" charset="0"/>
                <a:ea typeface="Century Gothic" charset="0"/>
                <a:cs typeface="Century Gothic" charset="0"/>
              </a:rPr>
              <a:t>“It’s inevitable. </a:t>
            </a:r>
          </a:p>
          <a:p>
            <a:pPr algn="ctr">
              <a:buFontTx/>
              <a:buNone/>
            </a:pPr>
            <a:r>
              <a:rPr lang="en-US" sz="6900" dirty="0" smtClean="0">
                <a:solidFill>
                  <a:srgbClr val="FFFFFF"/>
                </a:solidFill>
                <a:latin typeface="Century Gothic" charset="0"/>
                <a:ea typeface="Century Gothic" charset="0"/>
                <a:cs typeface="Century Gothic" charset="0"/>
              </a:rPr>
              <a:t>Soon we’ll all be gamers.”</a:t>
            </a:r>
            <a:endParaRPr lang="en-US" sz="6900" dirty="0" smtClean="0">
              <a:solidFill>
                <a:srgbClr val="FFFFFF"/>
              </a:solidFill>
              <a:latin typeface="Century Gothic" charset="0"/>
              <a:ea typeface="Century Gothic" charset="0"/>
              <a:cs typeface="Century Gothic" charset="0"/>
            </a:endParaRPr>
          </a:p>
          <a:p>
            <a:pPr>
              <a:buFontTx/>
              <a:buNone/>
            </a:pPr>
            <a:endParaRPr lang="en-US" sz="4400" dirty="0" smtClean="0"/>
          </a:p>
          <a:p>
            <a:pPr>
              <a:buFontTx/>
              <a:buNone/>
            </a:pPr>
            <a:endParaRPr lang="en-US" dirty="0" smtClean="0"/>
          </a:p>
        </p:txBody>
      </p:sp>
    </p:spTree>
    <p:extLst>
      <p:ext uri="{BB962C8B-B14F-4D97-AF65-F5344CB8AC3E}">
        <p14:creationId xmlns:p14="http://schemas.microsoft.com/office/powerpoint/2010/main" val="872753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04800" y="514351"/>
            <a:ext cx="8382000" cy="1108472"/>
          </a:xfrm>
        </p:spPr>
        <p:txBody>
          <a:bodyPr>
            <a:noAutofit/>
          </a:bodyPr>
          <a:lstStyle/>
          <a:p>
            <a:r>
              <a:rPr lang="en-US" sz="5400" b="1" dirty="0" smtClean="0">
                <a:solidFill>
                  <a:srgbClr val="FFF47F"/>
                </a:solidFill>
                <a:ea typeface="Handwriting - Dakota" charset="0"/>
                <a:cs typeface="Century Gothic"/>
              </a:rPr>
              <a:t>10 Positive Emotions </a:t>
            </a:r>
            <a:r>
              <a:rPr lang="en-US" sz="5400" b="1" i="1" dirty="0" smtClean="0">
                <a:solidFill>
                  <a:srgbClr val="008BF7"/>
                </a:solidFill>
              </a:rPr>
              <a:t/>
            </a:r>
            <a:br>
              <a:rPr lang="en-US" sz="5400" b="1" i="1" dirty="0" smtClean="0">
                <a:solidFill>
                  <a:srgbClr val="008BF7"/>
                </a:solidFill>
              </a:rPr>
            </a:br>
            <a:endParaRPr lang="en-US" sz="5400" dirty="0" smtClean="0">
              <a:solidFill>
                <a:srgbClr val="008BF7"/>
              </a:solidFill>
            </a:endParaRPr>
          </a:p>
        </p:txBody>
      </p:sp>
      <p:sp>
        <p:nvSpPr>
          <p:cNvPr id="95236" name="TextBox 3"/>
          <p:cNvSpPr txBox="1">
            <a:spLocks noChangeArrowheads="1"/>
          </p:cNvSpPr>
          <p:nvPr/>
        </p:nvSpPr>
        <p:spPr bwMode="auto">
          <a:xfrm>
            <a:off x="4876800" y="1460440"/>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a:solidFill>
                  <a:srgbClr val="FFFFFF"/>
                </a:solidFill>
                <a:latin typeface="Century Gothic" charset="0"/>
                <a:ea typeface="Century Gothic" charset="0"/>
                <a:cs typeface="Century Gothic" charset="0"/>
              </a:rPr>
              <a:t>5. Curiosity</a:t>
            </a:r>
          </a:p>
          <a:p>
            <a:pPr>
              <a:spcBef>
                <a:spcPts val="963"/>
              </a:spcBef>
            </a:pPr>
            <a:r>
              <a:rPr lang="en-US" sz="3200" dirty="0">
                <a:solidFill>
                  <a:srgbClr val="FFFFFF"/>
                </a:solidFill>
                <a:latin typeface="Century Gothic" charset="0"/>
                <a:ea typeface="Century Gothic" charset="0"/>
                <a:cs typeface="Century Gothic" charset="0"/>
              </a:rPr>
              <a:t>4. Excitement</a:t>
            </a:r>
          </a:p>
          <a:p>
            <a:pPr>
              <a:spcBef>
                <a:spcPts val="963"/>
              </a:spcBef>
            </a:pPr>
            <a:r>
              <a:rPr lang="en-US" sz="3200" dirty="0">
                <a:solidFill>
                  <a:srgbClr val="FFFFFF"/>
                </a:solidFill>
                <a:latin typeface="Century Gothic" charset="0"/>
                <a:ea typeface="Century Gothic" charset="0"/>
                <a:cs typeface="Century Gothic" charset="0"/>
              </a:rPr>
              <a:t>3. Awe &amp; Wonder</a:t>
            </a:r>
          </a:p>
          <a:p>
            <a:pPr>
              <a:spcBef>
                <a:spcPts val="963"/>
              </a:spcBef>
            </a:pPr>
            <a:r>
              <a:rPr lang="en-US" sz="3200" dirty="0">
                <a:solidFill>
                  <a:srgbClr val="FFFFFF"/>
                </a:solidFill>
                <a:latin typeface="Century Gothic" charset="0"/>
                <a:ea typeface="Century Gothic" charset="0"/>
                <a:cs typeface="Century Gothic" charset="0"/>
              </a:rPr>
              <a:t>2. </a:t>
            </a:r>
            <a:r>
              <a:rPr lang="en-US" sz="3200" dirty="0" smtClean="0">
                <a:solidFill>
                  <a:srgbClr val="FFFFFF"/>
                </a:solidFill>
                <a:latin typeface="Century Gothic" charset="0"/>
                <a:ea typeface="Century Gothic" charset="0"/>
                <a:cs typeface="Century Gothic" charset="0"/>
              </a:rPr>
              <a:t>Flow</a:t>
            </a:r>
            <a:endParaRPr lang="en-US" sz="3200" dirty="0">
              <a:solidFill>
                <a:srgbClr val="FFFFFF"/>
              </a:solidFill>
              <a:latin typeface="Century Gothic" charset="0"/>
              <a:ea typeface="Century Gothic" charset="0"/>
              <a:cs typeface="Century Gothic" charset="0"/>
            </a:endParaRPr>
          </a:p>
          <a:p>
            <a:pPr>
              <a:spcBef>
                <a:spcPts val="963"/>
              </a:spcBef>
            </a:pPr>
            <a:r>
              <a:rPr lang="en-US" sz="3200" dirty="0">
                <a:solidFill>
                  <a:srgbClr val="FFFFFF"/>
                </a:solidFill>
                <a:latin typeface="Century Gothic" charset="0"/>
                <a:ea typeface="Century Gothic" charset="0"/>
                <a:cs typeface="Century Gothic" charset="0"/>
              </a:rPr>
              <a:t>1. Creativity</a:t>
            </a:r>
          </a:p>
          <a:p>
            <a:endParaRPr lang="en-US" sz="4000" dirty="0">
              <a:latin typeface="Century Gothic"/>
            </a:endParaRPr>
          </a:p>
        </p:txBody>
      </p:sp>
      <p:sp>
        <p:nvSpPr>
          <p:cNvPr id="5" name="TextBox 3"/>
          <p:cNvSpPr txBox="1">
            <a:spLocks noChangeArrowheads="1"/>
          </p:cNvSpPr>
          <p:nvPr/>
        </p:nvSpPr>
        <p:spPr bwMode="auto">
          <a:xfrm>
            <a:off x="457200" y="1460441"/>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smtClean="0">
                <a:solidFill>
                  <a:srgbClr val="FFFFFF"/>
                </a:solidFill>
                <a:latin typeface="Century Gothic" charset="0"/>
                <a:ea typeface="Century Gothic" charset="0"/>
                <a:cs typeface="Century Gothic" charset="0"/>
              </a:rPr>
              <a:t>10. Joy</a:t>
            </a:r>
          </a:p>
          <a:p>
            <a:pPr>
              <a:spcBef>
                <a:spcPts val="963"/>
              </a:spcBef>
            </a:pPr>
            <a:r>
              <a:rPr lang="en-US" sz="3200" dirty="0" smtClean="0">
                <a:solidFill>
                  <a:srgbClr val="FFFFFF"/>
                </a:solidFill>
                <a:latin typeface="Century Gothic" charset="0"/>
                <a:ea typeface="Century Gothic" charset="0"/>
                <a:cs typeface="Century Gothic" charset="0"/>
              </a:rPr>
              <a:t>  9. Relief</a:t>
            </a:r>
          </a:p>
          <a:p>
            <a:pPr>
              <a:spcBef>
                <a:spcPts val="963"/>
              </a:spcBef>
            </a:pPr>
            <a:r>
              <a:rPr lang="en-US" sz="3200" dirty="0" smtClean="0">
                <a:solidFill>
                  <a:srgbClr val="FFFFFF"/>
                </a:solidFill>
                <a:latin typeface="Century Gothic" charset="0"/>
                <a:ea typeface="Century Gothic" charset="0"/>
                <a:cs typeface="Century Gothic" charset="0"/>
              </a:rPr>
              <a:t>  8. Love</a:t>
            </a:r>
          </a:p>
          <a:p>
            <a:pPr>
              <a:spcBef>
                <a:spcPts val="963"/>
              </a:spcBef>
            </a:pPr>
            <a:r>
              <a:rPr lang="en-US" sz="3200" dirty="0" smtClean="0">
                <a:solidFill>
                  <a:srgbClr val="FFFFFF"/>
                </a:solidFill>
                <a:latin typeface="Century Gothic" charset="0"/>
                <a:ea typeface="Century Gothic" charset="0"/>
                <a:cs typeface="Century Gothic" charset="0"/>
              </a:rPr>
              <a:t>  7. Surprise</a:t>
            </a:r>
          </a:p>
          <a:p>
            <a:pPr>
              <a:spcBef>
                <a:spcPts val="963"/>
              </a:spcBef>
            </a:pPr>
            <a:r>
              <a:rPr lang="en-US" sz="3200" dirty="0" smtClean="0">
                <a:solidFill>
                  <a:srgbClr val="FFFFFF"/>
                </a:solidFill>
                <a:latin typeface="Century Gothic" charset="0"/>
                <a:ea typeface="Century Gothic" charset="0"/>
                <a:cs typeface="Century Gothic" charset="0"/>
              </a:rPr>
              <a:t>  6. Pride</a:t>
            </a:r>
          </a:p>
          <a:p>
            <a:endParaRPr lang="en-US" sz="4000" dirty="0">
              <a:latin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04800" y="514351"/>
            <a:ext cx="8382000" cy="1108472"/>
          </a:xfrm>
        </p:spPr>
        <p:txBody>
          <a:bodyPr>
            <a:noAutofit/>
          </a:bodyPr>
          <a:lstStyle/>
          <a:p>
            <a:r>
              <a:rPr lang="en-US" sz="5400" b="1" dirty="0" smtClean="0">
                <a:solidFill>
                  <a:srgbClr val="FFF47F"/>
                </a:solidFill>
                <a:ea typeface="Handwriting - Dakota" charset="0"/>
                <a:cs typeface="Century Gothic"/>
              </a:rPr>
              <a:t>10 Positive Emotions </a:t>
            </a:r>
            <a:r>
              <a:rPr lang="en-US" sz="5400" b="1" i="1" dirty="0" smtClean="0">
                <a:solidFill>
                  <a:srgbClr val="008BF7"/>
                </a:solidFill>
              </a:rPr>
              <a:t/>
            </a:r>
            <a:br>
              <a:rPr lang="en-US" sz="5400" b="1" i="1" dirty="0" smtClean="0">
                <a:solidFill>
                  <a:srgbClr val="008BF7"/>
                </a:solidFill>
              </a:rPr>
            </a:br>
            <a:endParaRPr lang="en-US" sz="5400" dirty="0" smtClean="0">
              <a:solidFill>
                <a:srgbClr val="008BF7"/>
              </a:solidFill>
            </a:endParaRPr>
          </a:p>
        </p:txBody>
      </p:sp>
      <p:sp>
        <p:nvSpPr>
          <p:cNvPr id="95236" name="TextBox 3"/>
          <p:cNvSpPr txBox="1">
            <a:spLocks noChangeArrowheads="1"/>
          </p:cNvSpPr>
          <p:nvPr/>
        </p:nvSpPr>
        <p:spPr bwMode="auto">
          <a:xfrm>
            <a:off x="4876800" y="1460440"/>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a:solidFill>
                  <a:srgbClr val="A6A6A6"/>
                </a:solidFill>
                <a:latin typeface="Century Gothic" charset="0"/>
                <a:ea typeface="Century Gothic" charset="0"/>
                <a:cs typeface="Century Gothic" charset="0"/>
              </a:rPr>
              <a:t>5. Curiosity</a:t>
            </a:r>
          </a:p>
          <a:p>
            <a:pPr>
              <a:spcBef>
                <a:spcPts val="963"/>
              </a:spcBef>
            </a:pPr>
            <a:r>
              <a:rPr lang="en-US" sz="3200" dirty="0">
                <a:solidFill>
                  <a:srgbClr val="A6A6A6"/>
                </a:solidFill>
                <a:latin typeface="Century Gothic" charset="0"/>
                <a:ea typeface="Century Gothic" charset="0"/>
                <a:cs typeface="Century Gothic" charset="0"/>
              </a:rPr>
              <a:t>4. Excitement</a:t>
            </a:r>
          </a:p>
          <a:p>
            <a:pPr>
              <a:spcBef>
                <a:spcPts val="963"/>
              </a:spcBef>
            </a:pPr>
            <a:r>
              <a:rPr lang="en-US" sz="3200" b="1" dirty="0">
                <a:solidFill>
                  <a:srgbClr val="FFFFFF"/>
                </a:solidFill>
                <a:latin typeface="Century Gothic" charset="0"/>
                <a:ea typeface="Century Gothic" charset="0"/>
                <a:cs typeface="Century Gothic" charset="0"/>
              </a:rPr>
              <a:t>3. </a:t>
            </a:r>
            <a:r>
              <a:rPr lang="en-US" sz="3200" b="1" dirty="0">
                <a:solidFill>
                  <a:srgbClr val="CF5BFF"/>
                </a:solidFill>
                <a:latin typeface="Century Gothic" charset="0"/>
                <a:ea typeface="Century Gothic" charset="0"/>
                <a:cs typeface="Century Gothic" charset="0"/>
              </a:rPr>
              <a:t>Awe &amp; Wonder</a:t>
            </a:r>
          </a:p>
          <a:p>
            <a:pPr>
              <a:spcBef>
                <a:spcPts val="963"/>
              </a:spcBef>
            </a:pPr>
            <a:r>
              <a:rPr lang="en-US" sz="3200" b="1" dirty="0">
                <a:solidFill>
                  <a:srgbClr val="FFFFFF"/>
                </a:solidFill>
                <a:latin typeface="Century Gothic" charset="0"/>
                <a:ea typeface="Century Gothic" charset="0"/>
                <a:cs typeface="Century Gothic" charset="0"/>
              </a:rPr>
              <a:t>2. </a:t>
            </a:r>
            <a:r>
              <a:rPr lang="en-US" sz="3200" b="1" dirty="0" smtClean="0">
                <a:solidFill>
                  <a:srgbClr val="7BFF5A"/>
                </a:solidFill>
                <a:latin typeface="Century Gothic" charset="0"/>
                <a:ea typeface="Century Gothic" charset="0"/>
                <a:cs typeface="Century Gothic" charset="0"/>
              </a:rPr>
              <a:t>Flow</a:t>
            </a:r>
            <a:endParaRPr lang="en-US" sz="3200" b="1" dirty="0">
              <a:solidFill>
                <a:srgbClr val="7BFF5A"/>
              </a:solidFill>
              <a:latin typeface="Century Gothic" charset="0"/>
              <a:ea typeface="Century Gothic" charset="0"/>
              <a:cs typeface="Century Gothic" charset="0"/>
            </a:endParaRPr>
          </a:p>
          <a:p>
            <a:pPr>
              <a:spcBef>
                <a:spcPts val="963"/>
              </a:spcBef>
            </a:pPr>
            <a:r>
              <a:rPr lang="en-US" sz="3200" b="1" dirty="0">
                <a:solidFill>
                  <a:srgbClr val="FFFFFF"/>
                </a:solidFill>
                <a:latin typeface="Century Gothic" charset="0"/>
                <a:ea typeface="Century Gothic" charset="0"/>
                <a:cs typeface="Century Gothic" charset="0"/>
              </a:rPr>
              <a:t>1.</a:t>
            </a:r>
            <a:r>
              <a:rPr lang="en-US" sz="3200" dirty="0">
                <a:solidFill>
                  <a:srgbClr val="FFFFFF"/>
                </a:solidFill>
                <a:latin typeface="Century Gothic" charset="0"/>
                <a:ea typeface="Century Gothic" charset="0"/>
                <a:cs typeface="Century Gothic" charset="0"/>
              </a:rPr>
              <a:t> </a:t>
            </a:r>
            <a:r>
              <a:rPr lang="en-US" sz="3200" b="1" dirty="0">
                <a:solidFill>
                  <a:srgbClr val="FFA225"/>
                </a:solidFill>
                <a:latin typeface="Century Gothic" charset="0"/>
                <a:ea typeface="Century Gothic" charset="0"/>
                <a:cs typeface="Century Gothic" charset="0"/>
              </a:rPr>
              <a:t>Creativity</a:t>
            </a:r>
          </a:p>
          <a:p>
            <a:endParaRPr lang="en-US" sz="4000" dirty="0">
              <a:latin typeface="Century Gothic"/>
            </a:endParaRPr>
          </a:p>
        </p:txBody>
      </p:sp>
      <p:sp>
        <p:nvSpPr>
          <p:cNvPr id="5" name="TextBox 3"/>
          <p:cNvSpPr txBox="1">
            <a:spLocks noChangeArrowheads="1"/>
          </p:cNvSpPr>
          <p:nvPr/>
        </p:nvSpPr>
        <p:spPr bwMode="auto">
          <a:xfrm>
            <a:off x="457200" y="1460441"/>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smtClean="0">
                <a:solidFill>
                  <a:schemeClr val="bg1">
                    <a:lumMod val="65000"/>
                  </a:schemeClr>
                </a:solidFill>
                <a:latin typeface="Century Gothic" charset="0"/>
                <a:ea typeface="Century Gothic" charset="0"/>
                <a:cs typeface="Century Gothic" charset="0"/>
              </a:rPr>
              <a:t>10. Joy</a:t>
            </a:r>
          </a:p>
          <a:p>
            <a:pPr>
              <a:spcBef>
                <a:spcPts val="963"/>
              </a:spcBef>
            </a:pPr>
            <a:r>
              <a:rPr lang="en-US" sz="3200" dirty="0" smtClean="0">
                <a:solidFill>
                  <a:schemeClr val="bg1">
                    <a:lumMod val="65000"/>
                  </a:schemeClr>
                </a:solidFill>
                <a:latin typeface="Century Gothic" charset="0"/>
                <a:ea typeface="Century Gothic" charset="0"/>
                <a:cs typeface="Century Gothic" charset="0"/>
              </a:rPr>
              <a:t>  9. Relief</a:t>
            </a:r>
          </a:p>
          <a:p>
            <a:pPr>
              <a:spcBef>
                <a:spcPts val="963"/>
              </a:spcBef>
            </a:pPr>
            <a:r>
              <a:rPr lang="en-US" sz="3200" b="1" dirty="0" smtClean="0">
                <a:solidFill>
                  <a:srgbClr val="FFFFFF"/>
                </a:solidFill>
                <a:latin typeface="Century Gothic" charset="0"/>
                <a:ea typeface="Century Gothic" charset="0"/>
                <a:cs typeface="Century Gothic" charset="0"/>
              </a:rPr>
              <a:t>  </a:t>
            </a:r>
            <a:r>
              <a:rPr lang="en-US" sz="3200" b="1" dirty="0" smtClean="0">
                <a:solidFill>
                  <a:schemeClr val="bg1"/>
                </a:solidFill>
                <a:latin typeface="Century Gothic" charset="0"/>
                <a:ea typeface="Century Gothic" charset="0"/>
                <a:cs typeface="Century Gothic" charset="0"/>
              </a:rPr>
              <a:t>8.</a:t>
            </a:r>
            <a:r>
              <a:rPr lang="en-US" sz="3200" dirty="0" smtClean="0">
                <a:solidFill>
                  <a:srgbClr val="00CCFF"/>
                </a:solidFill>
                <a:latin typeface="Century Gothic" charset="0"/>
                <a:ea typeface="Century Gothic" charset="0"/>
                <a:cs typeface="Century Gothic" charset="0"/>
              </a:rPr>
              <a:t> </a:t>
            </a:r>
            <a:r>
              <a:rPr lang="en-US" sz="3200" b="1" dirty="0" smtClean="0">
                <a:solidFill>
                  <a:srgbClr val="00CCFF"/>
                </a:solidFill>
                <a:latin typeface="Century Gothic" charset="0"/>
                <a:ea typeface="Century Gothic" charset="0"/>
                <a:cs typeface="Century Gothic" charset="0"/>
              </a:rPr>
              <a:t>Love</a:t>
            </a:r>
          </a:p>
          <a:p>
            <a:pPr>
              <a:spcBef>
                <a:spcPts val="963"/>
              </a:spcBef>
            </a:pPr>
            <a:r>
              <a:rPr lang="en-US" sz="3200" dirty="0" smtClean="0">
                <a:solidFill>
                  <a:srgbClr val="FFFFFF"/>
                </a:solidFill>
                <a:latin typeface="Century Gothic" charset="0"/>
                <a:ea typeface="Century Gothic" charset="0"/>
                <a:cs typeface="Century Gothic" charset="0"/>
              </a:rPr>
              <a:t>  </a:t>
            </a:r>
            <a:r>
              <a:rPr lang="en-US" sz="3200" dirty="0" smtClean="0">
                <a:solidFill>
                  <a:srgbClr val="A6A6A6"/>
                </a:solidFill>
                <a:latin typeface="Century Gothic" charset="0"/>
                <a:ea typeface="Century Gothic" charset="0"/>
                <a:cs typeface="Century Gothic" charset="0"/>
              </a:rPr>
              <a:t>7. Surprise</a:t>
            </a:r>
          </a:p>
          <a:p>
            <a:pPr>
              <a:spcBef>
                <a:spcPts val="963"/>
              </a:spcBef>
            </a:pPr>
            <a:r>
              <a:rPr lang="en-US" sz="3200" dirty="0" smtClean="0">
                <a:solidFill>
                  <a:srgbClr val="FFFFFF"/>
                </a:solidFill>
                <a:latin typeface="Century Gothic" charset="0"/>
                <a:ea typeface="Century Gothic" charset="0"/>
                <a:cs typeface="Century Gothic" charset="0"/>
              </a:rPr>
              <a:t> </a:t>
            </a:r>
            <a:r>
              <a:rPr lang="en-US" sz="3200" b="1" dirty="0" smtClean="0">
                <a:solidFill>
                  <a:srgbClr val="FFFFFF"/>
                </a:solidFill>
                <a:latin typeface="Century Gothic" charset="0"/>
                <a:ea typeface="Century Gothic" charset="0"/>
                <a:cs typeface="Century Gothic" charset="0"/>
              </a:rPr>
              <a:t> 6. </a:t>
            </a:r>
            <a:r>
              <a:rPr lang="en-US" sz="3200" b="1" dirty="0" smtClean="0">
                <a:solidFill>
                  <a:srgbClr val="FFFF00"/>
                </a:solidFill>
                <a:latin typeface="Century Gothic" charset="0"/>
                <a:ea typeface="Century Gothic" charset="0"/>
                <a:cs typeface="Century Gothic" charset="0"/>
              </a:rPr>
              <a:t>Pride</a:t>
            </a:r>
          </a:p>
          <a:p>
            <a:endParaRPr lang="en-US" sz="4000" dirty="0">
              <a:latin typeface="Century Gothic"/>
            </a:endParaRPr>
          </a:p>
        </p:txBody>
      </p:sp>
    </p:spTree>
    <p:extLst>
      <p:ext uri="{BB962C8B-B14F-4D97-AF65-F5344CB8AC3E}">
        <p14:creationId xmlns:p14="http://schemas.microsoft.com/office/powerpoint/2010/main" val="18082024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256380" y="1047750"/>
            <a:ext cx="8631239" cy="3394472"/>
          </a:xfrm>
        </p:spPr>
        <p:txBody>
          <a:bodyPr>
            <a:normAutofit fontScale="92500" lnSpcReduction="10000"/>
          </a:bodyPr>
          <a:lstStyle/>
          <a:p>
            <a:pPr algn="ctr">
              <a:buFontTx/>
              <a:buNone/>
            </a:pPr>
            <a:r>
              <a:rPr lang="en-US" sz="7200" dirty="0" smtClean="0">
                <a:solidFill>
                  <a:srgbClr val="FFFFFF"/>
                </a:solidFill>
                <a:latin typeface="Century Gothic" charset="0"/>
                <a:ea typeface="Century Gothic" charset="0"/>
                <a:cs typeface="Century Gothic" charset="0"/>
              </a:rPr>
              <a:t>Positive emotions make us</a:t>
            </a:r>
            <a:r>
              <a:rPr lang="en-US" sz="7200" b="1" dirty="0" smtClean="0">
                <a:solidFill>
                  <a:srgbClr val="FFFFFF"/>
                </a:solidFill>
                <a:latin typeface="Century Gothic" charset="0"/>
                <a:ea typeface="Century Gothic" charset="0"/>
                <a:cs typeface="Century Gothic" charset="0"/>
              </a:rPr>
              <a:t> </a:t>
            </a:r>
            <a:r>
              <a:rPr lang="en-US" sz="11000" b="1" dirty="0" smtClean="0">
                <a:solidFill>
                  <a:srgbClr val="FFFFFF"/>
                </a:solidFill>
                <a:latin typeface="Century Gothic" charset="0"/>
                <a:ea typeface="Century Gothic" charset="0"/>
                <a:cs typeface="Century Gothic" charset="0"/>
              </a:rPr>
              <a:t>RESILIENT</a:t>
            </a:r>
            <a:r>
              <a:rPr lang="en-US" sz="11000" dirty="0" smtClean="0">
                <a:solidFill>
                  <a:srgbClr val="FFFFFF"/>
                </a:solidFill>
                <a:latin typeface="Century Gothic" charset="0"/>
                <a:ea typeface="Century Gothic" charset="0"/>
                <a:cs typeface="Century Gothic" charset="0"/>
              </a:rPr>
              <a:t>.</a:t>
            </a:r>
          </a:p>
          <a:p>
            <a:pPr>
              <a:buFontTx/>
              <a:buNone/>
            </a:pPr>
            <a:endParaRPr lang="en-US" sz="4400" dirty="0" smtClean="0"/>
          </a:p>
          <a:p>
            <a:pPr>
              <a:buFontTx/>
              <a:buNone/>
            </a:pP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p>
        </p:txBody>
      </p:sp>
      <p:pic>
        <p:nvPicPr>
          <p:cNvPr id="53251" name="Content Placeholder 3" descr="Screen shot 2010-04-21 at 10.15.52 AM.png"/>
          <p:cNvPicPr>
            <a:picLocks noGrp="1" noChangeAspect="1"/>
          </p:cNvPicPr>
          <p:nvPr>
            <p:ph idx="1"/>
          </p:nvPr>
        </p:nvPicPr>
        <p:blipFill>
          <a:blip r:embed="rId2"/>
          <a:srcRect l="-18187" r="-18187"/>
          <a:stretch>
            <a:fillRect/>
          </a:stretch>
        </p:blipFill>
        <p:spPr>
          <a:xfrm>
            <a:off x="-1066800" y="-476249"/>
            <a:ext cx="11283601" cy="5638800"/>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Screen shot 2010-04-21 at 10.15.33 AM.png"/>
          <p:cNvPicPr>
            <a:picLocks noChangeAspect="1"/>
          </p:cNvPicPr>
          <p:nvPr/>
        </p:nvPicPr>
        <p:blipFill>
          <a:blip r:embed="rId2"/>
          <a:stretch>
            <a:fillRect/>
          </a:stretch>
        </p:blipFill>
        <p:spPr>
          <a:xfrm>
            <a:off x="1143000" y="0"/>
            <a:ext cx="6934200"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0-04-21 at 10.14.27 AM.png"/>
          <p:cNvPicPr>
            <a:picLocks noGrp="1" noChangeAspect="1"/>
          </p:cNvPicPr>
          <p:nvPr>
            <p:ph idx="1"/>
          </p:nvPr>
        </p:nvPicPr>
        <p:blipFill>
          <a:blip r:embed="rId2"/>
          <a:srcRect l="-18532" r="-18532"/>
          <a:stretch>
            <a:fillRect/>
          </a:stretch>
        </p:blipFill>
        <p:spPr>
          <a:xfrm>
            <a:off x="-370512" y="-69604"/>
            <a:ext cx="10124112" cy="5213104"/>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lowing-world-map-background-1024x768.jpg"/>
          <p:cNvPicPr>
            <a:picLocks noGrp="1" noChangeAspect="1"/>
          </p:cNvPicPr>
          <p:nvPr>
            <p:ph idx="1"/>
          </p:nvPr>
        </p:nvPicPr>
        <p:blipFill>
          <a:blip r:embed="rId3"/>
          <a:srcRect l="-40926" r="-40926"/>
          <a:stretch>
            <a:fillRect/>
          </a:stretch>
        </p:blipFill>
        <p:spPr>
          <a:xfrm>
            <a:off x="-3286067" y="-539498"/>
            <a:ext cx="16435403" cy="6779128"/>
          </a:xfrm>
        </p:spPr>
      </p:pic>
      <p:sp>
        <p:nvSpPr>
          <p:cNvPr id="5" name="TextBox 4"/>
          <p:cNvSpPr txBox="1"/>
          <p:nvPr/>
        </p:nvSpPr>
        <p:spPr>
          <a:xfrm>
            <a:off x="22482" y="250941"/>
            <a:ext cx="9143999" cy="830997"/>
          </a:xfrm>
          <a:prstGeom prst="rect">
            <a:avLst/>
          </a:prstGeom>
          <a:noFill/>
        </p:spPr>
        <p:txBody>
          <a:bodyPr wrap="square" rtlCol="0">
            <a:spAutoFit/>
          </a:bodyPr>
          <a:lstStyle/>
          <a:p>
            <a:pPr algn="ctr"/>
            <a:r>
              <a:rPr lang="en-US" sz="4800" dirty="0" smtClean="0">
                <a:solidFill>
                  <a:schemeClr val="bg1"/>
                </a:solidFill>
                <a:latin typeface="Century Gothic"/>
                <a:cs typeface="Century Gothic"/>
              </a:rPr>
              <a:t>1 Billion Gamers</a:t>
            </a:r>
            <a:endParaRPr lang="en-US" sz="4800" dirty="0">
              <a:solidFill>
                <a:schemeClr val="bg1"/>
              </a:solidFill>
              <a:latin typeface="Century Gothic"/>
              <a:cs typeface="Century Gothic"/>
            </a:endParaRPr>
          </a:p>
        </p:txBody>
      </p:sp>
      <p:sp>
        <p:nvSpPr>
          <p:cNvPr id="6" name="TextBox 5"/>
          <p:cNvSpPr txBox="1"/>
          <p:nvPr/>
        </p:nvSpPr>
        <p:spPr>
          <a:xfrm>
            <a:off x="2326392" y="2414389"/>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187</a:t>
            </a:r>
            <a:endParaRPr lang="en-US" dirty="0">
              <a:solidFill>
                <a:srgbClr val="FFFFFF"/>
              </a:solidFill>
              <a:latin typeface="Century Gothic"/>
              <a:cs typeface="Century Gothic"/>
            </a:endParaRPr>
          </a:p>
        </p:txBody>
      </p:sp>
      <p:sp>
        <p:nvSpPr>
          <p:cNvPr id="7" name="TextBox 6"/>
          <p:cNvSpPr txBox="1"/>
          <p:nvPr/>
        </p:nvSpPr>
        <p:spPr>
          <a:xfrm>
            <a:off x="3411595" y="3503484"/>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35</a:t>
            </a:r>
            <a:endParaRPr lang="en-US" dirty="0">
              <a:solidFill>
                <a:srgbClr val="FFFFFF"/>
              </a:solidFill>
              <a:latin typeface="Century Gothic"/>
              <a:cs typeface="Century Gothic"/>
            </a:endParaRPr>
          </a:p>
        </p:txBody>
      </p:sp>
      <p:sp>
        <p:nvSpPr>
          <p:cNvPr id="8" name="TextBox 7"/>
          <p:cNvSpPr txBox="1"/>
          <p:nvPr/>
        </p:nvSpPr>
        <p:spPr>
          <a:xfrm>
            <a:off x="4594482" y="2101257"/>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110</a:t>
            </a:r>
            <a:endParaRPr lang="en-US" dirty="0">
              <a:solidFill>
                <a:srgbClr val="FFFFFF"/>
              </a:solidFill>
              <a:latin typeface="Century Gothic"/>
              <a:cs typeface="Century Gothic"/>
            </a:endParaRPr>
          </a:p>
        </p:txBody>
      </p:sp>
      <p:sp>
        <p:nvSpPr>
          <p:cNvPr id="9" name="TextBox 8"/>
          <p:cNvSpPr txBox="1"/>
          <p:nvPr/>
        </p:nvSpPr>
        <p:spPr>
          <a:xfrm>
            <a:off x="5792071" y="2622989"/>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105</a:t>
            </a:r>
            <a:endParaRPr lang="en-US" dirty="0">
              <a:solidFill>
                <a:srgbClr val="FFFFFF"/>
              </a:solidFill>
              <a:latin typeface="Century Gothic"/>
              <a:cs typeface="Century Gothic"/>
            </a:endParaRPr>
          </a:p>
        </p:txBody>
      </p:sp>
      <p:sp>
        <p:nvSpPr>
          <p:cNvPr id="10" name="TextBox 9"/>
          <p:cNvSpPr txBox="1"/>
          <p:nvPr/>
        </p:nvSpPr>
        <p:spPr>
          <a:xfrm>
            <a:off x="6382099" y="2578029"/>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311</a:t>
            </a:r>
            <a:endParaRPr lang="en-US" dirty="0">
              <a:solidFill>
                <a:srgbClr val="FFFFFF"/>
              </a:solidFill>
              <a:latin typeface="Century Gothic"/>
              <a:cs typeface="Century Gothic"/>
            </a:endParaRPr>
          </a:p>
        </p:txBody>
      </p:sp>
      <p:sp>
        <p:nvSpPr>
          <p:cNvPr id="11" name="TextBox 10"/>
          <p:cNvSpPr txBox="1"/>
          <p:nvPr/>
        </p:nvSpPr>
        <p:spPr>
          <a:xfrm>
            <a:off x="7269952" y="2375844"/>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80</a:t>
            </a:r>
            <a:endParaRPr lang="en-US" dirty="0">
              <a:solidFill>
                <a:srgbClr val="FFFFFF"/>
              </a:solidFill>
              <a:latin typeface="Century Gothic"/>
              <a:cs typeface="Century Gothic"/>
            </a:endParaRPr>
          </a:p>
        </p:txBody>
      </p:sp>
      <p:sp>
        <p:nvSpPr>
          <p:cNvPr id="12" name="TextBox 11"/>
          <p:cNvSpPr txBox="1"/>
          <p:nvPr/>
        </p:nvSpPr>
        <p:spPr>
          <a:xfrm>
            <a:off x="6893457" y="3872816"/>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14</a:t>
            </a:r>
            <a:endParaRPr lang="en-US" dirty="0">
              <a:solidFill>
                <a:srgbClr val="FFFFFF"/>
              </a:solidFill>
              <a:latin typeface="Century Gothic"/>
              <a:cs typeface="Century Gothic"/>
            </a:endParaRPr>
          </a:p>
        </p:txBody>
      </p:sp>
      <p:sp>
        <p:nvSpPr>
          <p:cNvPr id="13" name="TextBox 12"/>
          <p:cNvSpPr txBox="1"/>
          <p:nvPr/>
        </p:nvSpPr>
        <p:spPr>
          <a:xfrm>
            <a:off x="4878237" y="3766830"/>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2</a:t>
            </a:r>
            <a:endParaRPr lang="en-US" dirty="0">
              <a:solidFill>
                <a:srgbClr val="FFFFFF"/>
              </a:solidFill>
              <a:latin typeface="Century Gothic"/>
              <a:cs typeface="Century Gothic"/>
            </a:endParaRPr>
          </a:p>
        </p:txBody>
      </p:sp>
      <p:sp>
        <p:nvSpPr>
          <p:cNvPr id="14" name="TextBox 13"/>
          <p:cNvSpPr txBox="1"/>
          <p:nvPr/>
        </p:nvSpPr>
        <p:spPr>
          <a:xfrm>
            <a:off x="2326392" y="2716281"/>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16</a:t>
            </a:r>
            <a:endParaRPr lang="en-US" dirty="0">
              <a:solidFill>
                <a:srgbClr val="FFFFFF"/>
              </a:solidFill>
              <a:latin typeface="Century Gothic"/>
              <a:cs typeface="Century Gothic"/>
            </a:endParaRPr>
          </a:p>
        </p:txBody>
      </p:sp>
      <p:sp>
        <p:nvSpPr>
          <p:cNvPr id="15" name="TextBox 14"/>
          <p:cNvSpPr txBox="1"/>
          <p:nvPr/>
        </p:nvSpPr>
        <p:spPr>
          <a:xfrm>
            <a:off x="6713641" y="2174977"/>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17</a:t>
            </a:r>
            <a:endParaRPr lang="en-US" dirty="0">
              <a:solidFill>
                <a:srgbClr val="FFFFFF"/>
              </a:solidFill>
              <a:latin typeface="Century Gothic"/>
              <a:cs typeface="Century Gothic"/>
            </a:endParaRPr>
          </a:p>
        </p:txBody>
      </p:sp>
      <p:sp>
        <p:nvSpPr>
          <p:cNvPr id="16" name="TextBox 15"/>
          <p:cNvSpPr txBox="1"/>
          <p:nvPr/>
        </p:nvSpPr>
        <p:spPr>
          <a:xfrm>
            <a:off x="5415578" y="1805645"/>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38</a:t>
            </a:r>
            <a:endParaRPr lang="en-US" dirty="0">
              <a:solidFill>
                <a:srgbClr val="FFFFFF"/>
              </a:solidFill>
              <a:latin typeface="Century Gothic"/>
              <a:cs typeface="Century Gothic"/>
            </a:endParaRPr>
          </a:p>
        </p:txBody>
      </p:sp>
      <p:sp>
        <p:nvSpPr>
          <p:cNvPr id="17" name="TextBox 16"/>
          <p:cNvSpPr txBox="1"/>
          <p:nvPr/>
        </p:nvSpPr>
        <p:spPr>
          <a:xfrm>
            <a:off x="6337148" y="2992321"/>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10</a:t>
            </a:r>
            <a:endParaRPr lang="en-US" dirty="0">
              <a:solidFill>
                <a:srgbClr val="FFFFFF"/>
              </a:solidFill>
              <a:latin typeface="Century Gothic"/>
              <a:cs typeface="Century Gothic"/>
            </a:endParaRPr>
          </a:p>
        </p:txBody>
      </p:sp>
      <p:sp>
        <p:nvSpPr>
          <p:cNvPr id="18" name="TextBox 17"/>
          <p:cNvSpPr txBox="1"/>
          <p:nvPr/>
        </p:nvSpPr>
        <p:spPr>
          <a:xfrm>
            <a:off x="5039086" y="2637601"/>
            <a:ext cx="752985" cy="369332"/>
          </a:xfrm>
          <a:prstGeom prst="rect">
            <a:avLst/>
          </a:prstGeom>
          <a:noFill/>
        </p:spPr>
        <p:txBody>
          <a:bodyPr wrap="square" rtlCol="0">
            <a:spAutoFit/>
          </a:bodyPr>
          <a:lstStyle/>
          <a:p>
            <a:r>
              <a:rPr lang="en-US" dirty="0" smtClean="0">
                <a:solidFill>
                  <a:srgbClr val="FFFFFF"/>
                </a:solidFill>
                <a:latin typeface="Century Gothic"/>
                <a:cs typeface="Century Gothic"/>
              </a:rPr>
              <a:t>18</a:t>
            </a:r>
            <a:endParaRPr lang="en-US" dirty="0">
              <a:solidFill>
                <a:srgbClr val="FFFFFF"/>
              </a:solidFill>
              <a:latin typeface="Century Gothic"/>
              <a:cs typeface="Century Gothic"/>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p>
        </p:txBody>
      </p:sp>
      <p:pic>
        <p:nvPicPr>
          <p:cNvPr id="54275" name="Content Placeholder 3" descr="Screen shot 2010-04-21 at 10.14.04 AM.png"/>
          <p:cNvPicPr>
            <a:picLocks noGrp="1" noChangeAspect="1"/>
          </p:cNvPicPr>
          <p:nvPr>
            <p:ph idx="1"/>
          </p:nvPr>
        </p:nvPicPr>
        <p:blipFill>
          <a:blip r:embed="rId2"/>
          <a:srcRect l="-18001" r="-18001"/>
          <a:stretch>
            <a:fillRect/>
          </a:stretch>
        </p:blipFill>
        <p:spPr>
          <a:xfrm>
            <a:off x="-430213" y="19050"/>
            <a:ext cx="9955213" cy="51435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a:p>
        </p:txBody>
      </p:sp>
      <p:sp>
        <p:nvSpPr>
          <p:cNvPr id="55299" name="Rectangle 3"/>
          <p:cNvSpPr>
            <a:spLocks noGrp="1" noChangeArrowheads="1"/>
          </p:cNvSpPr>
          <p:nvPr>
            <p:ph type="body" idx="1"/>
          </p:nvPr>
        </p:nvSpPr>
        <p:spPr/>
        <p:txBody>
          <a:bodyPr/>
          <a:lstStyle/>
          <a:p>
            <a:pPr eaLnBrk="1" hangingPunct="1"/>
            <a:endParaRPr lang="en-US"/>
          </a:p>
        </p:txBody>
      </p:sp>
      <p:pic>
        <p:nvPicPr>
          <p:cNvPr id="55300" name="Picture 4"/>
          <p:cNvPicPr>
            <a:picLocks noChangeAspect="1" noChangeArrowheads="1"/>
          </p:cNvPicPr>
          <p:nvPr/>
        </p:nvPicPr>
        <p:blipFill>
          <a:blip r:embed="rId3"/>
          <a:srcRect/>
          <a:stretch>
            <a:fillRect/>
          </a:stretch>
        </p:blipFill>
        <p:spPr bwMode="auto">
          <a:xfrm>
            <a:off x="-457200" y="-19049"/>
            <a:ext cx="10363200" cy="7286625"/>
          </a:xfrm>
          <a:prstGeom prst="rect">
            <a:avLst/>
          </a:prstGeom>
          <a:noFill/>
          <a:ln w="9525">
            <a:noFill/>
            <a:miter lim="800000"/>
            <a:headEnd/>
            <a:tailEnd/>
          </a:ln>
        </p:spPr>
      </p:pic>
      <p:sp>
        <p:nvSpPr>
          <p:cNvPr id="55301" name="Rectangle 5"/>
          <p:cNvSpPr>
            <a:spLocks noChangeArrowheads="1"/>
          </p:cNvSpPr>
          <p:nvPr/>
        </p:nvSpPr>
        <p:spPr bwMode="auto">
          <a:xfrm>
            <a:off x="381000" y="5010150"/>
            <a:ext cx="9144000" cy="1600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latin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p>
        </p:txBody>
      </p:sp>
      <p:pic>
        <p:nvPicPr>
          <p:cNvPr id="57347" name="Content Placeholder 3" descr="Screen shot 2010-04-21 at 10.14.17 AM.png"/>
          <p:cNvPicPr>
            <a:picLocks noGrp="1" noChangeAspect="1"/>
          </p:cNvPicPr>
          <p:nvPr>
            <p:ph idx="1"/>
          </p:nvPr>
        </p:nvPicPr>
        <p:blipFill>
          <a:blip r:embed="rId2"/>
          <a:srcRect l="-17969" r="-17969"/>
          <a:stretch>
            <a:fillRect/>
          </a:stretch>
        </p:blipFill>
        <p:spPr>
          <a:xfrm>
            <a:off x="-1447800" y="-781050"/>
            <a:ext cx="12104699" cy="6248400"/>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304800" y="967768"/>
            <a:ext cx="8458200" cy="3508772"/>
          </a:xfrm>
        </p:spPr>
        <p:txBody>
          <a:bodyPr/>
          <a:lstStyle/>
          <a:p>
            <a:pPr algn="ctr">
              <a:buFontTx/>
              <a:buNone/>
            </a:pPr>
            <a:r>
              <a:rPr lang="en-US" sz="5400" dirty="0" smtClean="0">
                <a:solidFill>
                  <a:srgbClr val="FFFFFF"/>
                </a:solidFill>
                <a:latin typeface="Century Gothic"/>
                <a:ea typeface="Handwriting - Dakota" charset="0"/>
                <a:cs typeface="Century Gothic"/>
              </a:rPr>
              <a:t>“</a:t>
            </a:r>
            <a:r>
              <a:rPr lang="en-US" sz="5400" b="1" dirty="0" smtClean="0">
                <a:solidFill>
                  <a:srgbClr val="FFFFF2"/>
                </a:solidFill>
                <a:latin typeface="Century Gothic"/>
                <a:ea typeface="Handwriting - Dakota" charset="0"/>
                <a:cs typeface="Century Gothic"/>
              </a:rPr>
              <a:t>The opposite </a:t>
            </a:r>
            <a:r>
              <a:rPr lang="en-US" sz="5400" b="1" dirty="0" smtClean="0">
                <a:solidFill>
                  <a:srgbClr val="FFFFFF"/>
                </a:solidFill>
                <a:latin typeface="Century Gothic"/>
                <a:ea typeface="Handwriting - Dakota" charset="0"/>
                <a:cs typeface="Century Gothic"/>
              </a:rPr>
              <a:t>of </a:t>
            </a:r>
            <a:r>
              <a:rPr lang="en-US" sz="5400" b="1" dirty="0" smtClean="0">
                <a:solidFill>
                  <a:srgbClr val="FFFFF2"/>
                </a:solidFill>
                <a:latin typeface="Century Gothic"/>
                <a:ea typeface="Handwriting - Dakota" charset="0"/>
                <a:cs typeface="Century Gothic"/>
              </a:rPr>
              <a:t>play</a:t>
            </a:r>
            <a:r>
              <a:rPr lang="en-US" sz="5400" b="1" dirty="0" smtClean="0">
                <a:solidFill>
                  <a:srgbClr val="F22A88"/>
                </a:solidFill>
                <a:latin typeface="Century Gothic"/>
                <a:ea typeface="Handwriting - Dakota" charset="0"/>
                <a:cs typeface="Century Gothic"/>
              </a:rPr>
              <a:t> </a:t>
            </a:r>
            <a:r>
              <a:rPr lang="en-US" sz="5400" dirty="0" smtClean="0">
                <a:solidFill>
                  <a:srgbClr val="FFFFFF"/>
                </a:solidFill>
                <a:latin typeface="Century Gothic"/>
                <a:ea typeface="Handwriting - Dakota" charset="0"/>
                <a:cs typeface="Century Gothic"/>
              </a:rPr>
              <a:t>isn’t</a:t>
            </a:r>
            <a:r>
              <a:rPr lang="en-US" sz="5400" dirty="0" smtClean="0">
                <a:solidFill>
                  <a:srgbClr val="F22A88"/>
                </a:solidFill>
                <a:latin typeface="Century Gothic"/>
                <a:ea typeface="Handwriting - Dakota" charset="0"/>
                <a:cs typeface="Century Gothic"/>
              </a:rPr>
              <a:t> </a:t>
            </a:r>
            <a:r>
              <a:rPr lang="en-US" sz="5400" dirty="0" smtClean="0">
                <a:solidFill>
                  <a:srgbClr val="00CCFF"/>
                </a:solidFill>
                <a:latin typeface="Century Gothic"/>
                <a:ea typeface="Handwriting - Dakota" charset="0"/>
                <a:cs typeface="Century Gothic"/>
              </a:rPr>
              <a:t>work </a:t>
            </a:r>
            <a:r>
              <a:rPr lang="en-US" sz="5400" dirty="0" smtClean="0">
                <a:solidFill>
                  <a:schemeClr val="bg1"/>
                </a:solidFill>
                <a:latin typeface="Century Gothic"/>
                <a:ea typeface="Handwriting - Dakota" charset="0"/>
                <a:cs typeface="Century Gothic"/>
              </a:rPr>
              <a:t>– </a:t>
            </a:r>
          </a:p>
          <a:p>
            <a:pPr algn="ctr">
              <a:buFontTx/>
              <a:buNone/>
            </a:pPr>
            <a:r>
              <a:rPr lang="en-US" sz="5400" dirty="0" smtClean="0">
                <a:solidFill>
                  <a:schemeClr val="bg1"/>
                </a:solidFill>
                <a:latin typeface="Century Gothic"/>
                <a:ea typeface="Handwriting - Dakota" charset="0"/>
                <a:cs typeface="Century Gothic"/>
              </a:rPr>
              <a:t>it’s </a:t>
            </a:r>
            <a:r>
              <a:rPr lang="en-US" sz="5400" dirty="0" smtClean="0">
                <a:solidFill>
                  <a:srgbClr val="FFF47F"/>
                </a:solidFill>
                <a:latin typeface="Century Gothic"/>
                <a:ea typeface="Handwriting - Dakota" charset="0"/>
                <a:cs typeface="Century Gothic"/>
              </a:rPr>
              <a:t>depression</a:t>
            </a:r>
            <a:r>
              <a:rPr lang="en-US" sz="5400" dirty="0" smtClean="0">
                <a:solidFill>
                  <a:schemeClr val="bg1"/>
                </a:solidFill>
                <a:latin typeface="Century Gothic"/>
                <a:ea typeface="Handwriting - Dakota" charset="0"/>
                <a:cs typeface="Century Gothic"/>
              </a:rPr>
              <a: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3-21 at 4.42.13 PM.png"/>
          <p:cNvPicPr>
            <a:picLocks noGrp="1" noChangeAspect="1"/>
          </p:cNvPicPr>
          <p:nvPr>
            <p:ph idx="1"/>
          </p:nvPr>
        </p:nvPicPr>
        <p:blipFill>
          <a:blip r:embed="rId2"/>
          <a:srcRect l="-35754" r="-35754"/>
          <a:stretch>
            <a:fillRect/>
          </a:stretch>
        </p:blipFill>
        <p:spPr>
          <a:xfrm>
            <a:off x="-1666997" y="0"/>
            <a:ext cx="12469966" cy="51435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p:txBody>
          <a:bodyPr/>
          <a:lstStyle/>
          <a:p>
            <a:pPr eaLnBrk="1" hangingPunct="1"/>
            <a:endParaRPr lang="en-US"/>
          </a:p>
        </p:txBody>
      </p:sp>
      <p:sp>
        <p:nvSpPr>
          <p:cNvPr id="82947" name="Rectangle 3"/>
          <p:cNvSpPr>
            <a:spLocks noGrp="1" noChangeArrowheads="1"/>
          </p:cNvSpPr>
          <p:nvPr>
            <p:ph type="subTitle" idx="1"/>
          </p:nvPr>
        </p:nvSpPr>
        <p:spPr/>
        <p:txBody>
          <a:bodyPr/>
          <a:lstStyle/>
          <a:p>
            <a:pPr eaLnBrk="1" hangingPunct="1"/>
            <a:endParaRPr lang="en-US"/>
          </a:p>
        </p:txBody>
      </p:sp>
      <p:pic>
        <p:nvPicPr>
          <p:cNvPr id="82948" name="Picture 4" descr="SEHI_title"/>
          <p:cNvPicPr>
            <a:picLocks noChangeAspect="1" noChangeArrowheads="1"/>
          </p:cNvPicPr>
          <p:nvPr/>
        </p:nvPicPr>
        <p:blipFill>
          <a:blip r:embed="rId3"/>
          <a:srcRect/>
          <a:stretch>
            <a:fillRect/>
          </a:stretch>
        </p:blipFill>
        <p:spPr bwMode="auto">
          <a:xfrm>
            <a:off x="0" y="2868891"/>
            <a:ext cx="9144000" cy="2645530"/>
          </a:xfrm>
          <a:prstGeom prst="rect">
            <a:avLst/>
          </a:prstGeom>
          <a:noFill/>
          <a:ln w="9525">
            <a:noFill/>
            <a:miter lim="800000"/>
            <a:headEnd/>
            <a:tailEnd/>
          </a:ln>
        </p:spPr>
      </p:pic>
      <p:pic>
        <p:nvPicPr>
          <p:cNvPr id="6" name="Picture 5" descr="Screen shot 2012-03-21 at 4.55.42 PM.png"/>
          <p:cNvPicPr>
            <a:picLocks noChangeAspect="1"/>
          </p:cNvPicPr>
          <p:nvPr/>
        </p:nvPicPr>
        <p:blipFill>
          <a:blip r:embed="rId4"/>
          <a:stretch>
            <a:fillRect/>
          </a:stretch>
        </p:blipFill>
        <p:spPr>
          <a:xfrm>
            <a:off x="2641068" y="33720"/>
            <a:ext cx="3962998" cy="278054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ypl.jpg"/>
          <p:cNvPicPr>
            <a:picLocks noGrp="1" noChangeAspect="1"/>
          </p:cNvPicPr>
          <p:nvPr>
            <p:ph idx="1"/>
          </p:nvPr>
        </p:nvPicPr>
        <p:blipFill>
          <a:blip r:embed="rId2"/>
          <a:srcRect l="-18187" r="-18187"/>
          <a:stretch>
            <a:fillRect/>
          </a:stretch>
        </p:blipFill>
        <p:spPr>
          <a:xfrm>
            <a:off x="-304800" y="0"/>
            <a:ext cx="9765432" cy="5128019"/>
          </a:xfrm>
        </p:spPr>
      </p:pic>
    </p:spTree>
    <p:extLst>
      <p:ext uri="{BB962C8B-B14F-4D97-AF65-F5344CB8AC3E}">
        <p14:creationId xmlns:p14="http://schemas.microsoft.com/office/powerpoint/2010/main" val="41567230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Y Public library stacks.jpg"/>
          <p:cNvPicPr>
            <a:picLocks noGrp="1" noChangeAspect="1"/>
          </p:cNvPicPr>
          <p:nvPr>
            <p:ph idx="1"/>
          </p:nvPr>
        </p:nvPicPr>
        <p:blipFill>
          <a:blip r:embed="rId2"/>
          <a:srcRect l="-64968" r="-64968"/>
          <a:stretch>
            <a:fillRect/>
          </a:stretch>
        </p:blipFill>
        <p:spPr>
          <a:xfrm>
            <a:off x="-228600" y="41892"/>
            <a:ext cx="9498164" cy="4892058"/>
          </a:xfrm>
          <a:effectLst>
            <a:glow rad="317500">
              <a:schemeClr val="bg1">
                <a:alpha val="40000"/>
              </a:schemeClr>
            </a:glow>
          </a:effectLst>
        </p:spPr>
      </p:pic>
    </p:spTree>
    <p:extLst>
      <p:ext uri="{BB962C8B-B14F-4D97-AF65-F5344CB8AC3E}">
        <p14:creationId xmlns:p14="http://schemas.microsoft.com/office/powerpoint/2010/main" val="4217496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pPr algn="ctr">
              <a:buNone/>
            </a:pPr>
            <a:r>
              <a:rPr lang="en-US" dirty="0" smtClean="0">
                <a:solidFill>
                  <a:schemeClr val="bg1"/>
                </a:solidFill>
              </a:rPr>
              <a:t>(play Find the Future trailer)</a:t>
            </a:r>
            <a:endParaRPr lang="en-US" dirty="0">
              <a:solidFill>
                <a:schemeClr val="bg1"/>
              </a:solidFill>
            </a:endParaRPr>
          </a:p>
        </p:txBody>
      </p:sp>
      <p:pic>
        <p:nvPicPr>
          <p:cNvPr id="4" name="Find the Future Trailerv6FIXForReview.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9390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NYPL_home.png"/>
          <p:cNvPicPr>
            <a:picLocks noGrp="1" noChangeAspect="1"/>
          </p:cNvPicPr>
          <p:nvPr>
            <p:ph idx="1"/>
          </p:nvPr>
        </p:nvPicPr>
        <p:blipFill>
          <a:blip r:embed="rId2"/>
          <a:srcRect l="-6702" r="-6702"/>
          <a:stretch>
            <a:fillRect/>
          </a:stretch>
        </p:blipFill>
        <p:spPr>
          <a:xfrm>
            <a:off x="-988229" y="274440"/>
            <a:ext cx="11139258" cy="4594622"/>
          </a:xfrm>
        </p:spPr>
      </p:pic>
    </p:spTree>
    <p:extLst>
      <p:ext uri="{BB962C8B-B14F-4D97-AF65-F5344CB8AC3E}">
        <p14:creationId xmlns:p14="http://schemas.microsoft.com/office/powerpoint/2010/main" val="33261258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959" y="205980"/>
            <a:ext cx="4191000" cy="4727971"/>
          </a:xfrm>
        </p:spPr>
        <p:txBody>
          <a:bodyPr>
            <a:normAutofit fontScale="90000"/>
          </a:bodyPr>
          <a:lstStyle/>
          <a:p>
            <a:r>
              <a:rPr lang="en-US" b="1" dirty="0" smtClean="0">
                <a:solidFill>
                  <a:srgbClr val="65DFEF"/>
                </a:solidFill>
              </a:rPr>
              <a:t/>
            </a:r>
            <a:br>
              <a:rPr lang="en-US" b="1" dirty="0" smtClean="0">
                <a:solidFill>
                  <a:srgbClr val="65DFEF"/>
                </a:solidFill>
              </a:rPr>
            </a:br>
            <a:r>
              <a:rPr lang="en-US" b="1" dirty="0" smtClean="0">
                <a:solidFill>
                  <a:schemeClr val="bg1"/>
                </a:solidFill>
              </a:rPr>
              <a:t/>
            </a:r>
            <a:br>
              <a:rPr lang="en-US" b="1" dirty="0" smtClean="0">
                <a:solidFill>
                  <a:schemeClr val="bg1"/>
                </a:solidFill>
              </a:rPr>
            </a:br>
            <a:r>
              <a:rPr lang="en-US" b="1" dirty="0" smtClean="0">
                <a:solidFill>
                  <a:srgbClr val="65DFEF"/>
                </a:solidFill>
              </a:rPr>
              <a:t>1.75 billion </a:t>
            </a:r>
            <a:r>
              <a:rPr lang="en-US" dirty="0" smtClean="0">
                <a:solidFill>
                  <a:schemeClr val="bg1"/>
                </a:solidFill>
              </a:rPr>
              <a:t>minutes a day </a:t>
            </a:r>
            <a:r>
              <a:rPr lang="en-US" b="1" dirty="0" smtClean="0">
                <a:solidFill>
                  <a:schemeClr val="bg1"/>
                </a:solidFill>
              </a:rPr>
              <a:t>crushing </a:t>
            </a:r>
            <a:r>
              <a:rPr lang="en-US" b="1" dirty="0">
                <a:solidFill>
                  <a:schemeClr val="bg1"/>
                </a:solidFill>
              </a:rPr>
              <a:t>candy</a:t>
            </a:r>
            <a:r>
              <a:rPr lang="en-US" b="1" dirty="0">
                <a:solidFill>
                  <a:srgbClr val="65DFEF"/>
                </a:solidFill>
              </a:rPr>
              <a:t/>
            </a:r>
            <a:br>
              <a:rPr lang="en-US" b="1" dirty="0">
                <a:solidFill>
                  <a:srgbClr val="65DFEF"/>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b="1" dirty="0" smtClean="0">
                <a:solidFill>
                  <a:srgbClr val="FF0000"/>
                </a:solidFill>
              </a:rPr>
              <a:t>3.3 million </a:t>
            </a:r>
            <a:r>
              <a:rPr lang="en-US" dirty="0" smtClean="0">
                <a:solidFill>
                  <a:schemeClr val="bg1"/>
                </a:solidFill>
              </a:rPr>
              <a:t>years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8" name="Picture 7" descr="colorbomb_screenshot_28642.jpg"/>
          <p:cNvPicPr>
            <a:picLocks noChangeAspect="1"/>
          </p:cNvPicPr>
          <p:nvPr/>
        </p:nvPicPr>
        <p:blipFill>
          <a:blip r:embed="rId2"/>
          <a:stretch>
            <a:fillRect/>
          </a:stretch>
        </p:blipFill>
        <p:spPr>
          <a:xfrm>
            <a:off x="255185" y="0"/>
            <a:ext cx="3857776"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entrance.jpg"/>
          <p:cNvPicPr>
            <a:picLocks noGrp="1" noChangeAspect="1"/>
          </p:cNvPicPr>
          <p:nvPr>
            <p:ph idx="1"/>
          </p:nvPr>
        </p:nvPicPr>
        <p:blipFill>
          <a:blip r:embed="rId2"/>
          <a:srcRect l="-86373" r="-86373"/>
          <a:stretch>
            <a:fillRect/>
          </a:stretch>
        </p:blipFill>
        <p:spPr>
          <a:xfrm>
            <a:off x="-887564" y="-57150"/>
            <a:ext cx="10945964" cy="5143500"/>
          </a:xfrm>
        </p:spPr>
      </p:pic>
    </p:spTree>
    <p:extLst>
      <p:ext uri="{BB962C8B-B14F-4D97-AF65-F5344CB8AC3E}">
        <p14:creationId xmlns:p14="http://schemas.microsoft.com/office/powerpoint/2010/main" val="372161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moka social.jpg"/>
          <p:cNvPicPr>
            <a:picLocks noGrp="1" noChangeAspect="1"/>
          </p:cNvPicPr>
          <p:nvPr>
            <p:ph idx="1"/>
          </p:nvPr>
        </p:nvPicPr>
        <p:blipFill>
          <a:blip r:embed="rId2"/>
          <a:srcRect l="-12342" r="-12342"/>
          <a:stretch>
            <a:fillRect/>
          </a:stretch>
        </p:blipFill>
        <p:spPr>
          <a:xfrm>
            <a:off x="-1090703" y="320221"/>
            <a:ext cx="11286104" cy="4655192"/>
          </a:xfrm>
        </p:spPr>
      </p:pic>
    </p:spTree>
    <p:extLst>
      <p:ext uri="{BB962C8B-B14F-4D97-AF65-F5344CB8AC3E}">
        <p14:creationId xmlns:p14="http://schemas.microsoft.com/office/powerpoint/2010/main" val="18533084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mobile phones.jpg"/>
          <p:cNvPicPr>
            <a:picLocks noGrp="1" noChangeAspect="1"/>
          </p:cNvPicPr>
          <p:nvPr>
            <p:ph idx="1"/>
          </p:nvPr>
        </p:nvPicPr>
        <p:blipFill>
          <a:blip r:embed="rId2"/>
          <a:srcRect l="-10640" r="-10640"/>
          <a:stretch>
            <a:fillRect/>
          </a:stretch>
        </p:blipFill>
        <p:spPr>
          <a:xfrm>
            <a:off x="-224413" y="-9720"/>
            <a:ext cx="9673213" cy="5153220"/>
          </a:xfrm>
        </p:spPr>
      </p:pic>
    </p:spTree>
    <p:extLst>
      <p:ext uri="{BB962C8B-B14F-4D97-AF65-F5344CB8AC3E}">
        <p14:creationId xmlns:p14="http://schemas.microsoft.com/office/powerpoint/2010/main" val="25498865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raft-of-declaration-of-independence.jpg"/>
          <p:cNvPicPr>
            <a:picLocks noGrp="1" noChangeAspect="1"/>
          </p:cNvPicPr>
          <p:nvPr>
            <p:ph idx="1"/>
          </p:nvPr>
        </p:nvPicPr>
        <p:blipFill>
          <a:blip r:embed="rId2"/>
          <a:srcRect l="-89762" r="-89762"/>
          <a:stretch>
            <a:fillRect/>
          </a:stretch>
        </p:blipFill>
        <p:spPr>
          <a:xfrm>
            <a:off x="-1630688" y="19050"/>
            <a:ext cx="12469964" cy="5143500"/>
          </a:xfrm>
        </p:spPr>
      </p:pic>
    </p:spTree>
    <p:extLst>
      <p:ext uri="{BB962C8B-B14F-4D97-AF65-F5344CB8AC3E}">
        <p14:creationId xmlns:p14="http://schemas.microsoft.com/office/powerpoint/2010/main" val="5071075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nd the future capture.jpg"/>
          <p:cNvPicPr>
            <a:picLocks noGrp="1" noChangeAspect="1"/>
          </p:cNvPicPr>
          <p:nvPr>
            <p:ph idx="1"/>
          </p:nvPr>
        </p:nvPicPr>
        <p:blipFill>
          <a:blip r:embed="rId2"/>
          <a:srcRect l="-10587" r="-10587"/>
          <a:stretch>
            <a:fillRect/>
          </a:stretch>
        </p:blipFill>
        <p:spPr>
          <a:xfrm>
            <a:off x="-229036" y="0"/>
            <a:ext cx="9602072" cy="5143500"/>
          </a:xfrm>
        </p:spPr>
      </p:pic>
    </p:spTree>
    <p:extLst>
      <p:ext uri="{BB962C8B-B14F-4D97-AF65-F5344CB8AC3E}">
        <p14:creationId xmlns:p14="http://schemas.microsoft.com/office/powerpoint/2010/main" val="13325272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1-09-05 at 5.59.20 PM.png"/>
          <p:cNvPicPr>
            <a:picLocks noGrp="1" noChangeAspect="1"/>
          </p:cNvPicPr>
          <p:nvPr>
            <p:ph idx="1"/>
          </p:nvPr>
        </p:nvPicPr>
        <p:blipFill>
          <a:blip r:embed="rId2"/>
          <a:srcRect t="-3549" b="-3549"/>
          <a:stretch>
            <a:fillRect/>
          </a:stretch>
        </p:blipFill>
        <p:spPr>
          <a:xfrm>
            <a:off x="-762000" y="-114300"/>
            <a:ext cx="12978001" cy="5353050"/>
          </a:xfrm>
        </p:spPr>
      </p:pic>
    </p:spTree>
    <p:extLst>
      <p:ext uri="{BB962C8B-B14F-4D97-AF65-F5344CB8AC3E}">
        <p14:creationId xmlns:p14="http://schemas.microsoft.com/office/powerpoint/2010/main" val="41536725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1-09-05 at 5.58.12 PM.png"/>
          <p:cNvPicPr>
            <a:picLocks noGrp="1" noChangeAspect="1"/>
          </p:cNvPicPr>
          <p:nvPr>
            <p:ph idx="1"/>
          </p:nvPr>
        </p:nvPicPr>
        <p:blipFill>
          <a:blip r:embed="rId2"/>
          <a:srcRect l="-5039" r="-5039"/>
          <a:stretch>
            <a:fillRect/>
          </a:stretch>
        </p:blipFill>
        <p:spPr>
          <a:xfrm>
            <a:off x="-651455" y="0"/>
            <a:ext cx="11167055" cy="5848350"/>
          </a:xfrm>
        </p:spPr>
      </p:pic>
    </p:spTree>
    <p:extLst>
      <p:ext uri="{BB962C8B-B14F-4D97-AF65-F5344CB8AC3E}">
        <p14:creationId xmlns:p14="http://schemas.microsoft.com/office/powerpoint/2010/main" val="556540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find the future declaration.jpg"/>
          <p:cNvPicPr>
            <a:picLocks noChangeAspect="1"/>
          </p:cNvPicPr>
          <p:nvPr/>
        </p:nvPicPr>
        <p:blipFill>
          <a:blip r:embed="rId2"/>
          <a:stretch>
            <a:fillRect/>
          </a:stretch>
        </p:blipFill>
        <p:spPr>
          <a:xfrm>
            <a:off x="244232" y="0"/>
            <a:ext cx="8747368" cy="5143500"/>
          </a:xfrm>
          <a:prstGeom prst="rect">
            <a:avLst/>
          </a:prstGeom>
        </p:spPr>
      </p:pic>
    </p:spTree>
    <p:extLst>
      <p:ext uri="{BB962C8B-B14F-4D97-AF65-F5344CB8AC3E}">
        <p14:creationId xmlns:p14="http://schemas.microsoft.com/office/powerpoint/2010/main" val="25012195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gavin.jpg"/>
          <p:cNvPicPr>
            <a:picLocks noGrp="1" noChangeAspect="1"/>
          </p:cNvPicPr>
          <p:nvPr>
            <p:ph idx="1"/>
          </p:nvPr>
        </p:nvPicPr>
        <p:blipFill>
          <a:blip r:embed="rId2"/>
          <a:srcRect l="-71221" r="-71221"/>
          <a:stretch>
            <a:fillRect/>
          </a:stretch>
        </p:blipFill>
        <p:spPr>
          <a:xfrm>
            <a:off x="-2487764" y="0"/>
            <a:ext cx="9650564" cy="5143500"/>
          </a:xfrm>
        </p:spPr>
      </p:pic>
      <p:pic>
        <p:nvPicPr>
          <p:cNvPr id="5" name="Content Placeholder 3" descr="find the future book 1.jpg"/>
          <p:cNvPicPr>
            <a:picLocks noChangeAspect="1"/>
          </p:cNvPicPr>
          <p:nvPr/>
        </p:nvPicPr>
        <p:blipFill>
          <a:blip r:embed="rId3"/>
          <a:srcRect l="-71221" r="-71221"/>
          <a:stretch>
            <a:fillRect/>
          </a:stretch>
        </p:blipFill>
        <p:spPr bwMode="auto">
          <a:xfrm>
            <a:off x="1931836" y="0"/>
            <a:ext cx="9879164" cy="5143500"/>
          </a:xfrm>
          <a:prstGeom prst="rect">
            <a:avLst/>
          </a:prstGeom>
          <a:noFill/>
          <a:ln w="9525">
            <a:noFill/>
            <a:miter lim="800000"/>
            <a:headEnd/>
            <a:tailEnd/>
          </a:ln>
        </p:spPr>
      </p:pic>
    </p:spTree>
    <p:extLst>
      <p:ext uri="{BB962C8B-B14F-4D97-AF65-F5344CB8AC3E}">
        <p14:creationId xmlns:p14="http://schemas.microsoft.com/office/powerpoint/2010/main" val="22037945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after mindight.jpg"/>
          <p:cNvPicPr>
            <a:picLocks noGrp="1" noChangeAspect="1"/>
          </p:cNvPicPr>
          <p:nvPr>
            <p:ph idx="1"/>
          </p:nvPr>
        </p:nvPicPr>
        <p:blipFill>
          <a:blip r:embed="rId2"/>
          <a:srcRect l="-10640" r="-10640"/>
          <a:stretch>
            <a:fillRect/>
          </a:stretch>
        </p:blipFill>
        <p:spPr>
          <a:xfrm>
            <a:off x="-876114" y="0"/>
            <a:ext cx="10934514" cy="5143500"/>
          </a:xfrm>
        </p:spPr>
      </p:pic>
    </p:spTree>
    <p:extLst>
      <p:ext uri="{BB962C8B-B14F-4D97-AF65-F5344CB8AC3E}">
        <p14:creationId xmlns:p14="http://schemas.microsoft.com/office/powerpoint/2010/main" val="1019469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ll_of_duty_modern_warfare_3_wallpaper.jpg"/>
          <p:cNvPicPr>
            <a:picLocks noGrp="1" noChangeAspect="1"/>
          </p:cNvPicPr>
          <p:nvPr>
            <p:ph idx="1"/>
          </p:nvPr>
        </p:nvPicPr>
        <p:blipFill>
          <a:blip r:embed="rId2"/>
          <a:srcRect l="-25772" r="-25772"/>
          <a:stretch>
            <a:fillRect/>
          </a:stretch>
        </p:blipFill>
        <p:spPr>
          <a:xfrm>
            <a:off x="-1573365" y="0"/>
            <a:ext cx="12469965" cy="5143500"/>
          </a:xfrm>
        </p:spPr>
      </p:pic>
      <p:sp>
        <p:nvSpPr>
          <p:cNvPr id="5" name="TextBox 4"/>
          <p:cNvSpPr txBox="1"/>
          <p:nvPr/>
        </p:nvSpPr>
        <p:spPr>
          <a:xfrm>
            <a:off x="685800" y="166628"/>
            <a:ext cx="2971800" cy="4524316"/>
          </a:xfrm>
          <a:prstGeom prst="rect">
            <a:avLst/>
          </a:prstGeom>
          <a:noFill/>
        </p:spPr>
        <p:txBody>
          <a:bodyPr wrap="square" rtlCol="0">
            <a:spAutoFit/>
          </a:bodyPr>
          <a:lstStyle/>
          <a:p>
            <a:r>
              <a:rPr lang="en-US" sz="3600" b="1" dirty="0" smtClean="0">
                <a:latin typeface="Century Gothic"/>
                <a:cs typeface="Century Gothic"/>
              </a:rPr>
              <a:t>170 hours a year </a:t>
            </a:r>
            <a:r>
              <a:rPr lang="en-US" sz="3600" dirty="0" smtClean="0">
                <a:latin typeface="Century Gothic"/>
                <a:cs typeface="Century Gothic"/>
              </a:rPr>
              <a:t>per player…</a:t>
            </a:r>
          </a:p>
          <a:p>
            <a:endParaRPr lang="en-US" sz="3600" dirty="0" smtClean="0">
              <a:latin typeface="Century Gothic"/>
              <a:cs typeface="Century Gothic"/>
            </a:endParaRPr>
          </a:p>
          <a:p>
            <a:r>
              <a:rPr lang="en-US" sz="3600" dirty="0" smtClean="0">
                <a:latin typeface="Century Gothic"/>
                <a:cs typeface="Century Gothic"/>
              </a:rPr>
              <a:t>Or </a:t>
            </a:r>
            <a:r>
              <a:rPr lang="en-US" sz="3600" b="1" dirty="0" smtClean="0">
                <a:latin typeface="Century Gothic"/>
                <a:cs typeface="Century Gothic"/>
              </a:rPr>
              <a:t>1 month of full-time work </a:t>
            </a:r>
            <a:r>
              <a:rPr lang="en-US" sz="3600" dirty="0" smtClean="0">
                <a:latin typeface="Century Gothic"/>
                <a:cs typeface="Century Gothic"/>
              </a:rPr>
              <a:t>every year</a:t>
            </a:r>
            <a:endParaRPr lang="en-US" sz="3600"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vuvuzela.jpg"/>
          <p:cNvPicPr>
            <a:picLocks noGrp="1" noChangeAspect="1"/>
          </p:cNvPicPr>
          <p:nvPr>
            <p:ph idx="1"/>
          </p:nvPr>
        </p:nvPicPr>
        <p:blipFill>
          <a:blip r:embed="rId2"/>
          <a:srcRect l="-86373" r="-86373"/>
          <a:stretch>
            <a:fillRect/>
          </a:stretch>
        </p:blipFill>
        <p:spPr>
          <a:xfrm>
            <a:off x="-1524000" y="0"/>
            <a:ext cx="12197540" cy="5429250"/>
          </a:xfrm>
        </p:spPr>
      </p:pic>
    </p:spTree>
    <p:extLst>
      <p:ext uri="{BB962C8B-B14F-4D97-AF65-F5344CB8AC3E}">
        <p14:creationId xmlns:p14="http://schemas.microsoft.com/office/powerpoint/2010/main" val="36947992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1-09-05 at 5.30.43 PM.png"/>
          <p:cNvPicPr>
            <a:picLocks noGrp="1" noChangeAspect="1"/>
          </p:cNvPicPr>
          <p:nvPr>
            <p:ph idx="1"/>
          </p:nvPr>
        </p:nvPicPr>
        <p:blipFill>
          <a:blip r:embed="rId2"/>
          <a:srcRect t="-4339" b="-4339"/>
          <a:stretch>
            <a:fillRect/>
          </a:stretch>
        </p:blipFill>
        <p:spPr>
          <a:xfrm>
            <a:off x="-762000" y="0"/>
            <a:ext cx="10208907" cy="5010150"/>
          </a:xfrm>
        </p:spPr>
      </p:pic>
    </p:spTree>
    <p:extLst>
      <p:ext uri="{BB962C8B-B14F-4D97-AF65-F5344CB8AC3E}">
        <p14:creationId xmlns:p14="http://schemas.microsoft.com/office/powerpoint/2010/main" val="11844490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line to sign.jpg"/>
          <p:cNvPicPr>
            <a:picLocks noGrp="1" noChangeAspect="1"/>
          </p:cNvPicPr>
          <p:nvPr>
            <p:ph idx="1"/>
          </p:nvPr>
        </p:nvPicPr>
        <p:blipFill>
          <a:blip r:embed="rId2"/>
          <a:srcRect l="-86307" r="-86307"/>
          <a:stretch>
            <a:fillRect/>
          </a:stretch>
        </p:blipFill>
        <p:spPr>
          <a:xfrm>
            <a:off x="-3581400" y="0"/>
            <a:ext cx="11174564" cy="5143500"/>
          </a:xfrm>
        </p:spPr>
      </p:pic>
      <p:pic>
        <p:nvPicPr>
          <p:cNvPr id="5" name="Content Placeholder 3" descr="find the future signature page.JPG"/>
          <p:cNvPicPr>
            <a:picLocks noChangeAspect="1"/>
          </p:cNvPicPr>
          <p:nvPr/>
        </p:nvPicPr>
        <p:blipFill>
          <a:blip r:embed="rId3"/>
          <a:srcRect l="-18187" r="-18187"/>
          <a:stretch>
            <a:fillRect/>
          </a:stretch>
        </p:blipFill>
        <p:spPr bwMode="auto">
          <a:xfrm>
            <a:off x="2465236" y="0"/>
            <a:ext cx="12469964" cy="5143500"/>
          </a:xfrm>
          <a:prstGeom prst="rect">
            <a:avLst/>
          </a:prstGeom>
          <a:noFill/>
          <a:ln w="9525">
            <a:noFill/>
            <a:miter lim="800000"/>
            <a:headEnd/>
            <a:tailEnd/>
          </a:ln>
        </p:spPr>
      </p:pic>
    </p:spTree>
    <p:extLst>
      <p:ext uri="{BB962C8B-B14F-4D97-AF65-F5344CB8AC3E}">
        <p14:creationId xmlns:p14="http://schemas.microsoft.com/office/powerpoint/2010/main" val="31915212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nd the future title page.JPG"/>
          <p:cNvPicPr>
            <a:picLocks noGrp="1" noChangeAspect="1"/>
          </p:cNvPicPr>
          <p:nvPr>
            <p:ph idx="1"/>
          </p:nvPr>
        </p:nvPicPr>
        <p:blipFill>
          <a:blip r:embed="rId2"/>
          <a:srcRect l="-18187" r="-18187"/>
          <a:stretch>
            <a:fillRect/>
          </a:stretch>
        </p:blipFill>
        <p:spPr>
          <a:xfrm>
            <a:off x="-710482" y="-19050"/>
            <a:ext cx="10564964" cy="5143500"/>
          </a:xfrm>
        </p:spPr>
      </p:pic>
    </p:spTree>
    <p:extLst>
      <p:ext uri="{BB962C8B-B14F-4D97-AF65-F5344CB8AC3E}">
        <p14:creationId xmlns:p14="http://schemas.microsoft.com/office/powerpoint/2010/main" val="38974275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3-21 at 11.57.24 AM.png"/>
          <p:cNvPicPr>
            <a:picLocks noChangeAspect="1"/>
          </p:cNvPicPr>
          <p:nvPr/>
        </p:nvPicPr>
        <p:blipFill>
          <a:blip r:embed="rId3"/>
          <a:stretch>
            <a:fillRect/>
          </a:stretch>
        </p:blipFill>
        <p:spPr>
          <a:xfrm>
            <a:off x="1142757" y="0"/>
            <a:ext cx="3390223" cy="5143500"/>
          </a:xfrm>
          <a:prstGeom prst="rect">
            <a:avLst/>
          </a:prstGeom>
        </p:spPr>
      </p:pic>
      <p:pic>
        <p:nvPicPr>
          <p:cNvPr id="5" name="Picture 4" descr="success-no-footer.png"/>
          <p:cNvPicPr>
            <a:picLocks noChangeAspect="1"/>
          </p:cNvPicPr>
          <p:nvPr/>
        </p:nvPicPr>
        <p:blipFill>
          <a:blip r:embed="rId4"/>
          <a:stretch>
            <a:fillRect/>
          </a:stretch>
        </p:blipFill>
        <p:spPr>
          <a:xfrm>
            <a:off x="4336635" y="-659562"/>
            <a:ext cx="4081657" cy="6462624"/>
          </a:xfrm>
          <a:prstGeom prst="rect">
            <a:avLst/>
          </a:prstGeom>
        </p:spPr>
      </p:pic>
    </p:spTree>
    <p:extLst>
      <p:ext uri="{BB962C8B-B14F-4D97-AF65-F5344CB8AC3E}">
        <p14:creationId xmlns:p14="http://schemas.microsoft.com/office/powerpoint/2010/main" val="22714617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04800" y="514351"/>
            <a:ext cx="8382000" cy="1108472"/>
          </a:xfrm>
        </p:spPr>
        <p:txBody>
          <a:bodyPr>
            <a:noAutofit/>
          </a:bodyPr>
          <a:lstStyle/>
          <a:p>
            <a:r>
              <a:rPr lang="en-US" sz="5400" b="1" dirty="0" smtClean="0">
                <a:solidFill>
                  <a:srgbClr val="FFF47F"/>
                </a:solidFill>
                <a:ea typeface="Handwriting - Dakota" charset="0"/>
                <a:cs typeface="Century Gothic"/>
              </a:rPr>
              <a:t>10 Positive Emotions </a:t>
            </a:r>
            <a:r>
              <a:rPr lang="en-US" sz="5400" b="1" i="1" dirty="0" smtClean="0">
                <a:solidFill>
                  <a:srgbClr val="008BF7"/>
                </a:solidFill>
              </a:rPr>
              <a:t/>
            </a:r>
            <a:br>
              <a:rPr lang="en-US" sz="5400" b="1" i="1" dirty="0" smtClean="0">
                <a:solidFill>
                  <a:srgbClr val="008BF7"/>
                </a:solidFill>
              </a:rPr>
            </a:br>
            <a:endParaRPr lang="en-US" sz="5400" dirty="0" smtClean="0">
              <a:solidFill>
                <a:srgbClr val="008BF7"/>
              </a:solidFill>
            </a:endParaRPr>
          </a:p>
        </p:txBody>
      </p:sp>
      <p:sp>
        <p:nvSpPr>
          <p:cNvPr id="95236" name="TextBox 3"/>
          <p:cNvSpPr txBox="1">
            <a:spLocks noChangeArrowheads="1"/>
          </p:cNvSpPr>
          <p:nvPr/>
        </p:nvSpPr>
        <p:spPr bwMode="auto">
          <a:xfrm>
            <a:off x="4876800" y="1460440"/>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a:solidFill>
                  <a:srgbClr val="FFFFFF"/>
                </a:solidFill>
                <a:latin typeface="Century Gothic" charset="0"/>
                <a:ea typeface="Century Gothic" charset="0"/>
                <a:cs typeface="Century Gothic" charset="0"/>
              </a:rPr>
              <a:t>5. Curiosity</a:t>
            </a:r>
          </a:p>
          <a:p>
            <a:pPr>
              <a:spcBef>
                <a:spcPts val="963"/>
              </a:spcBef>
            </a:pPr>
            <a:r>
              <a:rPr lang="en-US" sz="3200" dirty="0">
                <a:solidFill>
                  <a:srgbClr val="FFFFFF"/>
                </a:solidFill>
                <a:latin typeface="Century Gothic" charset="0"/>
                <a:ea typeface="Century Gothic" charset="0"/>
                <a:cs typeface="Century Gothic" charset="0"/>
              </a:rPr>
              <a:t>4. Excitement</a:t>
            </a:r>
          </a:p>
          <a:p>
            <a:pPr>
              <a:spcBef>
                <a:spcPts val="963"/>
              </a:spcBef>
            </a:pPr>
            <a:r>
              <a:rPr lang="en-US" sz="3200" dirty="0">
                <a:solidFill>
                  <a:srgbClr val="FFFFFF"/>
                </a:solidFill>
                <a:latin typeface="Century Gothic" charset="0"/>
                <a:ea typeface="Century Gothic" charset="0"/>
                <a:cs typeface="Century Gothic" charset="0"/>
              </a:rPr>
              <a:t>3. Awe &amp; Wonder</a:t>
            </a:r>
          </a:p>
          <a:p>
            <a:pPr>
              <a:spcBef>
                <a:spcPts val="963"/>
              </a:spcBef>
            </a:pPr>
            <a:r>
              <a:rPr lang="en-US" sz="3200" dirty="0">
                <a:solidFill>
                  <a:srgbClr val="FFFFFF"/>
                </a:solidFill>
                <a:latin typeface="Century Gothic" charset="0"/>
                <a:ea typeface="Century Gothic" charset="0"/>
                <a:cs typeface="Century Gothic" charset="0"/>
              </a:rPr>
              <a:t>2. </a:t>
            </a:r>
            <a:r>
              <a:rPr lang="en-US" sz="3200" dirty="0" smtClean="0">
                <a:solidFill>
                  <a:srgbClr val="FFFFFF"/>
                </a:solidFill>
                <a:latin typeface="Century Gothic" charset="0"/>
                <a:ea typeface="Century Gothic" charset="0"/>
                <a:cs typeface="Century Gothic" charset="0"/>
              </a:rPr>
              <a:t>Flow</a:t>
            </a:r>
            <a:endParaRPr lang="en-US" sz="3200" dirty="0">
              <a:solidFill>
                <a:srgbClr val="FFFFFF"/>
              </a:solidFill>
              <a:latin typeface="Century Gothic" charset="0"/>
              <a:ea typeface="Century Gothic" charset="0"/>
              <a:cs typeface="Century Gothic" charset="0"/>
            </a:endParaRPr>
          </a:p>
          <a:p>
            <a:pPr>
              <a:spcBef>
                <a:spcPts val="963"/>
              </a:spcBef>
            </a:pPr>
            <a:r>
              <a:rPr lang="en-US" sz="3200" dirty="0">
                <a:solidFill>
                  <a:srgbClr val="FFFFFF"/>
                </a:solidFill>
                <a:latin typeface="Century Gothic" charset="0"/>
                <a:ea typeface="Century Gothic" charset="0"/>
                <a:cs typeface="Century Gothic" charset="0"/>
              </a:rPr>
              <a:t>1. Creativity</a:t>
            </a:r>
          </a:p>
          <a:p>
            <a:endParaRPr lang="en-US" sz="4000" dirty="0">
              <a:latin typeface="Century Gothic"/>
            </a:endParaRPr>
          </a:p>
        </p:txBody>
      </p:sp>
      <p:sp>
        <p:nvSpPr>
          <p:cNvPr id="5" name="TextBox 3"/>
          <p:cNvSpPr txBox="1">
            <a:spLocks noChangeArrowheads="1"/>
          </p:cNvSpPr>
          <p:nvPr/>
        </p:nvSpPr>
        <p:spPr bwMode="auto">
          <a:xfrm>
            <a:off x="457200" y="1460441"/>
            <a:ext cx="4572000" cy="3683060"/>
          </a:xfrm>
          <a:prstGeom prst="rect">
            <a:avLst/>
          </a:prstGeom>
          <a:noFill/>
          <a:ln w="9525">
            <a:noFill/>
            <a:miter lim="800000"/>
            <a:headEnd/>
            <a:tailEnd/>
          </a:ln>
        </p:spPr>
        <p:txBody>
          <a:bodyPr>
            <a:prstTxWarp prst="textNoShape">
              <a:avLst/>
            </a:prstTxWarp>
            <a:spAutoFit/>
          </a:bodyPr>
          <a:lstStyle/>
          <a:p>
            <a:pPr>
              <a:spcBef>
                <a:spcPts val="963"/>
              </a:spcBef>
            </a:pPr>
            <a:r>
              <a:rPr lang="en-US" sz="3200" dirty="0" smtClean="0">
                <a:solidFill>
                  <a:srgbClr val="FFFFFF"/>
                </a:solidFill>
                <a:latin typeface="Century Gothic" charset="0"/>
                <a:ea typeface="Century Gothic" charset="0"/>
                <a:cs typeface="Century Gothic" charset="0"/>
              </a:rPr>
              <a:t>10. Joy</a:t>
            </a:r>
          </a:p>
          <a:p>
            <a:pPr>
              <a:spcBef>
                <a:spcPts val="963"/>
              </a:spcBef>
            </a:pPr>
            <a:r>
              <a:rPr lang="en-US" sz="3200" dirty="0" smtClean="0">
                <a:solidFill>
                  <a:srgbClr val="FFFFFF"/>
                </a:solidFill>
                <a:latin typeface="Century Gothic" charset="0"/>
                <a:ea typeface="Century Gothic" charset="0"/>
                <a:cs typeface="Century Gothic" charset="0"/>
              </a:rPr>
              <a:t>  9. Relief</a:t>
            </a:r>
          </a:p>
          <a:p>
            <a:pPr>
              <a:spcBef>
                <a:spcPts val="963"/>
              </a:spcBef>
            </a:pPr>
            <a:r>
              <a:rPr lang="en-US" sz="3200" dirty="0" smtClean="0">
                <a:solidFill>
                  <a:srgbClr val="FFFFFF"/>
                </a:solidFill>
                <a:latin typeface="Century Gothic" charset="0"/>
                <a:ea typeface="Century Gothic" charset="0"/>
                <a:cs typeface="Century Gothic" charset="0"/>
              </a:rPr>
              <a:t>  8. Love</a:t>
            </a:r>
          </a:p>
          <a:p>
            <a:pPr>
              <a:spcBef>
                <a:spcPts val="963"/>
              </a:spcBef>
            </a:pPr>
            <a:r>
              <a:rPr lang="en-US" sz="3200" dirty="0" smtClean="0">
                <a:solidFill>
                  <a:srgbClr val="FFFFFF"/>
                </a:solidFill>
                <a:latin typeface="Century Gothic" charset="0"/>
                <a:ea typeface="Century Gothic" charset="0"/>
                <a:cs typeface="Century Gothic" charset="0"/>
              </a:rPr>
              <a:t>  7. Surprise</a:t>
            </a:r>
          </a:p>
          <a:p>
            <a:pPr>
              <a:spcBef>
                <a:spcPts val="963"/>
              </a:spcBef>
            </a:pPr>
            <a:r>
              <a:rPr lang="en-US" sz="3200" dirty="0" smtClean="0">
                <a:solidFill>
                  <a:srgbClr val="FFFFFF"/>
                </a:solidFill>
                <a:latin typeface="Century Gothic" charset="0"/>
                <a:ea typeface="Century Gothic" charset="0"/>
                <a:cs typeface="Century Gothic" charset="0"/>
              </a:rPr>
              <a:t>  6. Pride</a:t>
            </a:r>
          </a:p>
          <a:p>
            <a:endParaRPr lang="en-US" sz="4000" dirty="0">
              <a:latin typeface="Century Gothic"/>
            </a:endParaRPr>
          </a:p>
        </p:txBody>
      </p:sp>
    </p:spTree>
    <p:extLst>
      <p:ext uri="{BB962C8B-B14F-4D97-AF65-F5344CB8AC3E}">
        <p14:creationId xmlns:p14="http://schemas.microsoft.com/office/powerpoint/2010/main" val="9487104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Screen shot 2010-04-21 at 10.14.17 AM.png"/>
          <p:cNvPicPr>
            <a:picLocks noChangeAspect="1"/>
          </p:cNvPicPr>
          <p:nvPr/>
        </p:nvPicPr>
        <p:blipFill>
          <a:blip r:embed="rId3"/>
          <a:srcRect l="-17969" r="-17969"/>
          <a:stretch>
            <a:fillRect/>
          </a:stretch>
        </p:blipFill>
        <p:spPr bwMode="auto">
          <a:xfrm>
            <a:off x="3725161" y="2350556"/>
            <a:ext cx="6333241" cy="3269195"/>
          </a:xfrm>
          <a:prstGeom prst="rect">
            <a:avLst/>
          </a:prstGeom>
          <a:noFill/>
          <a:ln w="9525">
            <a:noFill/>
            <a:miter lim="800000"/>
            <a:headEnd/>
            <a:tailEnd/>
          </a:ln>
        </p:spPr>
      </p:pic>
      <p:pic>
        <p:nvPicPr>
          <p:cNvPr id="5" name="Picture 4" descr="Screen shot 2010-04-21 at 10.15.33 AM.png"/>
          <p:cNvPicPr>
            <a:picLocks noChangeAspect="1"/>
          </p:cNvPicPr>
          <p:nvPr/>
        </p:nvPicPr>
        <p:blipFill>
          <a:blip r:embed="rId4"/>
          <a:stretch>
            <a:fillRect/>
          </a:stretch>
        </p:blipFill>
        <p:spPr>
          <a:xfrm>
            <a:off x="4450929" y="-476250"/>
            <a:ext cx="4616873" cy="3424604"/>
          </a:xfrm>
          <a:prstGeom prst="rect">
            <a:avLst/>
          </a:prstGeom>
        </p:spPr>
      </p:pic>
      <p:pic>
        <p:nvPicPr>
          <p:cNvPr id="6" name="Content Placeholder 3" descr="Screen shot 2010-04-21 at 10.15.52 AM.png"/>
          <p:cNvPicPr>
            <a:picLocks noChangeAspect="1"/>
          </p:cNvPicPr>
          <p:nvPr/>
        </p:nvPicPr>
        <p:blipFill>
          <a:blip r:embed="rId5"/>
          <a:srcRect l="-18187" r="-18187"/>
          <a:stretch>
            <a:fillRect/>
          </a:stretch>
        </p:blipFill>
        <p:spPr bwMode="auto">
          <a:xfrm>
            <a:off x="-533400" y="-323850"/>
            <a:ext cx="5796471" cy="2896694"/>
          </a:xfrm>
          <a:prstGeom prst="rect">
            <a:avLst/>
          </a:prstGeom>
          <a:noFill/>
          <a:ln w="9525">
            <a:noFill/>
            <a:miter lim="800000"/>
            <a:headEnd/>
            <a:tailEnd/>
          </a:ln>
        </p:spPr>
      </p:pic>
      <p:pic>
        <p:nvPicPr>
          <p:cNvPr id="7" name="Content Placeholder 3" descr="Screen shot 2010-04-21 at 10.14.04 AM.png"/>
          <p:cNvPicPr>
            <a:picLocks noChangeAspect="1"/>
          </p:cNvPicPr>
          <p:nvPr/>
        </p:nvPicPr>
        <p:blipFill>
          <a:blip r:embed="rId6"/>
          <a:srcRect l="-18001" r="-18001"/>
          <a:stretch>
            <a:fillRect/>
          </a:stretch>
        </p:blipFill>
        <p:spPr bwMode="auto">
          <a:xfrm>
            <a:off x="-381000" y="2415528"/>
            <a:ext cx="5611813" cy="2899422"/>
          </a:xfrm>
          <a:prstGeom prst="rect">
            <a:avLst/>
          </a:prstGeom>
          <a:noFill/>
          <a:ln w="9525">
            <a:noFill/>
            <a:miter lim="800000"/>
            <a:headEnd/>
            <a:tailEnd/>
          </a:ln>
        </p:spPr>
      </p:pic>
    </p:spTree>
    <p:extLst>
      <p:ext uri="{BB962C8B-B14F-4D97-AF65-F5344CB8AC3E}">
        <p14:creationId xmlns:p14="http://schemas.microsoft.com/office/powerpoint/2010/main" val="1793061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ll-of-duty-advanced-warfare-soldier-wallpaper.jpg"/>
          <p:cNvPicPr>
            <a:picLocks noGrp="1" noChangeAspect="1"/>
          </p:cNvPicPr>
          <p:nvPr>
            <p:ph idx="1"/>
          </p:nvPr>
        </p:nvPicPr>
        <p:blipFill>
          <a:blip r:embed="rId3"/>
          <a:srcRect l="-25772" r="-25772"/>
          <a:stretch>
            <a:fillRect/>
          </a:stretch>
        </p:blipFill>
        <p:spPr>
          <a:xfrm>
            <a:off x="-1662983" y="0"/>
            <a:ext cx="12469965" cy="5143500"/>
          </a:xfrm>
        </p:spPr>
      </p:pic>
      <p:sp>
        <p:nvSpPr>
          <p:cNvPr id="5" name="TextBox 4"/>
          <p:cNvSpPr txBox="1"/>
          <p:nvPr/>
        </p:nvSpPr>
        <p:spPr>
          <a:xfrm>
            <a:off x="4916569" y="76968"/>
            <a:ext cx="3677975" cy="4893647"/>
          </a:xfrm>
          <a:prstGeom prst="rect">
            <a:avLst/>
          </a:prstGeom>
          <a:noFill/>
        </p:spPr>
        <p:txBody>
          <a:bodyPr wrap="square" rtlCol="0">
            <a:spAutoFit/>
          </a:bodyPr>
          <a:lstStyle/>
          <a:p>
            <a:pPr algn="r"/>
            <a:endParaRPr lang="en-US" sz="3600" b="1" dirty="0" smtClean="0">
              <a:solidFill>
                <a:srgbClr val="F1672B"/>
              </a:solidFill>
              <a:latin typeface="Century Gothic"/>
              <a:cs typeface="Century Gothic"/>
            </a:endParaRPr>
          </a:p>
          <a:p>
            <a:pPr algn="r"/>
            <a:r>
              <a:rPr lang="en-US" sz="3600" b="1" dirty="0" smtClean="0">
                <a:latin typeface="Century Gothic"/>
                <a:cs typeface="Century Gothic"/>
              </a:rPr>
              <a:t>1 in 4 players </a:t>
            </a:r>
          </a:p>
          <a:p>
            <a:pPr algn="r"/>
            <a:r>
              <a:rPr lang="en-US" sz="4400" b="1" dirty="0" smtClean="0">
                <a:latin typeface="Century Gothic"/>
                <a:cs typeface="Century Gothic"/>
              </a:rPr>
              <a:t>called in sick</a:t>
            </a:r>
            <a:endParaRPr lang="en-US" sz="3600" b="1" dirty="0" smtClean="0">
              <a:latin typeface="Century Gothic"/>
              <a:cs typeface="Century Gothic"/>
            </a:endParaRPr>
          </a:p>
          <a:p>
            <a:pPr algn="r"/>
            <a:r>
              <a:rPr lang="en-US" sz="3600" b="1" dirty="0" smtClean="0">
                <a:latin typeface="Century Gothic"/>
                <a:cs typeface="Century Gothic"/>
              </a:rPr>
              <a:t>to stay home and </a:t>
            </a:r>
          </a:p>
          <a:p>
            <a:pPr algn="r"/>
            <a:r>
              <a:rPr lang="en-US" sz="3600" b="1" dirty="0" smtClean="0">
                <a:latin typeface="Century Gothic"/>
                <a:cs typeface="Century Gothic"/>
              </a:rPr>
              <a:t>play on </a:t>
            </a:r>
          </a:p>
          <a:p>
            <a:pPr algn="r"/>
            <a:r>
              <a:rPr lang="en-US" sz="4400" b="1" dirty="0" smtClean="0">
                <a:latin typeface="Century Gothic"/>
                <a:cs typeface="Century Gothic"/>
              </a:rPr>
              <a:t>launch day</a:t>
            </a:r>
            <a:r>
              <a:rPr lang="en-US" sz="3600" b="1" dirty="0" smtClean="0">
                <a:latin typeface="Century Gothic"/>
                <a:cs typeface="Century Gothic"/>
              </a:rPr>
              <a:t>.</a:t>
            </a:r>
            <a:endParaRPr lang="en-US" sz="3600"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352551"/>
            <a:ext cx="8229600" cy="3394472"/>
          </a:xfrm>
        </p:spPr>
        <p:txBody>
          <a:bodyPr/>
          <a:lstStyle/>
          <a:p>
            <a:pPr>
              <a:buNone/>
            </a:pPr>
            <a:r>
              <a:rPr lang="en-US" sz="4800" b="1" dirty="0" smtClean="0">
                <a:solidFill>
                  <a:srgbClr val="09D6FE"/>
                </a:solidFill>
              </a:rPr>
              <a:t>  81 % </a:t>
            </a:r>
            <a:r>
              <a:rPr lang="en-US" sz="4800" dirty="0" smtClean="0">
                <a:solidFill>
                  <a:schemeClr val="bg1"/>
                </a:solidFill>
              </a:rPr>
              <a:t>of global workers are </a:t>
            </a:r>
            <a:r>
              <a:rPr lang="en-US" sz="4800" b="1" dirty="0" smtClean="0">
                <a:solidFill>
                  <a:srgbClr val="F6D228"/>
                </a:solidFill>
              </a:rPr>
              <a:t>not engaged</a:t>
            </a:r>
            <a:r>
              <a:rPr lang="en-US" sz="4800" dirty="0" smtClean="0">
                <a:solidFill>
                  <a:schemeClr val="bg1"/>
                </a:solidFill>
              </a:rPr>
              <a:t>. *</a:t>
            </a:r>
            <a:endParaRPr lang="en-US" dirty="0" smtClean="0">
              <a:solidFill>
                <a:schemeClr val="bg1"/>
              </a:solidFill>
            </a:endParaRPr>
          </a:p>
          <a:p>
            <a:pPr>
              <a:buNone/>
            </a:pPr>
            <a:endParaRPr lang="en-US" dirty="0" smtClean="0">
              <a:solidFill>
                <a:schemeClr val="bg1"/>
              </a:solidFill>
            </a:endParaRPr>
          </a:p>
          <a:p>
            <a:pPr algn="r">
              <a:buNone/>
            </a:pPr>
            <a:r>
              <a:rPr lang="en-US" dirty="0" smtClean="0">
                <a:solidFill>
                  <a:schemeClr val="bg1"/>
                </a:solidFill>
              </a:rPr>
              <a:t>*Gallup 2014 engagement survey</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857250"/>
          </a:xfrm>
        </p:spPr>
        <p:txBody>
          <a:bodyPr>
            <a:normAutofit fontScale="90000"/>
          </a:bodyPr>
          <a:lstStyle/>
          <a:p>
            <a:r>
              <a:rPr lang="en-US" dirty="0" smtClean="0">
                <a:solidFill>
                  <a:srgbClr val="FFFFFF"/>
                </a:solidFill>
              </a:rPr>
              <a:t>The </a:t>
            </a:r>
            <a:r>
              <a:rPr lang="en-US" b="1" dirty="0" smtClean="0">
                <a:solidFill>
                  <a:srgbClr val="FFFF00"/>
                </a:solidFill>
              </a:rPr>
              <a:t>longer</a:t>
            </a:r>
            <a:r>
              <a:rPr lang="en-US" dirty="0" smtClean="0">
                <a:solidFill>
                  <a:srgbClr val="FFFFFF"/>
                </a:solidFill>
              </a:rPr>
              <a:t> you stay in school, the </a:t>
            </a:r>
            <a:r>
              <a:rPr lang="en-US" b="1" dirty="0" smtClean="0">
                <a:solidFill>
                  <a:srgbClr val="008BF7"/>
                </a:solidFill>
              </a:rPr>
              <a:t>less engaged </a:t>
            </a:r>
            <a:r>
              <a:rPr lang="en-US" dirty="0" smtClean="0">
                <a:solidFill>
                  <a:srgbClr val="FFFFFF"/>
                </a:solidFill>
              </a:rPr>
              <a:t>you become.</a:t>
            </a:r>
            <a:endParaRPr lang="en-US" dirty="0">
              <a:solidFill>
                <a:srgbClr val="FFFFFF"/>
              </a:solidFill>
            </a:endParaRPr>
          </a:p>
        </p:txBody>
      </p:sp>
      <p:sp>
        <p:nvSpPr>
          <p:cNvPr id="4" name="Content Placeholder 3"/>
          <p:cNvSpPr>
            <a:spLocks noGrp="1"/>
          </p:cNvSpPr>
          <p:nvPr>
            <p:ph idx="1"/>
          </p:nvPr>
        </p:nvSpPr>
        <p:spPr>
          <a:xfrm>
            <a:off x="200506" y="1601353"/>
            <a:ext cx="8757077" cy="3394472"/>
          </a:xfrm>
        </p:spPr>
        <p:txBody>
          <a:bodyPr>
            <a:normAutofit fontScale="85000" lnSpcReduction="20000"/>
          </a:bodyPr>
          <a:lstStyle/>
          <a:p>
            <a:pPr algn="r">
              <a:buNone/>
            </a:pPr>
            <a:r>
              <a:rPr lang="en-US" dirty="0" smtClean="0">
                <a:solidFill>
                  <a:srgbClr val="FFFFFF"/>
                </a:solidFill>
              </a:rPr>
              <a:t>     % Engaged</a:t>
            </a: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pPr>
              <a:buNone/>
            </a:pPr>
            <a:endParaRPr lang="en-US" dirty="0" smtClean="0">
              <a:solidFill>
                <a:srgbClr val="FFFFFF"/>
              </a:solidFill>
            </a:endParaRPr>
          </a:p>
          <a:p>
            <a:pPr>
              <a:buNone/>
            </a:pPr>
            <a:r>
              <a:rPr lang="en-US" dirty="0" smtClean="0">
                <a:solidFill>
                  <a:srgbClr val="FFFFFF"/>
                </a:solidFill>
              </a:rPr>
              <a:t>Elementary                  Middle                 High School</a:t>
            </a:r>
            <a:endParaRPr lang="en-US" dirty="0">
              <a:solidFill>
                <a:srgbClr val="FFFFFF"/>
              </a:solidFill>
            </a:endParaRPr>
          </a:p>
        </p:txBody>
      </p:sp>
      <p:sp>
        <p:nvSpPr>
          <p:cNvPr id="5" name="Rectangle 4"/>
          <p:cNvSpPr/>
          <p:nvPr/>
        </p:nvSpPr>
        <p:spPr>
          <a:xfrm>
            <a:off x="5791200" y="1716804"/>
            <a:ext cx="533400" cy="400050"/>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83041" y="1905192"/>
            <a:ext cx="6998674" cy="2340846"/>
          </a:xfrm>
          <a:prstGeom prst="line">
            <a:avLst/>
          </a:prstGeom>
          <a:ln w="66675">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1000" y="817399"/>
            <a:ext cx="1828800" cy="1446550"/>
          </a:xfrm>
          <a:prstGeom prst="rect">
            <a:avLst/>
          </a:prstGeom>
          <a:noFill/>
        </p:spPr>
        <p:txBody>
          <a:bodyPr wrap="square" rtlCol="0">
            <a:spAutoFit/>
          </a:bodyPr>
          <a:lstStyle/>
          <a:p>
            <a:r>
              <a:rPr lang="en-US" sz="8800" b="1" dirty="0" smtClean="0">
                <a:solidFill>
                  <a:schemeClr val="bg1"/>
                </a:solidFill>
                <a:latin typeface="Century Gothic"/>
                <a:cs typeface="Century Gothic"/>
              </a:rPr>
              <a:t>.</a:t>
            </a:r>
            <a:r>
              <a:rPr lang="en-US" sz="3600" dirty="0" smtClean="0">
                <a:solidFill>
                  <a:schemeClr val="bg1"/>
                </a:solidFill>
                <a:latin typeface="Century Gothic"/>
                <a:cs typeface="Century Gothic"/>
              </a:rPr>
              <a:t>  </a:t>
            </a:r>
            <a:r>
              <a:rPr lang="en-US" sz="3600" b="1" dirty="0" smtClean="0">
                <a:solidFill>
                  <a:schemeClr val="bg1"/>
                </a:solidFill>
                <a:latin typeface="Century Gothic"/>
                <a:cs typeface="Century Gothic"/>
              </a:rPr>
              <a:t>76%</a:t>
            </a:r>
            <a:endParaRPr lang="en-US" sz="3600" b="1" dirty="0">
              <a:solidFill>
                <a:schemeClr val="bg1"/>
              </a:solidFill>
              <a:latin typeface="Century Gothic"/>
              <a:cs typeface="Century Gothic"/>
            </a:endParaRPr>
          </a:p>
        </p:txBody>
      </p:sp>
      <p:sp>
        <p:nvSpPr>
          <p:cNvPr id="11" name="TextBox 10"/>
          <p:cNvSpPr txBox="1"/>
          <p:nvPr/>
        </p:nvSpPr>
        <p:spPr>
          <a:xfrm>
            <a:off x="4097862" y="2045475"/>
            <a:ext cx="1828800" cy="1446550"/>
          </a:xfrm>
          <a:prstGeom prst="rect">
            <a:avLst/>
          </a:prstGeom>
          <a:noFill/>
        </p:spPr>
        <p:txBody>
          <a:bodyPr wrap="square" rtlCol="0">
            <a:spAutoFit/>
          </a:bodyPr>
          <a:lstStyle/>
          <a:p>
            <a:r>
              <a:rPr lang="en-US" sz="8800" b="1" dirty="0" smtClean="0">
                <a:solidFill>
                  <a:schemeClr val="bg1"/>
                </a:solidFill>
                <a:latin typeface="Century Gothic"/>
                <a:cs typeface="Century Gothic"/>
              </a:rPr>
              <a:t>.</a:t>
            </a:r>
            <a:r>
              <a:rPr lang="en-US" sz="3600" dirty="0" smtClean="0">
                <a:solidFill>
                  <a:schemeClr val="bg1"/>
                </a:solidFill>
                <a:latin typeface="Century Gothic"/>
                <a:cs typeface="Century Gothic"/>
              </a:rPr>
              <a:t> </a:t>
            </a:r>
            <a:r>
              <a:rPr lang="en-US" sz="3600" b="1" dirty="0" smtClean="0">
                <a:solidFill>
                  <a:schemeClr val="bg1"/>
                </a:solidFill>
                <a:latin typeface="Century Gothic"/>
                <a:cs typeface="Century Gothic"/>
              </a:rPr>
              <a:t>61%</a:t>
            </a:r>
            <a:endParaRPr lang="en-US" sz="3600" b="1" dirty="0">
              <a:solidFill>
                <a:schemeClr val="bg1"/>
              </a:solidFill>
              <a:latin typeface="Century Gothic"/>
              <a:cs typeface="Century Gothic"/>
            </a:endParaRPr>
          </a:p>
        </p:txBody>
      </p:sp>
      <p:sp>
        <p:nvSpPr>
          <p:cNvPr id="12" name="TextBox 11"/>
          <p:cNvSpPr txBox="1"/>
          <p:nvPr/>
        </p:nvSpPr>
        <p:spPr>
          <a:xfrm>
            <a:off x="7315200" y="3126745"/>
            <a:ext cx="1828800" cy="1446550"/>
          </a:xfrm>
          <a:prstGeom prst="rect">
            <a:avLst/>
          </a:prstGeom>
          <a:noFill/>
        </p:spPr>
        <p:txBody>
          <a:bodyPr wrap="square" rtlCol="0">
            <a:spAutoFit/>
          </a:bodyPr>
          <a:lstStyle/>
          <a:p>
            <a:r>
              <a:rPr lang="en-US" sz="8800" b="1" dirty="0" smtClean="0">
                <a:solidFill>
                  <a:schemeClr val="bg1"/>
                </a:solidFill>
                <a:latin typeface="Century Gothic"/>
                <a:cs typeface="Century Gothic"/>
              </a:rPr>
              <a:t>.</a:t>
            </a:r>
            <a:r>
              <a:rPr lang="en-US" sz="3600" dirty="0" smtClean="0">
                <a:solidFill>
                  <a:schemeClr val="bg1"/>
                </a:solidFill>
                <a:latin typeface="Century Gothic"/>
                <a:cs typeface="Century Gothic"/>
              </a:rPr>
              <a:t> </a:t>
            </a:r>
            <a:r>
              <a:rPr lang="en-US" sz="3600" b="1" dirty="0" smtClean="0">
                <a:solidFill>
                  <a:schemeClr val="bg1"/>
                </a:solidFill>
                <a:latin typeface="Century Gothic"/>
                <a:cs typeface="Century Gothic"/>
              </a:rPr>
              <a:t>44%</a:t>
            </a:r>
            <a:endParaRPr lang="en-US" sz="3600" b="1" dirty="0">
              <a:solidFill>
                <a:schemeClr val="bg1"/>
              </a:solidFill>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8229600" cy="3775473"/>
          </a:xfrm>
        </p:spPr>
        <p:txBody>
          <a:bodyPr>
            <a:normAutofit lnSpcReduction="10000"/>
          </a:bodyPr>
          <a:lstStyle/>
          <a:p>
            <a:pPr>
              <a:buNone/>
            </a:pPr>
            <a:r>
              <a:rPr lang="en-US" sz="3600" b="1" dirty="0" smtClean="0">
                <a:solidFill>
                  <a:srgbClr val="5EC6C2"/>
                </a:solidFill>
              </a:rPr>
              <a:t>   52% </a:t>
            </a:r>
            <a:r>
              <a:rPr lang="en-US" sz="3600" dirty="0" smtClean="0">
                <a:solidFill>
                  <a:schemeClr val="bg1"/>
                </a:solidFill>
              </a:rPr>
              <a:t>of Americans feel they have </a:t>
            </a:r>
            <a:r>
              <a:rPr lang="en-US" sz="3600" b="1" dirty="0" smtClean="0">
                <a:solidFill>
                  <a:srgbClr val="FFA005"/>
                </a:solidFill>
              </a:rPr>
              <a:t>no direct way</a:t>
            </a:r>
            <a:r>
              <a:rPr lang="en-US" sz="3600" dirty="0" smtClean="0">
                <a:solidFill>
                  <a:schemeClr val="bg1"/>
                </a:solidFill>
              </a:rPr>
              <a:t> to help solve problems in their community, or to impact larger society in a positive way </a:t>
            </a:r>
          </a:p>
          <a:p>
            <a:pPr>
              <a:buNone/>
            </a:pPr>
            <a:endParaRPr lang="en-US" sz="3600" dirty="0" smtClean="0">
              <a:solidFill>
                <a:schemeClr val="bg1"/>
              </a:solidFill>
            </a:endParaRPr>
          </a:p>
          <a:p>
            <a:pPr algn="r">
              <a:buNone/>
            </a:pPr>
            <a:r>
              <a:rPr lang="en-US" sz="2400" dirty="0" smtClean="0">
                <a:solidFill>
                  <a:schemeClr val="bg1"/>
                </a:solidFill>
              </a:rPr>
              <a:t>*Pew Research Civic Engagement survey 2013</a:t>
            </a:r>
            <a:endParaRPr lang="en-US"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lowing-world-map-background-1024x768.jpg"/>
          <p:cNvPicPr>
            <a:picLocks noGrp="1" noChangeAspect="1"/>
          </p:cNvPicPr>
          <p:nvPr>
            <p:ph idx="1"/>
          </p:nvPr>
        </p:nvPicPr>
        <p:blipFill>
          <a:blip r:embed="rId3"/>
          <a:srcRect l="-40926" r="-40926"/>
          <a:stretch>
            <a:fillRect/>
          </a:stretch>
        </p:blipFill>
        <p:spPr>
          <a:xfrm>
            <a:off x="-3286067" y="-800100"/>
            <a:ext cx="16435403" cy="6779128"/>
          </a:xfrm>
        </p:spPr>
      </p:pic>
      <p:sp>
        <p:nvSpPr>
          <p:cNvPr id="5" name="TextBox 4"/>
          <p:cNvSpPr txBox="1"/>
          <p:nvPr/>
        </p:nvSpPr>
        <p:spPr>
          <a:xfrm>
            <a:off x="152404" y="250955"/>
            <a:ext cx="9143999" cy="707886"/>
          </a:xfrm>
          <a:prstGeom prst="rect">
            <a:avLst/>
          </a:prstGeom>
          <a:noFill/>
        </p:spPr>
        <p:txBody>
          <a:bodyPr wrap="square" rtlCol="0">
            <a:spAutoFit/>
          </a:bodyPr>
          <a:lstStyle/>
          <a:p>
            <a:pPr algn="ctr"/>
            <a:r>
              <a:rPr lang="en-US" sz="4000" dirty="0" smtClean="0">
                <a:solidFill>
                  <a:schemeClr val="bg1"/>
                </a:solidFill>
                <a:latin typeface="Century Gothic"/>
                <a:cs typeface="Century Gothic"/>
              </a:rPr>
              <a:t>7+ billion hours a week… </a:t>
            </a:r>
            <a:endParaRPr lang="en-US" sz="4000" dirty="0">
              <a:solidFill>
                <a:schemeClr val="bg1"/>
              </a:solidFill>
              <a:latin typeface="Century Gothic"/>
              <a:cs typeface="Century Gothic"/>
            </a:endParaRPr>
          </a:p>
        </p:txBody>
      </p:sp>
      <p:sp>
        <p:nvSpPr>
          <p:cNvPr id="6" name="TextBox 5"/>
          <p:cNvSpPr txBox="1"/>
          <p:nvPr/>
        </p:nvSpPr>
        <p:spPr>
          <a:xfrm>
            <a:off x="2286003" y="2171700"/>
            <a:ext cx="752985" cy="369332"/>
          </a:xfrm>
          <a:prstGeom prst="rect">
            <a:avLst/>
          </a:prstGeom>
          <a:noFill/>
        </p:spPr>
        <p:txBody>
          <a:bodyPr wrap="square" rtlCol="0">
            <a:spAutoFit/>
          </a:bodyPr>
          <a:lstStyle/>
          <a:p>
            <a:r>
              <a:rPr lang="en-US" b="1" dirty="0" smtClean="0">
                <a:solidFill>
                  <a:srgbClr val="FFFFFF"/>
                </a:solidFill>
                <a:latin typeface="Century Gothic"/>
                <a:cs typeface="Century Gothic"/>
              </a:rPr>
              <a:t>1.3b</a:t>
            </a:r>
            <a:endParaRPr lang="en-US" b="1" dirty="0">
              <a:solidFill>
                <a:srgbClr val="FFFFFF"/>
              </a:solidFill>
              <a:latin typeface="Century Gothic"/>
              <a:cs typeface="Century Gothic"/>
            </a:endParaRPr>
          </a:p>
        </p:txBody>
      </p:sp>
      <p:sp>
        <p:nvSpPr>
          <p:cNvPr id="7" name="TextBox 6"/>
          <p:cNvSpPr txBox="1"/>
          <p:nvPr/>
        </p:nvSpPr>
        <p:spPr>
          <a:xfrm>
            <a:off x="3259200" y="3257550"/>
            <a:ext cx="855600" cy="369332"/>
          </a:xfrm>
          <a:prstGeom prst="rect">
            <a:avLst/>
          </a:prstGeom>
          <a:noFill/>
        </p:spPr>
        <p:txBody>
          <a:bodyPr wrap="square" rtlCol="0">
            <a:spAutoFit/>
          </a:bodyPr>
          <a:lstStyle/>
          <a:p>
            <a:r>
              <a:rPr lang="en-US" b="1" dirty="0" smtClean="0">
                <a:solidFill>
                  <a:srgbClr val="FFFFFF"/>
                </a:solidFill>
                <a:latin typeface="Century Gothic"/>
                <a:cs typeface="Century Gothic"/>
              </a:rPr>
              <a:t>245m</a:t>
            </a:r>
            <a:endParaRPr lang="en-US" b="1" dirty="0">
              <a:solidFill>
                <a:srgbClr val="FFFFFF"/>
              </a:solidFill>
              <a:latin typeface="Century Gothic"/>
              <a:cs typeface="Century Gothic"/>
            </a:endParaRPr>
          </a:p>
        </p:txBody>
      </p:sp>
      <p:sp>
        <p:nvSpPr>
          <p:cNvPr id="8" name="TextBox 7"/>
          <p:cNvSpPr txBox="1"/>
          <p:nvPr/>
        </p:nvSpPr>
        <p:spPr>
          <a:xfrm>
            <a:off x="4572003" y="1885950"/>
            <a:ext cx="968113" cy="369332"/>
          </a:xfrm>
          <a:prstGeom prst="rect">
            <a:avLst/>
          </a:prstGeom>
          <a:noFill/>
        </p:spPr>
        <p:txBody>
          <a:bodyPr wrap="square" rtlCol="0">
            <a:spAutoFit/>
          </a:bodyPr>
          <a:lstStyle/>
          <a:p>
            <a:r>
              <a:rPr lang="en-US" b="1" dirty="0" smtClean="0">
                <a:solidFill>
                  <a:srgbClr val="FFFFFF"/>
                </a:solidFill>
                <a:latin typeface="Century Gothic"/>
                <a:cs typeface="Century Gothic"/>
              </a:rPr>
              <a:t>770m</a:t>
            </a:r>
            <a:endParaRPr lang="en-US" b="1" dirty="0">
              <a:solidFill>
                <a:srgbClr val="FFFFFF"/>
              </a:solidFill>
              <a:latin typeface="Century Gothic"/>
              <a:cs typeface="Century Gothic"/>
            </a:endParaRPr>
          </a:p>
        </p:txBody>
      </p:sp>
      <p:sp>
        <p:nvSpPr>
          <p:cNvPr id="9" name="TextBox 8"/>
          <p:cNvSpPr txBox="1"/>
          <p:nvPr/>
        </p:nvSpPr>
        <p:spPr>
          <a:xfrm>
            <a:off x="5715000" y="2622989"/>
            <a:ext cx="837324" cy="369332"/>
          </a:xfrm>
          <a:prstGeom prst="rect">
            <a:avLst/>
          </a:prstGeom>
          <a:noFill/>
        </p:spPr>
        <p:txBody>
          <a:bodyPr wrap="square" rtlCol="0">
            <a:spAutoFit/>
          </a:bodyPr>
          <a:lstStyle/>
          <a:p>
            <a:r>
              <a:rPr lang="en-US" b="1" dirty="0" smtClean="0">
                <a:solidFill>
                  <a:srgbClr val="FFFFFF"/>
                </a:solidFill>
                <a:latin typeface="Century Gothic"/>
                <a:cs typeface="Century Gothic"/>
              </a:rPr>
              <a:t>735m</a:t>
            </a:r>
            <a:endParaRPr lang="en-US" b="1" dirty="0">
              <a:solidFill>
                <a:srgbClr val="FFFFFF"/>
              </a:solidFill>
              <a:latin typeface="Century Gothic"/>
              <a:cs typeface="Century Gothic"/>
            </a:endParaRPr>
          </a:p>
        </p:txBody>
      </p:sp>
      <p:sp>
        <p:nvSpPr>
          <p:cNvPr id="10" name="TextBox 9"/>
          <p:cNvSpPr txBox="1"/>
          <p:nvPr/>
        </p:nvSpPr>
        <p:spPr>
          <a:xfrm>
            <a:off x="6172200" y="2400300"/>
            <a:ext cx="856896" cy="369332"/>
          </a:xfrm>
          <a:prstGeom prst="rect">
            <a:avLst/>
          </a:prstGeom>
          <a:noFill/>
        </p:spPr>
        <p:txBody>
          <a:bodyPr wrap="square" rtlCol="0">
            <a:spAutoFit/>
          </a:bodyPr>
          <a:lstStyle/>
          <a:p>
            <a:r>
              <a:rPr lang="en-US" b="1" dirty="0" smtClean="0">
                <a:solidFill>
                  <a:srgbClr val="FFFFFF"/>
                </a:solidFill>
                <a:latin typeface="Century Gothic"/>
                <a:cs typeface="Century Gothic"/>
              </a:rPr>
              <a:t>2.17b</a:t>
            </a:r>
            <a:endParaRPr lang="en-US" b="1" dirty="0">
              <a:solidFill>
                <a:srgbClr val="FFFFFF"/>
              </a:solidFill>
              <a:latin typeface="Century Gothic"/>
              <a:cs typeface="Century Gothic"/>
            </a:endParaRPr>
          </a:p>
        </p:txBody>
      </p:sp>
      <p:sp>
        <p:nvSpPr>
          <p:cNvPr id="11" name="TextBox 10"/>
          <p:cNvSpPr txBox="1"/>
          <p:nvPr/>
        </p:nvSpPr>
        <p:spPr>
          <a:xfrm>
            <a:off x="7162803" y="2228850"/>
            <a:ext cx="883447" cy="369332"/>
          </a:xfrm>
          <a:prstGeom prst="rect">
            <a:avLst/>
          </a:prstGeom>
          <a:noFill/>
        </p:spPr>
        <p:txBody>
          <a:bodyPr wrap="square" rtlCol="0">
            <a:spAutoFit/>
          </a:bodyPr>
          <a:lstStyle/>
          <a:p>
            <a:r>
              <a:rPr lang="en-US" b="1" dirty="0" smtClean="0">
                <a:solidFill>
                  <a:srgbClr val="FFFFFF"/>
                </a:solidFill>
                <a:latin typeface="Century Gothic"/>
                <a:cs typeface="Century Gothic"/>
              </a:rPr>
              <a:t>560m</a:t>
            </a:r>
            <a:endParaRPr lang="en-US" b="1" dirty="0">
              <a:solidFill>
                <a:srgbClr val="FFFFFF"/>
              </a:solidFill>
              <a:latin typeface="Century Gothic"/>
              <a:cs typeface="Century Gothic"/>
            </a:endParaRPr>
          </a:p>
        </p:txBody>
      </p:sp>
      <p:sp>
        <p:nvSpPr>
          <p:cNvPr id="12" name="TextBox 11"/>
          <p:cNvSpPr txBox="1"/>
          <p:nvPr/>
        </p:nvSpPr>
        <p:spPr>
          <a:xfrm>
            <a:off x="6893457" y="3657600"/>
            <a:ext cx="752985" cy="369332"/>
          </a:xfrm>
          <a:prstGeom prst="rect">
            <a:avLst/>
          </a:prstGeom>
          <a:noFill/>
        </p:spPr>
        <p:txBody>
          <a:bodyPr wrap="square" rtlCol="0">
            <a:spAutoFit/>
          </a:bodyPr>
          <a:lstStyle/>
          <a:p>
            <a:r>
              <a:rPr lang="en-US" b="1" dirty="0" smtClean="0">
                <a:solidFill>
                  <a:srgbClr val="FFFFFF"/>
                </a:solidFill>
                <a:latin typeface="Century Gothic"/>
                <a:cs typeface="Century Gothic"/>
              </a:rPr>
              <a:t>98m</a:t>
            </a:r>
            <a:endParaRPr lang="en-US" b="1" dirty="0">
              <a:solidFill>
                <a:srgbClr val="FFFFFF"/>
              </a:solidFill>
              <a:latin typeface="Century Gothic"/>
              <a:cs typeface="Century Gothic"/>
            </a:endParaRPr>
          </a:p>
        </p:txBody>
      </p:sp>
      <p:sp>
        <p:nvSpPr>
          <p:cNvPr id="13" name="TextBox 12"/>
          <p:cNvSpPr txBox="1"/>
          <p:nvPr/>
        </p:nvSpPr>
        <p:spPr>
          <a:xfrm>
            <a:off x="4724403" y="3543300"/>
            <a:ext cx="752985" cy="369332"/>
          </a:xfrm>
          <a:prstGeom prst="rect">
            <a:avLst/>
          </a:prstGeom>
          <a:noFill/>
        </p:spPr>
        <p:txBody>
          <a:bodyPr wrap="square" rtlCol="0">
            <a:spAutoFit/>
          </a:bodyPr>
          <a:lstStyle/>
          <a:p>
            <a:r>
              <a:rPr lang="en-US" b="1" dirty="0" smtClean="0">
                <a:solidFill>
                  <a:srgbClr val="FFFFFF"/>
                </a:solidFill>
                <a:latin typeface="Century Gothic"/>
                <a:cs typeface="Century Gothic"/>
              </a:rPr>
              <a:t>14m</a:t>
            </a:r>
            <a:endParaRPr lang="en-US" b="1" dirty="0">
              <a:solidFill>
                <a:srgbClr val="FFFFFF"/>
              </a:solidFill>
              <a:latin typeface="Century Gothic"/>
              <a:cs typeface="Century Gothic"/>
            </a:endParaRPr>
          </a:p>
        </p:txBody>
      </p:sp>
      <p:sp>
        <p:nvSpPr>
          <p:cNvPr id="14" name="TextBox 13"/>
          <p:cNvSpPr txBox="1"/>
          <p:nvPr/>
        </p:nvSpPr>
        <p:spPr>
          <a:xfrm>
            <a:off x="2326397" y="2523351"/>
            <a:ext cx="874003" cy="369332"/>
          </a:xfrm>
          <a:prstGeom prst="rect">
            <a:avLst/>
          </a:prstGeom>
          <a:noFill/>
        </p:spPr>
        <p:txBody>
          <a:bodyPr wrap="square" rtlCol="0">
            <a:spAutoFit/>
          </a:bodyPr>
          <a:lstStyle/>
          <a:p>
            <a:r>
              <a:rPr lang="en-US" b="1" dirty="0" smtClean="0">
                <a:solidFill>
                  <a:srgbClr val="FFFFFF"/>
                </a:solidFill>
                <a:latin typeface="Century Gothic"/>
                <a:cs typeface="Century Gothic"/>
              </a:rPr>
              <a:t>112m</a:t>
            </a:r>
            <a:endParaRPr lang="en-US" b="1" dirty="0">
              <a:solidFill>
                <a:srgbClr val="FFFFFF"/>
              </a:solidFill>
              <a:latin typeface="Century Gothic"/>
              <a:cs typeface="Century Gothic"/>
            </a:endParaRPr>
          </a:p>
        </p:txBody>
      </p:sp>
      <p:sp>
        <p:nvSpPr>
          <p:cNvPr id="15" name="TextBox 14"/>
          <p:cNvSpPr txBox="1"/>
          <p:nvPr/>
        </p:nvSpPr>
        <p:spPr>
          <a:xfrm>
            <a:off x="6553203" y="2123301"/>
            <a:ext cx="906355" cy="369332"/>
          </a:xfrm>
          <a:prstGeom prst="rect">
            <a:avLst/>
          </a:prstGeom>
          <a:noFill/>
        </p:spPr>
        <p:txBody>
          <a:bodyPr wrap="square" rtlCol="0">
            <a:spAutoFit/>
          </a:bodyPr>
          <a:lstStyle/>
          <a:p>
            <a:r>
              <a:rPr lang="en-US" b="1" dirty="0" smtClean="0">
                <a:solidFill>
                  <a:srgbClr val="FFFFFF"/>
                </a:solidFill>
                <a:latin typeface="Century Gothic"/>
                <a:cs typeface="Century Gothic"/>
              </a:rPr>
              <a:t>119m</a:t>
            </a:r>
            <a:endParaRPr lang="en-US" b="1" dirty="0">
              <a:solidFill>
                <a:srgbClr val="FFFFFF"/>
              </a:solidFill>
              <a:latin typeface="Century Gothic"/>
              <a:cs typeface="Century Gothic"/>
            </a:endParaRPr>
          </a:p>
        </p:txBody>
      </p:sp>
      <p:sp>
        <p:nvSpPr>
          <p:cNvPr id="16" name="TextBox 15"/>
          <p:cNvSpPr txBox="1"/>
          <p:nvPr/>
        </p:nvSpPr>
        <p:spPr>
          <a:xfrm>
            <a:off x="5181600" y="1723251"/>
            <a:ext cx="909018" cy="369332"/>
          </a:xfrm>
          <a:prstGeom prst="rect">
            <a:avLst/>
          </a:prstGeom>
          <a:noFill/>
        </p:spPr>
        <p:txBody>
          <a:bodyPr wrap="square" rtlCol="0">
            <a:spAutoFit/>
          </a:bodyPr>
          <a:lstStyle/>
          <a:p>
            <a:r>
              <a:rPr lang="en-US" b="1" dirty="0" smtClean="0">
                <a:solidFill>
                  <a:srgbClr val="FFFFFF"/>
                </a:solidFill>
                <a:latin typeface="Century Gothic"/>
                <a:cs typeface="Century Gothic"/>
              </a:rPr>
              <a:t>266m</a:t>
            </a:r>
            <a:endParaRPr lang="en-US" b="1" dirty="0">
              <a:solidFill>
                <a:srgbClr val="FFFFFF"/>
              </a:solidFill>
              <a:latin typeface="Century Gothic"/>
              <a:cs typeface="Century Gothic"/>
            </a:endParaRPr>
          </a:p>
        </p:txBody>
      </p:sp>
      <p:sp>
        <p:nvSpPr>
          <p:cNvPr id="17" name="TextBox 16"/>
          <p:cNvSpPr txBox="1"/>
          <p:nvPr/>
        </p:nvSpPr>
        <p:spPr>
          <a:xfrm>
            <a:off x="6337149" y="2914650"/>
            <a:ext cx="752985" cy="369332"/>
          </a:xfrm>
          <a:prstGeom prst="rect">
            <a:avLst/>
          </a:prstGeom>
          <a:noFill/>
        </p:spPr>
        <p:txBody>
          <a:bodyPr wrap="square" rtlCol="0">
            <a:spAutoFit/>
          </a:bodyPr>
          <a:lstStyle/>
          <a:p>
            <a:r>
              <a:rPr lang="en-US" b="1" dirty="0" smtClean="0">
                <a:solidFill>
                  <a:srgbClr val="FFFFFF"/>
                </a:solidFill>
                <a:latin typeface="Century Gothic"/>
                <a:cs typeface="Century Gothic"/>
              </a:rPr>
              <a:t>70m</a:t>
            </a:r>
            <a:endParaRPr lang="en-US" b="1" dirty="0">
              <a:solidFill>
                <a:srgbClr val="FFFFFF"/>
              </a:solidFill>
              <a:latin typeface="Century Gothic"/>
              <a:cs typeface="Century Gothic"/>
            </a:endParaRPr>
          </a:p>
        </p:txBody>
      </p:sp>
      <p:sp>
        <p:nvSpPr>
          <p:cNvPr id="18" name="TextBox 17"/>
          <p:cNvSpPr txBox="1"/>
          <p:nvPr/>
        </p:nvSpPr>
        <p:spPr>
          <a:xfrm>
            <a:off x="5039118" y="2343150"/>
            <a:ext cx="904509" cy="369332"/>
          </a:xfrm>
          <a:prstGeom prst="rect">
            <a:avLst/>
          </a:prstGeom>
          <a:noFill/>
        </p:spPr>
        <p:txBody>
          <a:bodyPr wrap="square" rtlCol="0">
            <a:spAutoFit/>
          </a:bodyPr>
          <a:lstStyle/>
          <a:p>
            <a:r>
              <a:rPr lang="en-US" b="1" dirty="0" smtClean="0">
                <a:solidFill>
                  <a:srgbClr val="FFFFFF"/>
                </a:solidFill>
                <a:latin typeface="Century Gothic"/>
                <a:cs typeface="Century Gothic"/>
              </a:rPr>
              <a:t>126m</a:t>
            </a:r>
            <a:endParaRPr lang="en-US" b="1" dirty="0">
              <a:solidFill>
                <a:srgbClr val="FFFFFF"/>
              </a:solidFill>
              <a:latin typeface="Century Gothic"/>
              <a:cs typeface="Century Gothic"/>
            </a:endParaRPr>
          </a:p>
        </p:txBody>
      </p:sp>
      <p:sp>
        <p:nvSpPr>
          <p:cNvPr id="19" name="TextBox 18"/>
          <p:cNvSpPr txBox="1"/>
          <p:nvPr/>
        </p:nvSpPr>
        <p:spPr>
          <a:xfrm>
            <a:off x="3" y="4555435"/>
            <a:ext cx="9143999" cy="707886"/>
          </a:xfrm>
          <a:prstGeom prst="rect">
            <a:avLst/>
          </a:prstGeom>
          <a:noFill/>
        </p:spPr>
        <p:txBody>
          <a:bodyPr wrap="square" rtlCol="0">
            <a:spAutoFit/>
          </a:bodyPr>
          <a:lstStyle/>
          <a:p>
            <a:pPr algn="ctr"/>
            <a:r>
              <a:rPr lang="en-US" sz="4000" b="1" dirty="0" smtClean="0">
                <a:solidFill>
                  <a:schemeClr val="bg1"/>
                </a:solidFill>
                <a:latin typeface="Century Gothic"/>
                <a:cs typeface="Century Gothic"/>
              </a:rPr>
              <a:t>… of MAXIMUM ENGAGEMENT</a:t>
            </a:r>
            <a:endParaRPr lang="en-US" sz="4000" b="1" dirty="0">
              <a:solidFill>
                <a:schemeClr val="bg1"/>
              </a:solidFill>
              <a:latin typeface="Century Gothic"/>
              <a:cs typeface="Century Gothic"/>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DE6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19693</TotalTime>
  <Words>856</Words>
  <Application>Microsoft Macintosh PowerPoint</Application>
  <PresentationFormat>On-screen Show (16:9)</PresentationFormat>
  <Paragraphs>136</Paragraphs>
  <Slides>46</Slides>
  <Notes>18</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  1.75 billion minutes a day crushing candy   3.3 million years   </vt:lpstr>
      <vt:lpstr>PowerPoint Presentation</vt:lpstr>
      <vt:lpstr>PowerPoint Presentation</vt:lpstr>
      <vt:lpstr>PowerPoint Presentation</vt:lpstr>
      <vt:lpstr>The longer you stay in school, the less engaged you become.</vt:lpstr>
      <vt:lpstr>PowerPoint Presentation</vt:lpstr>
      <vt:lpstr>PowerPoint Presentation</vt:lpstr>
      <vt:lpstr>PowerPoint Presentation</vt:lpstr>
      <vt:lpstr>PowerPoint Presentation</vt:lpstr>
      <vt:lpstr>PowerPoint Presentation</vt:lpstr>
      <vt:lpstr>PowerPoint Presentation</vt:lpstr>
      <vt:lpstr>10 Positive Emotions  </vt:lpstr>
      <vt:lpstr>10 Positive Emotions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Positive Emotions  </vt:lpstr>
      <vt:lpstr>PowerPoint Presentation</vt:lpstr>
    </vt:vector>
  </TitlesOfParts>
  <Company>Institute For The Future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Author  </dc:creator>
  <cp:lastModifiedBy>Jane McGonigal</cp:lastModifiedBy>
  <cp:revision>150</cp:revision>
  <dcterms:created xsi:type="dcterms:W3CDTF">2015-01-27T17:02:30Z</dcterms:created>
  <dcterms:modified xsi:type="dcterms:W3CDTF">2015-05-13T23:32:28Z</dcterms:modified>
</cp:coreProperties>
</file>