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557" r:id="rId2"/>
    <p:sldId id="590" r:id="rId3"/>
    <p:sldId id="588" r:id="rId4"/>
    <p:sldId id="540" r:id="rId5"/>
    <p:sldId id="589" r:id="rId6"/>
    <p:sldId id="592" r:id="rId7"/>
    <p:sldId id="584" r:id="rId8"/>
    <p:sldId id="568" r:id="rId9"/>
    <p:sldId id="593" r:id="rId10"/>
    <p:sldId id="587" r:id="rId11"/>
    <p:sldId id="594"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Swis721 Lt BT" pitchFamily="2" charset="0"/>
        <a:ea typeface="MS PGothic" pitchFamily="34" charset="-128"/>
        <a:cs typeface="+mn-cs"/>
      </a:defRPr>
    </a:lvl1pPr>
    <a:lvl2pPr marL="457200" algn="l" rtl="0" fontAlgn="base">
      <a:spcBef>
        <a:spcPct val="0"/>
      </a:spcBef>
      <a:spcAft>
        <a:spcPct val="0"/>
      </a:spcAft>
      <a:defRPr kern="1200">
        <a:solidFill>
          <a:schemeClr val="tx1"/>
        </a:solidFill>
        <a:latin typeface="Swis721 Lt BT" pitchFamily="2" charset="0"/>
        <a:ea typeface="MS PGothic" pitchFamily="34" charset="-128"/>
        <a:cs typeface="+mn-cs"/>
      </a:defRPr>
    </a:lvl2pPr>
    <a:lvl3pPr marL="914400" algn="l" rtl="0" fontAlgn="base">
      <a:spcBef>
        <a:spcPct val="0"/>
      </a:spcBef>
      <a:spcAft>
        <a:spcPct val="0"/>
      </a:spcAft>
      <a:defRPr kern="1200">
        <a:solidFill>
          <a:schemeClr val="tx1"/>
        </a:solidFill>
        <a:latin typeface="Swis721 Lt BT" pitchFamily="2" charset="0"/>
        <a:ea typeface="MS PGothic" pitchFamily="34" charset="-128"/>
        <a:cs typeface="+mn-cs"/>
      </a:defRPr>
    </a:lvl3pPr>
    <a:lvl4pPr marL="1371600" algn="l" rtl="0" fontAlgn="base">
      <a:spcBef>
        <a:spcPct val="0"/>
      </a:spcBef>
      <a:spcAft>
        <a:spcPct val="0"/>
      </a:spcAft>
      <a:defRPr kern="1200">
        <a:solidFill>
          <a:schemeClr val="tx1"/>
        </a:solidFill>
        <a:latin typeface="Swis721 Lt BT" pitchFamily="2" charset="0"/>
        <a:ea typeface="MS PGothic" pitchFamily="34" charset="-128"/>
        <a:cs typeface="+mn-cs"/>
      </a:defRPr>
    </a:lvl4pPr>
    <a:lvl5pPr marL="1828800" algn="l" rtl="0" fontAlgn="base">
      <a:spcBef>
        <a:spcPct val="0"/>
      </a:spcBef>
      <a:spcAft>
        <a:spcPct val="0"/>
      </a:spcAft>
      <a:defRPr kern="1200">
        <a:solidFill>
          <a:schemeClr val="tx1"/>
        </a:solidFill>
        <a:latin typeface="Swis721 Lt BT" pitchFamily="2" charset="0"/>
        <a:ea typeface="MS PGothic" pitchFamily="34" charset="-128"/>
        <a:cs typeface="+mn-cs"/>
      </a:defRPr>
    </a:lvl5pPr>
    <a:lvl6pPr marL="2286000" algn="l" defTabSz="914400" rtl="0" eaLnBrk="1" latinLnBrk="0" hangingPunct="1">
      <a:defRPr kern="1200">
        <a:solidFill>
          <a:schemeClr val="tx1"/>
        </a:solidFill>
        <a:latin typeface="Swis721 Lt BT" pitchFamily="2" charset="0"/>
        <a:ea typeface="MS PGothic" pitchFamily="34" charset="-128"/>
        <a:cs typeface="+mn-cs"/>
      </a:defRPr>
    </a:lvl6pPr>
    <a:lvl7pPr marL="2743200" algn="l" defTabSz="914400" rtl="0" eaLnBrk="1" latinLnBrk="0" hangingPunct="1">
      <a:defRPr kern="1200">
        <a:solidFill>
          <a:schemeClr val="tx1"/>
        </a:solidFill>
        <a:latin typeface="Swis721 Lt BT" pitchFamily="2" charset="0"/>
        <a:ea typeface="MS PGothic" pitchFamily="34" charset="-128"/>
        <a:cs typeface="+mn-cs"/>
      </a:defRPr>
    </a:lvl7pPr>
    <a:lvl8pPr marL="3200400" algn="l" defTabSz="914400" rtl="0" eaLnBrk="1" latinLnBrk="0" hangingPunct="1">
      <a:defRPr kern="1200">
        <a:solidFill>
          <a:schemeClr val="tx1"/>
        </a:solidFill>
        <a:latin typeface="Swis721 Lt BT" pitchFamily="2" charset="0"/>
        <a:ea typeface="MS PGothic" pitchFamily="34" charset="-128"/>
        <a:cs typeface="+mn-cs"/>
      </a:defRPr>
    </a:lvl8pPr>
    <a:lvl9pPr marL="3657600" algn="l" defTabSz="914400" rtl="0" eaLnBrk="1" latinLnBrk="0" hangingPunct="1">
      <a:defRPr kern="1200">
        <a:solidFill>
          <a:schemeClr val="tx1"/>
        </a:solidFill>
        <a:latin typeface="Swis721 Lt BT" pitchFamily="2"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36BB3"/>
    <a:srgbClr val="F33326"/>
    <a:srgbClr val="AA1CA0"/>
    <a:srgbClr val="FF0000"/>
    <a:srgbClr val="F8DCDC"/>
    <a:srgbClr val="FDF5F5"/>
    <a:srgbClr val="F8E4E4"/>
    <a:srgbClr val="DB7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06" autoAdjust="0"/>
    <p:restoredTop sz="94660"/>
  </p:normalViewPr>
  <p:slideViewPr>
    <p:cSldViewPr snapToGrid="0">
      <p:cViewPr>
        <p:scale>
          <a:sx n="150" d="100"/>
          <a:sy n="150" d="100"/>
        </p:scale>
        <p:origin x="-2792" y="-312"/>
      </p:cViewPr>
      <p:guideLst>
        <p:guide orient="horz" pos="455"/>
        <p:guide orient="horz" pos="724"/>
        <p:guide pos="2022"/>
        <p:guide pos="288"/>
        <p:guide pos="1968"/>
        <p:guide pos="5759"/>
        <p:guide pos="5688"/>
        <p:guide pos="3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12"/>
    </p:cViewPr>
  </p:sorterViewPr>
  <p:notesViewPr>
    <p:cSldViewPr snapToGrid="0">
      <p:cViewPr varScale="1">
        <p:scale>
          <a:sx n="52" d="100"/>
          <a:sy n="52" d="100"/>
        </p:scale>
        <p:origin x="-17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035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9" tIns="45698" rIns="91399" bIns="45698" numCol="1" anchor="t" anchorCtr="0" compatLnSpc="1">
            <a:prstTxWarp prst="textNoShape">
              <a:avLst/>
            </a:prstTxWarp>
          </a:bodyPr>
          <a:lstStyle>
            <a:lvl1pPr defTabSz="913525">
              <a:defRPr sz="1200">
                <a:latin typeface="Swis721 Lt BT" pitchFamily="34" charset="0"/>
                <a:ea typeface="+mn-ea"/>
                <a:cs typeface="+mn-cs"/>
              </a:defRPr>
            </a:lvl1pPr>
          </a:lstStyle>
          <a:p>
            <a:pPr>
              <a:defRPr/>
            </a:pPr>
            <a:endParaRPr lang="en-US" altLang="en-US" dirty="0"/>
          </a:p>
        </p:txBody>
      </p:sp>
      <p:sp>
        <p:nvSpPr>
          <p:cNvPr id="49155" name="Rectangle 3"/>
          <p:cNvSpPr>
            <a:spLocks noGrp="1" noChangeArrowheads="1"/>
          </p:cNvSpPr>
          <p:nvPr>
            <p:ph type="dt" sz="quarter" idx="1"/>
          </p:nvPr>
        </p:nvSpPr>
        <p:spPr bwMode="auto">
          <a:xfrm>
            <a:off x="4006850" y="0"/>
            <a:ext cx="30035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9" tIns="45698" rIns="91399" bIns="45698" numCol="1" anchor="t" anchorCtr="0" compatLnSpc="1">
            <a:prstTxWarp prst="textNoShape">
              <a:avLst/>
            </a:prstTxWarp>
          </a:bodyPr>
          <a:lstStyle>
            <a:lvl1pPr algn="r" defTabSz="913525">
              <a:defRPr sz="1200">
                <a:latin typeface="Swis721 Lt BT" pitchFamily="34" charset="0"/>
                <a:ea typeface="+mn-ea"/>
                <a:cs typeface="+mn-cs"/>
              </a:defRPr>
            </a:lvl1pPr>
          </a:lstStyle>
          <a:p>
            <a:pPr>
              <a:defRPr/>
            </a:pPr>
            <a:endParaRPr lang="en-US" altLang="en-US" dirty="0"/>
          </a:p>
        </p:txBody>
      </p:sp>
      <p:sp>
        <p:nvSpPr>
          <p:cNvPr id="49156" name="Rectangle 4"/>
          <p:cNvSpPr>
            <a:spLocks noGrp="1" noChangeArrowheads="1"/>
          </p:cNvSpPr>
          <p:nvPr>
            <p:ph type="ftr" sz="quarter" idx="2"/>
          </p:nvPr>
        </p:nvSpPr>
        <p:spPr bwMode="auto">
          <a:xfrm>
            <a:off x="0" y="8848725"/>
            <a:ext cx="30035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9" tIns="45698" rIns="91399" bIns="45698" numCol="1" anchor="b" anchorCtr="0" compatLnSpc="1">
            <a:prstTxWarp prst="textNoShape">
              <a:avLst/>
            </a:prstTxWarp>
          </a:bodyPr>
          <a:lstStyle>
            <a:lvl1pPr defTabSz="913525">
              <a:defRPr sz="1200">
                <a:latin typeface="Swis721 Lt BT" pitchFamily="34" charset="0"/>
                <a:ea typeface="+mn-ea"/>
                <a:cs typeface="+mn-cs"/>
              </a:defRPr>
            </a:lvl1pPr>
          </a:lstStyle>
          <a:p>
            <a:pPr>
              <a:defRPr/>
            </a:pPr>
            <a:endParaRPr lang="en-US" altLang="en-US" dirty="0"/>
          </a:p>
        </p:txBody>
      </p:sp>
      <p:sp>
        <p:nvSpPr>
          <p:cNvPr id="49157" name="Rectangle 5"/>
          <p:cNvSpPr>
            <a:spLocks noGrp="1" noChangeArrowheads="1"/>
          </p:cNvSpPr>
          <p:nvPr>
            <p:ph type="sldNum" sz="quarter" idx="3"/>
          </p:nvPr>
        </p:nvSpPr>
        <p:spPr bwMode="auto">
          <a:xfrm>
            <a:off x="4006850" y="8848725"/>
            <a:ext cx="30035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9" tIns="45698" rIns="91399" bIns="45698" numCol="1" anchor="b" anchorCtr="0" compatLnSpc="1">
            <a:prstTxWarp prst="textNoShape">
              <a:avLst/>
            </a:prstTxWarp>
          </a:bodyPr>
          <a:lstStyle>
            <a:lvl1pPr algn="r" defTabSz="913525">
              <a:defRPr sz="1200"/>
            </a:lvl1pPr>
          </a:lstStyle>
          <a:p>
            <a:pPr>
              <a:defRPr/>
            </a:pPr>
            <a:fld id="{A192277D-BADA-439B-8683-C096D26BB0D1}" type="slidenum">
              <a:rPr lang="en-US" altLang="en-US"/>
              <a:pPr>
                <a:defRPr/>
              </a:pPr>
              <a:t>‹#›</a:t>
            </a:fld>
            <a:endParaRPr lang="en-US" altLang="en-US" dirty="0"/>
          </a:p>
        </p:txBody>
      </p:sp>
    </p:spTree>
    <p:extLst>
      <p:ext uri="{BB962C8B-B14F-4D97-AF65-F5344CB8AC3E}">
        <p14:creationId xmlns:p14="http://schemas.microsoft.com/office/powerpoint/2010/main" val="2418047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3" tIns="46788" rIns="93573" bIns="46788" numCol="1" anchor="t" anchorCtr="0" compatLnSpc="1">
            <a:prstTxWarp prst="textNoShape">
              <a:avLst/>
            </a:prstTxWarp>
          </a:bodyPr>
          <a:lstStyle>
            <a:lvl1pPr defTabSz="934947">
              <a:defRPr sz="1200">
                <a:latin typeface="Swis721 Lt BT" pitchFamily="34" charset="0"/>
                <a:ea typeface="+mn-ea"/>
                <a:cs typeface="+mn-cs"/>
              </a:defRPr>
            </a:lvl1pPr>
          </a:lstStyle>
          <a:p>
            <a:pPr>
              <a:defRPr/>
            </a:pPr>
            <a:endParaRPr lang="en-US" altLang="en-US" dirty="0"/>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3" tIns="46788" rIns="93573" bIns="46788" numCol="1" anchor="t" anchorCtr="0" compatLnSpc="1">
            <a:prstTxWarp prst="textNoShape">
              <a:avLst/>
            </a:prstTxWarp>
          </a:bodyPr>
          <a:lstStyle>
            <a:lvl1pPr algn="r" defTabSz="934947">
              <a:defRPr sz="1200">
                <a:latin typeface="Swis721 Lt BT" pitchFamily="34" charset="0"/>
                <a:ea typeface="+mn-ea"/>
                <a:cs typeface="+mn-cs"/>
              </a:defRPr>
            </a:lvl1pPr>
          </a:lstStyle>
          <a:p>
            <a:pPr>
              <a:defRPr/>
            </a:pPr>
            <a:endParaRPr lang="en-US" altLang="en-US" dirty="0"/>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3250"/>
            <a:ext cx="560705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3" tIns="46788" rIns="93573" bIns="4678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3" tIns="46788" rIns="93573" bIns="46788" numCol="1" anchor="b" anchorCtr="0" compatLnSpc="1">
            <a:prstTxWarp prst="textNoShape">
              <a:avLst/>
            </a:prstTxWarp>
          </a:bodyPr>
          <a:lstStyle>
            <a:lvl1pPr defTabSz="934947">
              <a:defRPr sz="1200">
                <a:latin typeface="Swis721 Lt BT" pitchFamily="34" charset="0"/>
                <a:ea typeface="+mn-ea"/>
                <a:cs typeface="+mn-cs"/>
              </a:defRPr>
            </a:lvl1pPr>
          </a:lstStyle>
          <a:p>
            <a:pPr>
              <a:defRPr/>
            </a:pPr>
            <a:endParaRPr lang="en-US" altLang="en-US"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3" tIns="46788" rIns="93573" bIns="46788" numCol="1" anchor="b" anchorCtr="0" compatLnSpc="1">
            <a:prstTxWarp prst="textNoShape">
              <a:avLst/>
            </a:prstTxWarp>
          </a:bodyPr>
          <a:lstStyle>
            <a:lvl1pPr algn="r" defTabSz="934947">
              <a:defRPr sz="1200"/>
            </a:lvl1pPr>
          </a:lstStyle>
          <a:p>
            <a:pPr>
              <a:defRPr/>
            </a:pPr>
            <a:fld id="{618A2C18-A174-40CE-A46E-FB7441ADE9DB}" type="slidenum">
              <a:rPr lang="en-US" altLang="en-US"/>
              <a:pPr>
                <a:defRPr/>
              </a:pPr>
              <a:t>‹#›</a:t>
            </a:fld>
            <a:endParaRPr lang="en-US" altLang="en-US" dirty="0"/>
          </a:p>
        </p:txBody>
      </p:sp>
    </p:spTree>
    <p:extLst>
      <p:ext uri="{BB962C8B-B14F-4D97-AF65-F5344CB8AC3E}">
        <p14:creationId xmlns:p14="http://schemas.microsoft.com/office/powerpoint/2010/main" val="110013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wis721 Lt BT"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Swis721 Lt BT"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Swis721 Lt BT"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Swis721 Lt BT"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Swis721 Lt BT"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image" Target="../media/image8.tiff"/></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8.tiff"/></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image" Target="../media/image8.tiff"/></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33314" eaLnBrk="0" hangingPunct="0">
              <a:defRPr sz="2400">
                <a:solidFill>
                  <a:schemeClr val="tx1"/>
                </a:solidFill>
                <a:latin typeface="Swis721 Lt BT" pitchFamily="2" charset="0"/>
                <a:ea typeface="MS PGothic" pitchFamily="34" charset="-128"/>
              </a:defRPr>
            </a:lvl1pPr>
            <a:lvl2pPr marL="742841" indent="-285708" defTabSz="933314" eaLnBrk="0" hangingPunct="0">
              <a:defRPr sz="2400">
                <a:solidFill>
                  <a:schemeClr val="tx1"/>
                </a:solidFill>
                <a:latin typeface="Swis721 Lt BT" pitchFamily="2" charset="0"/>
                <a:ea typeface="MS PGothic" pitchFamily="34" charset="-128"/>
              </a:defRPr>
            </a:lvl2pPr>
            <a:lvl3pPr marL="1142833" indent="-228567" defTabSz="933314" eaLnBrk="0" hangingPunct="0">
              <a:defRPr sz="2400">
                <a:solidFill>
                  <a:schemeClr val="tx1"/>
                </a:solidFill>
                <a:latin typeface="Swis721 Lt BT" pitchFamily="2" charset="0"/>
                <a:ea typeface="MS PGothic" pitchFamily="34" charset="-128"/>
              </a:defRPr>
            </a:lvl3pPr>
            <a:lvl4pPr marL="1599965" indent="-228567" defTabSz="933314" eaLnBrk="0" hangingPunct="0">
              <a:defRPr sz="2400">
                <a:solidFill>
                  <a:schemeClr val="tx1"/>
                </a:solidFill>
                <a:latin typeface="Swis721 Lt BT" pitchFamily="2" charset="0"/>
                <a:ea typeface="MS PGothic" pitchFamily="34" charset="-128"/>
              </a:defRPr>
            </a:lvl4pPr>
            <a:lvl5pPr marL="2057099" indent="-228567" defTabSz="933314" eaLnBrk="0" hangingPunct="0">
              <a:defRPr sz="2400">
                <a:solidFill>
                  <a:schemeClr val="tx1"/>
                </a:solidFill>
                <a:latin typeface="Swis721 Lt BT" pitchFamily="2" charset="0"/>
                <a:ea typeface="MS PGothic" pitchFamily="34" charset="-128"/>
              </a:defRPr>
            </a:lvl5pPr>
            <a:lvl6pPr marL="2514232" indent="-228567" defTabSz="933314"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364" indent="-228567" defTabSz="933314"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8498" indent="-228567" defTabSz="933314"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5630" indent="-228567" defTabSz="933314"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90A7AEA6-5753-496E-94AE-FDB4E5EE7F64}" type="slidenum">
              <a:rPr lang="en-US" altLang="en-US" sz="1200"/>
              <a:pPr eaLnBrk="1" hangingPunct="1">
                <a:defRPr/>
              </a:pPr>
              <a:t>1</a:t>
            </a:fld>
            <a:endParaRPr lang="en-US" alt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Swis721 Lt BT"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 name="Shape 77"/>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03" name="Shape 78"/>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a:spcBef>
                <a:spcPct val="0"/>
              </a:spcBef>
              <a:defRPr/>
            </a:pPr>
            <a:endParaRPr lang="en-US" dirty="0">
              <a:latin typeface="Swis721 Lt BT"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 name="Shape 123"/>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75" name="Shape 124"/>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a:spcBef>
                <a:spcPct val="0"/>
              </a:spcBef>
              <a:defRPr/>
            </a:pPr>
            <a:endParaRPr lang="en-US" dirty="0">
              <a:latin typeface="Swis721 Lt BT"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 name="Shape 123"/>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75" name="Shape 124"/>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a:spcBef>
                <a:spcPct val="0"/>
              </a:spcBef>
              <a:defRPr/>
            </a:pPr>
            <a:endParaRPr lang="en-US" dirty="0">
              <a:latin typeface="Swis721 Lt BT"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 name="Shape 123"/>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75" name="Shape 124"/>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a:spcBef>
                <a:spcPct val="0"/>
              </a:spcBef>
              <a:defRPr/>
            </a:pPr>
            <a:endParaRPr lang="en-US" dirty="0">
              <a:latin typeface="Swis721 Lt BT"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 name="Shape 175"/>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19" name="Shape 176"/>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marL="285750" indent="-285750">
              <a:buBlip>
                <a:blip r:embed="rId3"/>
              </a:buBlip>
            </a:pPr>
            <a:r>
              <a:rPr lang="en-US" altLang="en-US" sz="1200" dirty="0" smtClean="0">
                <a:solidFill>
                  <a:srgbClr val="000000"/>
                </a:solidFill>
              </a:rPr>
              <a:t>We generate a highly detailed multi-dimensional profile of contents of the book. </a:t>
            </a:r>
            <a:r>
              <a:rPr lang="en-US" sz="1200" dirty="0" smtClean="0"/>
              <a:t/>
            </a:r>
            <a:br>
              <a:rPr lang="en-US" sz="1200" dirty="0" smtClean="0"/>
            </a:br>
            <a:endParaRPr lang="en-US" sz="1200" dirty="0" smtClean="0"/>
          </a:p>
          <a:p>
            <a:pPr marL="285750" indent="-285750">
              <a:buBlip>
                <a:blip r:embed="rId3"/>
              </a:buBlip>
            </a:pPr>
            <a:r>
              <a:rPr lang="en-US" altLang="en-US" sz="1200" dirty="0" smtClean="0">
                <a:solidFill>
                  <a:srgbClr val="000000"/>
                </a:solidFill>
              </a:rPr>
              <a:t>In addition to listing the value associated of each measurable element, we provide the comparative value or Percentile</a:t>
            </a:r>
            <a:r>
              <a:rPr lang="en-US" altLang="en-US" sz="1200" dirty="0" smtClean="0"/>
              <a:t> based on all of the books that we have processed. </a:t>
            </a:r>
          </a:p>
          <a:p>
            <a:pPr marL="285750" indent="-285750">
              <a:buBlip>
                <a:blip r:embed="rId3"/>
              </a:buBlip>
            </a:pPr>
            <a:endParaRPr lang="en-US" sz="1200" dirty="0" smtClean="0"/>
          </a:p>
          <a:p>
            <a:pPr marL="285750" indent="-285750">
              <a:buBlip>
                <a:blip r:embed="rId3"/>
              </a:buBlip>
            </a:pPr>
            <a:r>
              <a:rPr lang="en-US" sz="1200" dirty="0" smtClean="0"/>
              <a:t>The occurrence of violence, explicit activity and profanity are measured.</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 name="Shape 175"/>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19" name="Shape 176"/>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marL="285750" indent="-285750">
              <a:buBlip>
                <a:blip r:embed="rId3"/>
              </a:buBlip>
            </a:pPr>
            <a:r>
              <a:rPr lang="en-US" altLang="en-US" sz="1200" dirty="0" smtClean="0">
                <a:solidFill>
                  <a:srgbClr val="000000"/>
                </a:solidFill>
              </a:rPr>
              <a:t>We compute a weighted score of each word in a book based on a combination of the frequency of the word within the book and the global frequency of the word within that language. </a:t>
            </a:r>
            <a:r>
              <a:rPr lang="en-US" sz="1200" dirty="0" smtClean="0"/>
              <a:t/>
            </a:r>
            <a:br>
              <a:rPr lang="en-US" sz="1200" dirty="0" smtClean="0"/>
            </a:br>
            <a:endParaRPr lang="en-US" sz="1200" dirty="0" smtClean="0"/>
          </a:p>
          <a:p>
            <a:pPr marL="285750" indent="-285750">
              <a:buBlip>
                <a:blip r:embed="rId3"/>
              </a:buBlip>
            </a:pPr>
            <a:r>
              <a:rPr lang="en-US" altLang="en-US" sz="1200" dirty="0" smtClean="0">
                <a:solidFill>
                  <a:srgbClr val="000000"/>
                </a:solidFill>
              </a:rPr>
              <a:t>We highlight people, places, key entities, brands, parts of speech and an expanding collection of comparative data sets</a:t>
            </a:r>
            <a:r>
              <a:rPr lang="en-US" altLang="en-US" sz="1200" baseline="0" dirty="0" smtClean="0">
                <a:solidFill>
                  <a:srgbClr val="000000"/>
                </a:solidFill>
              </a:rPr>
              <a:t> like SAT/ English </a:t>
            </a:r>
            <a:r>
              <a:rPr lang="en-US" altLang="en-US" sz="1200" baseline="0" smtClean="0">
                <a:solidFill>
                  <a:srgbClr val="000000"/>
                </a:solidFill>
              </a:rPr>
              <a:t>Proficiency exams.</a:t>
            </a:r>
            <a:endParaRPr lang="en-US" altLang="en-US" sz="1200" dirty="0" smtClean="0">
              <a:solidFill>
                <a:srgbClr val="000000"/>
              </a:solidFill>
            </a:endParaRPr>
          </a:p>
          <a:p>
            <a:pPr>
              <a:spcBef>
                <a:spcPct val="0"/>
              </a:spcBef>
              <a:defRPr/>
            </a:pPr>
            <a:endParaRPr lang="en-US" dirty="0">
              <a:latin typeface="Swis721 Lt BT"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 name="Shape 175"/>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19" name="Shape 176"/>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marL="285750" indent="-285750">
              <a:buBlip>
                <a:blip r:embed="rId3"/>
              </a:buBlip>
            </a:pPr>
            <a:r>
              <a:rPr lang="en-US" altLang="en-US" sz="1200" dirty="0" smtClean="0">
                <a:solidFill>
                  <a:srgbClr val="000000"/>
                </a:solidFill>
              </a:rPr>
              <a:t>We</a:t>
            </a:r>
            <a:r>
              <a:rPr lang="en-US" altLang="en-US" sz="1200" baseline="0" dirty="0" smtClean="0">
                <a:solidFill>
                  <a:srgbClr val="000000"/>
                </a:solidFill>
              </a:rPr>
              <a:t> are now translating keywords into Chinese, German and Spanish. We are sharing this tool with Local retailers to allow them to display the translations to their local audiences with the goal of making it easier for a local reader to quickly grasp the subject of the book through the word cloud.</a:t>
            </a:r>
            <a:endParaRPr lang="en-US" altLang="en-US" sz="1200" dirty="0" smtClean="0">
              <a:solidFill>
                <a:srgbClr val="000000"/>
              </a:solidFill>
            </a:endParaRPr>
          </a:p>
          <a:p>
            <a:pPr>
              <a:spcBef>
                <a:spcPct val="0"/>
              </a:spcBef>
              <a:defRPr/>
            </a:pPr>
            <a:endParaRPr lang="en-US" dirty="0">
              <a:latin typeface="Swis721 Lt BT"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5" name="Shape 175"/>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19" name="Shape 176"/>
          <p:cNvSpPr>
            <a:spLocks noGrp="1"/>
          </p:cNvSpPr>
          <p:nvPr>
            <p:ph type="body" idx="1"/>
          </p:nvPr>
        </p:nvSpPr>
        <p:spPr>
          <a:xfrm>
            <a:off x="701345" y="4416098"/>
            <a:ext cx="5607711" cy="418399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48" tIns="93148" rIns="93148" bIns="93148"/>
          <a:lstStyle/>
          <a:p>
            <a:pPr>
              <a:spcBef>
                <a:spcPct val="0"/>
              </a:spcBef>
              <a:defRPr/>
            </a:pPr>
            <a:endParaRPr lang="en-US" dirty="0">
              <a:latin typeface="Swis721 Lt BT"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ACED122-5C6B-4496-89FB-936954985F8C}" type="slidenum">
              <a:rPr lang="en-US" altLang="en-US"/>
              <a:pPr>
                <a:defRPr/>
              </a:pPr>
              <a:t>‹#›</a:t>
            </a:fld>
            <a:endParaRPr lang="en-US" altLang="en-US" dirty="0"/>
          </a:p>
        </p:txBody>
      </p:sp>
    </p:spTree>
    <p:extLst>
      <p:ext uri="{BB962C8B-B14F-4D97-AF65-F5344CB8AC3E}">
        <p14:creationId xmlns:p14="http://schemas.microsoft.com/office/powerpoint/2010/main" val="191463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3E6AC0-8B8D-413C-9155-C9A79E0CA450}" type="slidenum">
              <a:rPr lang="en-US" altLang="en-US"/>
              <a:pPr>
                <a:defRPr/>
              </a:pPr>
              <a:t>‹#›</a:t>
            </a:fld>
            <a:endParaRPr lang="en-US" altLang="en-US" dirty="0"/>
          </a:p>
        </p:txBody>
      </p:sp>
    </p:spTree>
    <p:extLst>
      <p:ext uri="{BB962C8B-B14F-4D97-AF65-F5344CB8AC3E}">
        <p14:creationId xmlns:p14="http://schemas.microsoft.com/office/powerpoint/2010/main" val="5375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70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70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22CFB10-20FF-4D15-8F60-652FBF33C744}" type="slidenum">
              <a:rPr lang="en-US" altLang="en-US"/>
              <a:pPr>
                <a:defRPr/>
              </a:pPr>
              <a:t>‹#›</a:t>
            </a:fld>
            <a:endParaRPr lang="en-US" altLang="en-US" dirty="0"/>
          </a:p>
        </p:txBody>
      </p:sp>
    </p:spTree>
    <p:extLst>
      <p:ext uri="{BB962C8B-B14F-4D97-AF65-F5344CB8AC3E}">
        <p14:creationId xmlns:p14="http://schemas.microsoft.com/office/powerpoint/2010/main" val="159395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35845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4175" y="1219200"/>
            <a:ext cx="358616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6748051-A5D3-4013-BD28-DEEE63358F6E}" type="slidenum">
              <a:rPr lang="en-US" altLang="en-US"/>
              <a:pPr>
                <a:defRPr/>
              </a:pPr>
              <a:t>‹#›</a:t>
            </a:fld>
            <a:endParaRPr lang="en-US" altLang="en-US" dirty="0"/>
          </a:p>
        </p:txBody>
      </p:sp>
    </p:spTree>
    <p:extLst>
      <p:ext uri="{BB962C8B-B14F-4D97-AF65-F5344CB8AC3E}">
        <p14:creationId xmlns:p14="http://schemas.microsoft.com/office/powerpoint/2010/main" val="173999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Rectangle 6"/>
          <p:cNvSpPr>
            <a:spLocks noGrp="1" noChangeArrowheads="1"/>
          </p:cNvSpPr>
          <p:nvPr>
            <p:ph type="sldNum" sz="quarter" idx="10"/>
          </p:nvPr>
        </p:nvSpPr>
        <p:spPr>
          <a:ln/>
        </p:spPr>
        <p:txBody>
          <a:bodyPr/>
          <a:lstStyle>
            <a:lvl1pPr>
              <a:defRPr/>
            </a:lvl1pPr>
          </a:lstStyle>
          <a:p>
            <a:fld id="{25D981D8-D27D-4AB4-B7C4-E2D571031FED}" type="slidenum">
              <a:rPr lang="en-US" altLang="en-US"/>
              <a:pPr/>
              <a:t>‹#›</a:t>
            </a:fld>
            <a:endParaRPr lang="en-US" altLang="en-US" dirty="0"/>
          </a:p>
        </p:txBody>
      </p:sp>
    </p:spTree>
    <p:extLst>
      <p:ext uri="{BB962C8B-B14F-4D97-AF65-F5344CB8AC3E}">
        <p14:creationId xmlns:p14="http://schemas.microsoft.com/office/powerpoint/2010/main" val="79367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F0C7DA-9868-4C57-9DFF-D934FC03F55F}" type="slidenum">
              <a:rPr lang="en-US" altLang="en-US"/>
              <a:pPr>
                <a:defRPr/>
              </a:pPr>
              <a:t>‹#›</a:t>
            </a:fld>
            <a:endParaRPr lang="en-US" altLang="en-US" dirty="0"/>
          </a:p>
        </p:txBody>
      </p:sp>
    </p:spTree>
    <p:extLst>
      <p:ext uri="{BB962C8B-B14F-4D97-AF65-F5344CB8AC3E}">
        <p14:creationId xmlns:p14="http://schemas.microsoft.com/office/powerpoint/2010/main" val="219225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6E18033-7FEC-48A2-BAF0-E03AC12F2ABA}" type="slidenum">
              <a:rPr lang="en-US" altLang="en-US"/>
              <a:pPr>
                <a:defRPr/>
              </a:pPr>
              <a:t>‹#›</a:t>
            </a:fld>
            <a:endParaRPr lang="en-US" altLang="en-US" dirty="0"/>
          </a:p>
        </p:txBody>
      </p:sp>
    </p:spTree>
    <p:extLst>
      <p:ext uri="{BB962C8B-B14F-4D97-AF65-F5344CB8AC3E}">
        <p14:creationId xmlns:p14="http://schemas.microsoft.com/office/powerpoint/2010/main" val="343170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5845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4175" y="1219200"/>
            <a:ext cx="35861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1903264-EFD6-422F-9005-7E6D9A642534}" type="slidenum">
              <a:rPr lang="en-US" altLang="en-US"/>
              <a:pPr>
                <a:defRPr/>
              </a:pPr>
              <a:t>‹#›</a:t>
            </a:fld>
            <a:endParaRPr lang="en-US" altLang="en-US" dirty="0"/>
          </a:p>
        </p:txBody>
      </p:sp>
    </p:spTree>
    <p:extLst>
      <p:ext uri="{BB962C8B-B14F-4D97-AF65-F5344CB8AC3E}">
        <p14:creationId xmlns:p14="http://schemas.microsoft.com/office/powerpoint/2010/main" val="35939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A05EBF9-18D2-431E-B3CD-F7A1D1CCE78D}" type="slidenum">
              <a:rPr lang="en-US" altLang="en-US"/>
              <a:pPr>
                <a:defRPr/>
              </a:pPr>
              <a:t>‹#›</a:t>
            </a:fld>
            <a:endParaRPr lang="en-US" altLang="en-US" dirty="0"/>
          </a:p>
        </p:txBody>
      </p:sp>
    </p:spTree>
    <p:extLst>
      <p:ext uri="{BB962C8B-B14F-4D97-AF65-F5344CB8AC3E}">
        <p14:creationId xmlns:p14="http://schemas.microsoft.com/office/powerpoint/2010/main" val="89615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8967BB6-2F08-432E-A5F8-69B2D7C14D0D}" type="slidenum">
              <a:rPr lang="en-US" altLang="en-US"/>
              <a:pPr>
                <a:defRPr/>
              </a:pPr>
              <a:t>‹#›</a:t>
            </a:fld>
            <a:endParaRPr lang="en-US" altLang="en-US" dirty="0"/>
          </a:p>
        </p:txBody>
      </p:sp>
    </p:spTree>
    <p:extLst>
      <p:ext uri="{BB962C8B-B14F-4D97-AF65-F5344CB8AC3E}">
        <p14:creationId xmlns:p14="http://schemas.microsoft.com/office/powerpoint/2010/main" val="386725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56D18F7-06E5-406B-A21B-61C04D099091}" type="slidenum">
              <a:rPr lang="en-US" altLang="en-US"/>
              <a:pPr>
                <a:defRPr/>
              </a:pPr>
              <a:t>‹#›</a:t>
            </a:fld>
            <a:endParaRPr lang="en-US" altLang="en-US" dirty="0"/>
          </a:p>
        </p:txBody>
      </p:sp>
    </p:spTree>
    <p:extLst>
      <p:ext uri="{BB962C8B-B14F-4D97-AF65-F5344CB8AC3E}">
        <p14:creationId xmlns:p14="http://schemas.microsoft.com/office/powerpoint/2010/main" val="384314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6B622AA-6705-46F2-8DE7-6D2D13E99295}" type="slidenum">
              <a:rPr lang="en-US" altLang="en-US"/>
              <a:pPr>
                <a:defRPr/>
              </a:pPr>
              <a:t>‹#›</a:t>
            </a:fld>
            <a:endParaRPr lang="en-US" altLang="en-US" dirty="0"/>
          </a:p>
        </p:txBody>
      </p:sp>
    </p:spTree>
    <p:extLst>
      <p:ext uri="{BB962C8B-B14F-4D97-AF65-F5344CB8AC3E}">
        <p14:creationId xmlns:p14="http://schemas.microsoft.com/office/powerpoint/2010/main" val="107236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EB158AF-913C-4422-BEEA-69CB09534D5E}" type="slidenum">
              <a:rPr lang="en-US" altLang="en-US"/>
              <a:pPr>
                <a:defRPr/>
              </a:pPr>
              <a:t>‹#›</a:t>
            </a:fld>
            <a:endParaRPr lang="en-US" altLang="en-US" dirty="0"/>
          </a:p>
        </p:txBody>
      </p:sp>
    </p:spTree>
    <p:extLst>
      <p:ext uri="{BB962C8B-B14F-4D97-AF65-F5344CB8AC3E}">
        <p14:creationId xmlns:p14="http://schemas.microsoft.com/office/powerpoint/2010/main" val="4372297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19200"/>
            <a:ext cx="73231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57200" y="6215063"/>
            <a:ext cx="457200"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400" b="1">
                <a:solidFill>
                  <a:schemeClr val="accent1"/>
                </a:solidFill>
                <a:latin typeface="GoudyOlSt BT" charset="0"/>
              </a:defRPr>
            </a:lvl1pPr>
          </a:lstStyle>
          <a:p>
            <a:pPr>
              <a:defRPr/>
            </a:pPr>
            <a:fld id="{BC300680-96B1-4001-8019-AE4B9D471687}" type="slidenum">
              <a:rPr lang="en-US" altLang="en-US"/>
              <a:pPr>
                <a:defRPr/>
              </a:pPr>
              <a:t>‹#›</a:t>
            </a:fld>
            <a:endParaRPr lang="en-US" altLang="en-US" dirty="0"/>
          </a:p>
        </p:txBody>
      </p:sp>
      <p:sp>
        <p:nvSpPr>
          <p:cNvPr id="1028" name="Line 7"/>
          <p:cNvSpPr>
            <a:spLocks noChangeShapeType="1"/>
          </p:cNvSpPr>
          <p:nvPr userDrawn="1"/>
        </p:nvSpPr>
        <p:spPr bwMode="auto">
          <a:xfrm>
            <a:off x="457200" y="6156325"/>
            <a:ext cx="8534400" cy="0"/>
          </a:xfrm>
          <a:prstGeom prst="line">
            <a:avLst/>
          </a:prstGeom>
          <a:noFill/>
          <a:ln w="6350">
            <a:solidFill>
              <a:srgbClr val="F333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Swis721 Lt BT" charset="0"/>
              <a:ea typeface="MS PGothic" charset="0"/>
              <a:cs typeface="MS PGothic" charset="0"/>
            </a:endParaRPr>
          </a:p>
        </p:txBody>
      </p:sp>
      <p:sp>
        <p:nvSpPr>
          <p:cNvPr id="1029" name="Line 11"/>
          <p:cNvSpPr>
            <a:spLocks noChangeShapeType="1"/>
          </p:cNvSpPr>
          <p:nvPr userDrawn="1"/>
        </p:nvSpPr>
        <p:spPr bwMode="auto">
          <a:xfrm>
            <a:off x="457200" y="800100"/>
            <a:ext cx="8534400" cy="0"/>
          </a:xfrm>
          <a:prstGeom prst="line">
            <a:avLst/>
          </a:prstGeom>
          <a:noFill/>
          <a:ln w="6350">
            <a:solidFill>
              <a:srgbClr val="F333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Swis721 Lt BT" charset="0"/>
              <a:ea typeface="MS PGothic" charset="0"/>
              <a:cs typeface="MS PGothic" charset="0"/>
            </a:endParaRPr>
          </a:p>
        </p:txBody>
      </p:sp>
      <p:pic>
        <p:nvPicPr>
          <p:cNvPr id="2"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00899" y="6302069"/>
            <a:ext cx="1685925" cy="40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userDrawn="1"/>
        </p:nvSpPr>
        <p:spPr bwMode="auto">
          <a:xfrm>
            <a:off x="8770938" y="6329363"/>
            <a:ext cx="117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r>
              <a:rPr lang="en-US" altLang="en-US" sz="600" dirty="0" smtClean="0"/>
              <a:t>™</a:t>
            </a:r>
          </a:p>
        </p:txBody>
      </p:sp>
      <p:sp>
        <p:nvSpPr>
          <p:cNvPr id="8" name="Text Box 6"/>
          <p:cNvSpPr txBox="1">
            <a:spLocks noChangeArrowheads="1"/>
          </p:cNvSpPr>
          <p:nvPr userDrawn="1"/>
        </p:nvSpPr>
        <p:spPr bwMode="auto">
          <a:xfrm>
            <a:off x="762000" y="6248400"/>
            <a:ext cx="68580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a:defRPr sz="1600">
                <a:solidFill>
                  <a:schemeClr val="tx1"/>
                </a:solidFill>
                <a:latin typeface="GoudyOlSt BT" charset="0"/>
                <a:ea typeface="ＭＳ Ｐゴシック" charset="0"/>
              </a:defRPr>
            </a:lvl1pPr>
            <a:lvl2pPr marL="742950" indent="-285750">
              <a:defRPr sz="1600">
                <a:solidFill>
                  <a:schemeClr val="tx1"/>
                </a:solidFill>
                <a:latin typeface="GoudyOlSt BT" charset="0"/>
                <a:ea typeface="ＭＳ Ｐゴシック" charset="0"/>
              </a:defRPr>
            </a:lvl2pPr>
            <a:lvl3pPr marL="1143000" indent="-228600">
              <a:defRPr sz="1600">
                <a:solidFill>
                  <a:schemeClr val="tx1"/>
                </a:solidFill>
                <a:latin typeface="GoudyOlSt BT" charset="0"/>
                <a:ea typeface="ＭＳ Ｐゴシック" charset="0"/>
              </a:defRPr>
            </a:lvl3pPr>
            <a:lvl4pPr>
              <a:defRPr sz="1600">
                <a:solidFill>
                  <a:schemeClr val="tx1"/>
                </a:solidFill>
                <a:latin typeface="GoudyOlSt BT" charset="0"/>
                <a:ea typeface="ＭＳ Ｐゴシック" charset="0"/>
              </a:defRPr>
            </a:lvl4pPr>
            <a:lvl5pPr>
              <a:defRPr sz="1600">
                <a:solidFill>
                  <a:schemeClr val="tx1"/>
                </a:solidFill>
                <a:latin typeface="GoudyOlSt BT" charset="0"/>
                <a:ea typeface="ＭＳ Ｐゴシック" charset="0"/>
              </a:defRPr>
            </a:lvl5pPr>
            <a:lvl6pPr eaLnBrk="0" hangingPunct="0">
              <a:defRPr sz="1600">
                <a:solidFill>
                  <a:schemeClr val="tx1"/>
                </a:solidFill>
                <a:latin typeface="GoudyOlSt BT" charset="0"/>
                <a:ea typeface="ＭＳ Ｐゴシック" charset="0"/>
              </a:defRPr>
            </a:lvl6pPr>
            <a:lvl7pPr eaLnBrk="0" hangingPunct="0">
              <a:defRPr sz="1600">
                <a:solidFill>
                  <a:schemeClr val="tx1"/>
                </a:solidFill>
                <a:latin typeface="GoudyOlSt BT" charset="0"/>
                <a:ea typeface="ＭＳ Ｐゴシック" charset="0"/>
              </a:defRPr>
            </a:lvl7pPr>
            <a:lvl8pPr eaLnBrk="0" hangingPunct="0">
              <a:defRPr sz="1600">
                <a:solidFill>
                  <a:schemeClr val="tx1"/>
                </a:solidFill>
                <a:latin typeface="GoudyOlSt BT" charset="0"/>
                <a:ea typeface="ＭＳ Ｐゴシック" charset="0"/>
              </a:defRPr>
            </a:lvl8pPr>
            <a:lvl9pPr eaLnBrk="0" hangingPunct="0">
              <a:defRPr sz="1600">
                <a:solidFill>
                  <a:schemeClr val="tx1"/>
                </a:solidFill>
                <a:latin typeface="GoudyOlSt BT" charset="0"/>
                <a:ea typeface="ＭＳ Ｐゴシック" charset="0"/>
              </a:defRPr>
            </a:lvl9pPr>
          </a:lstStyle>
          <a:p>
            <a:pPr>
              <a:defRPr/>
            </a:pPr>
            <a:r>
              <a:rPr lang="en-US" sz="500" dirty="0">
                <a:solidFill>
                  <a:srgbClr val="4D4D4D"/>
                </a:solidFill>
                <a:latin typeface="Swis721 BT" charset="0"/>
                <a:cs typeface="ＭＳ Ｐゴシック" charset="0"/>
              </a:rPr>
              <a:t>THIS INFORMATION IS PROVIDED IN CONFIDENCE AND MAY NOT BE DISCLOSED TO ANY</a:t>
            </a:r>
          </a:p>
          <a:p>
            <a:pPr>
              <a:defRPr/>
            </a:pPr>
            <a:r>
              <a:rPr lang="en-US" sz="500" dirty="0">
                <a:solidFill>
                  <a:srgbClr val="4D4D4D"/>
                </a:solidFill>
                <a:latin typeface="Swis721 BT" charset="0"/>
                <a:cs typeface="ＭＳ Ｐゴシック" charset="0"/>
              </a:rPr>
              <a:t>THIRD PARTY OR USED FOR ANY OTHER PURPOSE WITHOUT THE EXPRESS WRITTEN PERMISSION OF TRAJECTORY, INC.</a:t>
            </a:r>
            <a:endParaRPr lang="en-US" sz="500" dirty="0" smtClean="0">
              <a:solidFill>
                <a:srgbClr val="4D4D4D"/>
              </a:solidFill>
              <a:latin typeface="Swis721 BT"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ts val="2800"/>
        </a:lnSpc>
        <a:spcBef>
          <a:spcPct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ct val="0"/>
        </a:spcBef>
        <a:spcAft>
          <a:spcPct val="0"/>
        </a:spcAft>
        <a:defRPr sz="2600">
          <a:solidFill>
            <a:schemeClr val="tx2"/>
          </a:solidFill>
          <a:latin typeface="GoudyOlSt BT" pitchFamily="18" charset="0"/>
        </a:defRPr>
      </a:lvl6pPr>
      <a:lvl7pPr marL="914400" algn="l" rtl="0" fontAlgn="base">
        <a:lnSpc>
          <a:spcPts val="2800"/>
        </a:lnSpc>
        <a:spcBef>
          <a:spcPct val="0"/>
        </a:spcBef>
        <a:spcAft>
          <a:spcPct val="0"/>
        </a:spcAft>
        <a:defRPr sz="2600">
          <a:solidFill>
            <a:schemeClr val="tx2"/>
          </a:solidFill>
          <a:latin typeface="GoudyOlSt BT" pitchFamily="18" charset="0"/>
        </a:defRPr>
      </a:lvl7pPr>
      <a:lvl8pPr marL="1371600" algn="l" rtl="0" fontAlgn="base">
        <a:lnSpc>
          <a:spcPts val="2800"/>
        </a:lnSpc>
        <a:spcBef>
          <a:spcPct val="0"/>
        </a:spcBef>
        <a:spcAft>
          <a:spcPct val="0"/>
        </a:spcAft>
        <a:defRPr sz="2600">
          <a:solidFill>
            <a:schemeClr val="tx2"/>
          </a:solidFill>
          <a:latin typeface="GoudyOlSt BT" pitchFamily="18" charset="0"/>
        </a:defRPr>
      </a:lvl8pPr>
      <a:lvl9pPr marL="1828800" algn="l" rtl="0" fontAlgn="base">
        <a:lnSpc>
          <a:spcPts val="2800"/>
        </a:lnSpc>
        <a:spcBef>
          <a:spcPct val="0"/>
        </a:spcBef>
        <a:spcAft>
          <a:spcPct val="0"/>
        </a:spcAft>
        <a:defRPr sz="2600">
          <a:solidFill>
            <a:schemeClr val="tx2"/>
          </a:solidFill>
          <a:latin typeface="GoudyOlSt BT" pitchFamily="18" charset="0"/>
        </a:defRPr>
      </a:lvl9pPr>
    </p:titleStyle>
    <p:bodyStyle>
      <a:lvl1pPr marL="174625" indent="-174625" algn="l" rtl="0" eaLnBrk="0" fontAlgn="base" hangingPunct="0">
        <a:lnSpc>
          <a:spcPts val="1800"/>
        </a:lnSpc>
        <a:spcBef>
          <a:spcPct val="0"/>
        </a:spcBef>
        <a:spcAft>
          <a:spcPts val="2000"/>
        </a:spcAft>
        <a:buClr>
          <a:schemeClr val="accent1"/>
        </a:buClr>
        <a:buSzPct val="70000"/>
        <a:buFont typeface="Wingdings" pitchFamily="2" charset="2"/>
        <a:buChar char="n"/>
        <a:defRPr sz="1600">
          <a:solidFill>
            <a:schemeClr val="tx1"/>
          </a:solidFill>
          <a:latin typeface="+mn-lt"/>
          <a:ea typeface="MS PGothic" pitchFamily="34" charset="-128"/>
          <a:cs typeface="MS PGothic" charset="0"/>
        </a:defRPr>
      </a:lvl1pPr>
      <a:lvl2pPr marL="631825" indent="-174625"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2pPr>
      <a:lvl3pPr marL="1089025" indent="-174625"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3pPr>
      <a:lvl4pPr marL="1600200" indent="-228600"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4pPr>
      <a:lvl5pPr marL="2057400" indent="-228600"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5pPr>
      <a:lvl6pPr marL="2514600" indent="-228600" algn="l" rtl="0" fontAlgn="base">
        <a:lnSpc>
          <a:spcPts val="1800"/>
        </a:lnSpc>
        <a:spcBef>
          <a:spcPct val="0"/>
        </a:spcBef>
        <a:spcAft>
          <a:spcPts val="2000"/>
        </a:spcAft>
        <a:buChar char="»"/>
        <a:defRPr sz="1600">
          <a:solidFill>
            <a:schemeClr val="tx1"/>
          </a:solidFill>
          <a:latin typeface="+mn-lt"/>
        </a:defRPr>
      </a:lvl6pPr>
      <a:lvl7pPr marL="2971800" indent="-228600" algn="l" rtl="0" fontAlgn="base">
        <a:lnSpc>
          <a:spcPts val="1800"/>
        </a:lnSpc>
        <a:spcBef>
          <a:spcPct val="0"/>
        </a:spcBef>
        <a:spcAft>
          <a:spcPts val="2000"/>
        </a:spcAft>
        <a:buChar char="»"/>
        <a:defRPr sz="1600">
          <a:solidFill>
            <a:schemeClr val="tx1"/>
          </a:solidFill>
          <a:latin typeface="+mn-lt"/>
        </a:defRPr>
      </a:lvl7pPr>
      <a:lvl8pPr marL="3429000" indent="-228600" algn="l" rtl="0" fontAlgn="base">
        <a:lnSpc>
          <a:spcPts val="1800"/>
        </a:lnSpc>
        <a:spcBef>
          <a:spcPct val="0"/>
        </a:spcBef>
        <a:spcAft>
          <a:spcPts val="2000"/>
        </a:spcAft>
        <a:buChar char="»"/>
        <a:defRPr sz="1600">
          <a:solidFill>
            <a:schemeClr val="tx1"/>
          </a:solidFill>
          <a:latin typeface="+mn-lt"/>
        </a:defRPr>
      </a:lvl8pPr>
      <a:lvl9pPr marL="3886200" indent="-228600" algn="l" rtl="0" fontAlgn="base">
        <a:lnSpc>
          <a:spcPts val="1800"/>
        </a:lnSpc>
        <a:spcBef>
          <a:spcPct val="0"/>
        </a:spcBef>
        <a:spcAft>
          <a:spcPts val="2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trajectory.com" TargetMode="Externa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0" y="5503228"/>
            <a:ext cx="91440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eaLnBrk="1" hangingPunct="1">
              <a:lnSpc>
                <a:spcPct val="100000"/>
              </a:lnSpc>
              <a:spcAft>
                <a:spcPct val="0"/>
              </a:spcAft>
              <a:buClrTx/>
              <a:buSzTx/>
              <a:buFontTx/>
              <a:buNone/>
            </a:pPr>
            <a:endParaRPr lang="en-US" altLang="en-US" sz="1800">
              <a:latin typeface="Swis721 Lt BT" pitchFamily="2" charset="0"/>
            </a:endParaRPr>
          </a:p>
          <a:p>
            <a:pPr eaLnBrk="1" hangingPunct="1">
              <a:lnSpc>
                <a:spcPct val="100000"/>
              </a:lnSpc>
              <a:spcAft>
                <a:spcPct val="0"/>
              </a:spcAft>
              <a:buClrTx/>
              <a:buSzTx/>
              <a:buFontTx/>
              <a:buNone/>
            </a:pPr>
            <a:endParaRPr lang="en-US" altLang="en-US" sz="1800">
              <a:latin typeface="Swis721 Lt BT" pitchFamily="2" charset="0"/>
            </a:endParaRPr>
          </a:p>
          <a:p>
            <a:pPr eaLnBrk="1" hangingPunct="1">
              <a:lnSpc>
                <a:spcPct val="100000"/>
              </a:lnSpc>
              <a:spcAft>
                <a:spcPct val="0"/>
              </a:spcAft>
              <a:buClrTx/>
              <a:buSzTx/>
              <a:buFontTx/>
              <a:buNone/>
            </a:pPr>
            <a:endParaRPr lang="en-US" altLang="en-US" sz="1800">
              <a:latin typeface="Swis721 Lt BT" pitchFamily="2" charset="0"/>
            </a:endParaRPr>
          </a:p>
          <a:p>
            <a:pPr eaLnBrk="1" hangingPunct="1">
              <a:lnSpc>
                <a:spcPct val="100000"/>
              </a:lnSpc>
              <a:spcAft>
                <a:spcPct val="0"/>
              </a:spcAft>
              <a:buClrTx/>
              <a:buSzTx/>
              <a:buFontTx/>
              <a:buNone/>
            </a:pPr>
            <a:endParaRPr lang="en-US" altLang="en-US" sz="1800">
              <a:latin typeface="Swis721 Lt BT" pitchFamily="2" charset="0"/>
            </a:endParaRPr>
          </a:p>
        </p:txBody>
      </p:sp>
      <p:pic>
        <p:nvPicPr>
          <p:cNvPr id="2051" name="Picture 1" descr="Chi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201613" y="5600490"/>
            <a:ext cx="61483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a:defRPr sz="1600">
                <a:solidFill>
                  <a:schemeClr val="tx1"/>
                </a:solidFill>
                <a:latin typeface="GoudyOlSt BT" charset="0"/>
                <a:ea typeface="ＭＳ Ｐゴシック" charset="0"/>
              </a:defRPr>
            </a:lvl1pPr>
            <a:lvl2pPr marL="742950" indent="-285750">
              <a:defRPr sz="1600">
                <a:solidFill>
                  <a:schemeClr val="tx1"/>
                </a:solidFill>
                <a:latin typeface="GoudyOlSt BT" charset="0"/>
                <a:ea typeface="ＭＳ Ｐゴシック" charset="0"/>
              </a:defRPr>
            </a:lvl2pPr>
            <a:lvl3pPr marL="1143000" indent="-228600">
              <a:defRPr sz="1600">
                <a:solidFill>
                  <a:schemeClr val="tx1"/>
                </a:solidFill>
                <a:latin typeface="GoudyOlSt BT" charset="0"/>
                <a:ea typeface="ＭＳ Ｐゴシック" charset="0"/>
              </a:defRPr>
            </a:lvl3pPr>
            <a:lvl4pPr>
              <a:defRPr sz="1600">
                <a:solidFill>
                  <a:schemeClr val="tx1"/>
                </a:solidFill>
                <a:latin typeface="GoudyOlSt BT" charset="0"/>
                <a:ea typeface="ＭＳ Ｐゴシック" charset="0"/>
              </a:defRPr>
            </a:lvl4pPr>
            <a:lvl5pPr>
              <a:defRPr sz="1600">
                <a:solidFill>
                  <a:schemeClr val="tx1"/>
                </a:solidFill>
                <a:latin typeface="GoudyOlSt BT" charset="0"/>
                <a:ea typeface="ＭＳ Ｐゴシック" charset="0"/>
              </a:defRPr>
            </a:lvl5pPr>
            <a:lvl6pPr eaLnBrk="0" hangingPunct="0">
              <a:defRPr sz="1600">
                <a:solidFill>
                  <a:schemeClr val="tx1"/>
                </a:solidFill>
                <a:latin typeface="GoudyOlSt BT" charset="0"/>
                <a:ea typeface="ＭＳ Ｐゴシック" charset="0"/>
              </a:defRPr>
            </a:lvl6pPr>
            <a:lvl7pPr eaLnBrk="0" hangingPunct="0">
              <a:defRPr sz="1600">
                <a:solidFill>
                  <a:schemeClr val="tx1"/>
                </a:solidFill>
                <a:latin typeface="GoudyOlSt BT" charset="0"/>
                <a:ea typeface="ＭＳ Ｐゴシック" charset="0"/>
              </a:defRPr>
            </a:lvl7pPr>
            <a:lvl8pPr eaLnBrk="0" hangingPunct="0">
              <a:defRPr sz="1600">
                <a:solidFill>
                  <a:schemeClr val="tx1"/>
                </a:solidFill>
                <a:latin typeface="GoudyOlSt BT" charset="0"/>
                <a:ea typeface="ＭＳ Ｐゴシック" charset="0"/>
              </a:defRPr>
            </a:lvl8pPr>
            <a:lvl9pPr eaLnBrk="0" hangingPunct="0">
              <a:defRPr sz="1600">
                <a:solidFill>
                  <a:schemeClr val="tx1"/>
                </a:solidFill>
                <a:latin typeface="GoudyOlSt BT" charset="0"/>
                <a:ea typeface="ＭＳ Ｐゴシック" charset="0"/>
              </a:defRPr>
            </a:lvl9pPr>
          </a:lstStyle>
          <a:p>
            <a:pPr>
              <a:defRPr/>
            </a:pPr>
            <a:r>
              <a:rPr lang="en-US" sz="1400" dirty="0">
                <a:latin typeface="+mj-lt"/>
              </a:rPr>
              <a:t>Data Science, Discoverability, and International Expansion for Publishers</a:t>
            </a:r>
            <a:endParaRPr lang="en-US" sz="1400" dirty="0" smtClean="0">
              <a:latin typeface="+mj-lt"/>
            </a:endParaRPr>
          </a:p>
          <a:p>
            <a:pPr>
              <a:defRPr/>
            </a:pPr>
            <a:r>
              <a:rPr lang="en-US" sz="1400" dirty="0" smtClean="0">
                <a:latin typeface="+mj-lt"/>
              </a:rPr>
              <a:t>BEA 2015 </a:t>
            </a:r>
            <a:r>
              <a:rPr lang="en-US" sz="1400" dirty="0" smtClean="0">
                <a:latin typeface="+mj-lt"/>
              </a:rPr>
              <a:t>May </a:t>
            </a:r>
            <a:r>
              <a:rPr lang="en-US" sz="1400" dirty="0" smtClean="0">
                <a:latin typeface="+mj-lt"/>
              </a:rPr>
              <a:t>28</a:t>
            </a:r>
            <a:r>
              <a:rPr lang="en-US" sz="1400" baseline="30000" dirty="0" smtClean="0">
                <a:latin typeface="+mj-lt"/>
              </a:rPr>
              <a:t>th</a:t>
            </a:r>
            <a:r>
              <a:rPr lang="en-US" sz="1400" dirty="0" smtClean="0">
                <a:latin typeface="+mj-lt"/>
              </a:rPr>
              <a:t>, </a:t>
            </a:r>
            <a:r>
              <a:rPr lang="en-US" sz="1400" dirty="0" smtClean="0">
                <a:latin typeface="+mj-lt"/>
              </a:rPr>
              <a:t>11</a:t>
            </a:r>
            <a:r>
              <a:rPr lang="en-US" sz="1400" dirty="0" smtClean="0">
                <a:latin typeface="+mj-lt"/>
              </a:rPr>
              <a:t>:</a:t>
            </a:r>
            <a:r>
              <a:rPr lang="en-US" sz="1400" dirty="0" smtClean="0">
                <a:latin typeface="+mj-lt"/>
              </a:rPr>
              <a:t>55</a:t>
            </a:r>
            <a:r>
              <a:rPr lang="en-US" sz="1400" dirty="0" smtClean="0">
                <a:latin typeface="+mj-lt"/>
              </a:rPr>
              <a:t> </a:t>
            </a:r>
            <a:r>
              <a:rPr lang="en-US" sz="1400" dirty="0" smtClean="0">
                <a:latin typeface="+mj-lt"/>
              </a:rPr>
              <a:t>– 12</a:t>
            </a:r>
            <a:r>
              <a:rPr lang="en-US" sz="1400" dirty="0" smtClean="0">
                <a:latin typeface="+mj-lt"/>
              </a:rPr>
              <a:t>:</a:t>
            </a:r>
            <a:r>
              <a:rPr lang="en-US" sz="1400" dirty="0" smtClean="0">
                <a:latin typeface="+mj-lt"/>
              </a:rPr>
              <a:t>30</a:t>
            </a:r>
            <a:endParaRPr lang="en-US" sz="1400" dirty="0" smtClean="0">
              <a:latin typeface="+mj-lt"/>
            </a:endParaRPr>
          </a:p>
        </p:txBody>
      </p:sp>
      <p:pic>
        <p:nvPicPr>
          <p:cNvPr id="205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4801" y="5784850"/>
            <a:ext cx="329024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Shape 2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99" y="6230560"/>
            <a:ext cx="3835401" cy="57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838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ts val="2800"/>
              </a:lnSpc>
              <a:spcBef>
                <a:spcPct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ct val="0"/>
              </a:spcBef>
              <a:spcAft>
                <a:spcPct val="0"/>
              </a:spcAft>
              <a:defRPr sz="2600">
                <a:solidFill>
                  <a:schemeClr val="tx2"/>
                </a:solidFill>
                <a:latin typeface="GoudyOlSt BT" pitchFamily="18" charset="0"/>
              </a:defRPr>
            </a:lvl6pPr>
            <a:lvl7pPr marL="914400" algn="l" rtl="0" fontAlgn="base">
              <a:lnSpc>
                <a:spcPts val="2800"/>
              </a:lnSpc>
              <a:spcBef>
                <a:spcPct val="0"/>
              </a:spcBef>
              <a:spcAft>
                <a:spcPct val="0"/>
              </a:spcAft>
              <a:defRPr sz="2600">
                <a:solidFill>
                  <a:schemeClr val="tx2"/>
                </a:solidFill>
                <a:latin typeface="GoudyOlSt BT" pitchFamily="18" charset="0"/>
              </a:defRPr>
            </a:lvl7pPr>
            <a:lvl8pPr marL="1371600" algn="l" rtl="0" fontAlgn="base">
              <a:lnSpc>
                <a:spcPts val="2800"/>
              </a:lnSpc>
              <a:spcBef>
                <a:spcPct val="0"/>
              </a:spcBef>
              <a:spcAft>
                <a:spcPct val="0"/>
              </a:spcAft>
              <a:defRPr sz="2600">
                <a:solidFill>
                  <a:schemeClr val="tx2"/>
                </a:solidFill>
                <a:latin typeface="GoudyOlSt BT" pitchFamily="18" charset="0"/>
              </a:defRPr>
            </a:lvl8pPr>
            <a:lvl9pPr marL="1828800" algn="l" rtl="0" fontAlgn="base">
              <a:lnSpc>
                <a:spcPts val="2800"/>
              </a:lnSpc>
              <a:spcBef>
                <a:spcPct val="0"/>
              </a:spcBef>
              <a:spcAft>
                <a:spcPct val="0"/>
              </a:spcAft>
              <a:defRPr sz="2600">
                <a:solidFill>
                  <a:schemeClr val="tx2"/>
                </a:solidFill>
                <a:latin typeface="GoudyOlSt BT" pitchFamily="18" charset="0"/>
              </a:defRPr>
            </a:lvl9pPr>
          </a:lstStyle>
          <a:p>
            <a:pPr>
              <a:defRPr/>
            </a:pPr>
            <a:r>
              <a:rPr lang="en-US" altLang="en-US" kern="0" dirty="0" smtClean="0">
                <a:latin typeface="Helvetica" pitchFamily="-84" charset="0"/>
              </a:rPr>
              <a:t>Recommendations</a:t>
            </a:r>
          </a:p>
        </p:txBody>
      </p:sp>
      <p:sp>
        <p:nvSpPr>
          <p:cNvPr id="13317"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78F83A4-1136-47C9-8684-7C044E82BA88}" type="slidenum">
              <a:rPr lang="en-US" altLang="en-US" sz="1400" smtClean="0">
                <a:solidFill>
                  <a:schemeClr val="accent1"/>
                </a:solidFill>
                <a:latin typeface="GoudyOlSt BT" charset="0"/>
              </a:rPr>
              <a:pPr eaLnBrk="1" hangingPunct="1">
                <a:defRPr/>
              </a:pPr>
              <a:t>10</a:t>
            </a:fld>
            <a:endParaRPr lang="en-US" altLang="en-US" sz="1400" dirty="0" smtClean="0">
              <a:solidFill>
                <a:schemeClr val="accent1"/>
              </a:solidFill>
              <a:latin typeface="GoudyOlSt BT" charset="0"/>
            </a:endParaRPr>
          </a:p>
        </p:txBody>
      </p:sp>
      <p:pic>
        <p:nvPicPr>
          <p:cNvPr id="3" name="Picture 2" descr="Screen Shot 2015-05-16 at 9.39.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2067"/>
            <a:ext cx="9144000" cy="5092147"/>
          </a:xfrm>
          <a:prstGeom prst="rect">
            <a:avLst/>
          </a:prstGeom>
        </p:spPr>
      </p:pic>
    </p:spTree>
    <p:extLst>
      <p:ext uri="{BB962C8B-B14F-4D97-AF65-F5344CB8AC3E}">
        <p14:creationId xmlns:p14="http://schemas.microsoft.com/office/powerpoint/2010/main" val="4914365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GoudyOlSt BT" charset="0"/>
              </a:rPr>
              <a:t>Thank You</a:t>
            </a:r>
          </a:p>
        </p:txBody>
      </p:sp>
      <p:sp>
        <p:nvSpPr>
          <p:cNvPr id="19459" name="Slide Number Placeholder 4"/>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1600">
                <a:solidFill>
                  <a:schemeClr val="tx1"/>
                </a:solidFill>
                <a:latin typeface="GoudyOlSt BT" charset="0"/>
                <a:ea typeface="ＭＳ Ｐゴシック" charset="0"/>
                <a:cs typeface="ＭＳ Ｐゴシック" charset="0"/>
              </a:defRPr>
            </a:lvl1pPr>
            <a:lvl2pPr marL="742950" indent="-285750">
              <a:defRPr sz="1600">
                <a:solidFill>
                  <a:schemeClr val="tx1"/>
                </a:solidFill>
                <a:latin typeface="GoudyOlSt BT" charset="0"/>
                <a:ea typeface="ＭＳ Ｐゴシック" charset="0"/>
              </a:defRPr>
            </a:lvl2pPr>
            <a:lvl3pPr marL="1143000" indent="-228600">
              <a:defRPr sz="1600">
                <a:solidFill>
                  <a:schemeClr val="tx1"/>
                </a:solidFill>
                <a:latin typeface="GoudyOlSt BT" charset="0"/>
                <a:ea typeface="ＭＳ Ｐゴシック" charset="0"/>
              </a:defRPr>
            </a:lvl3pPr>
            <a:lvl4pPr>
              <a:defRPr sz="1600">
                <a:solidFill>
                  <a:schemeClr val="tx1"/>
                </a:solidFill>
                <a:latin typeface="GoudyOlSt BT" charset="0"/>
                <a:ea typeface="ＭＳ Ｐゴシック" charset="0"/>
              </a:defRPr>
            </a:lvl4pPr>
            <a:lvl5pPr>
              <a:defRPr sz="1600">
                <a:solidFill>
                  <a:schemeClr val="tx1"/>
                </a:solidFill>
                <a:latin typeface="GoudyOlSt BT" charset="0"/>
                <a:ea typeface="ＭＳ Ｐゴシック" charset="0"/>
              </a:defRPr>
            </a:lvl5pPr>
            <a:lvl6pPr eaLnBrk="0" hangingPunct="0">
              <a:defRPr sz="1600">
                <a:solidFill>
                  <a:schemeClr val="tx1"/>
                </a:solidFill>
                <a:latin typeface="GoudyOlSt BT" charset="0"/>
                <a:ea typeface="ＭＳ Ｐゴシック" charset="0"/>
              </a:defRPr>
            </a:lvl6pPr>
            <a:lvl7pPr eaLnBrk="0" hangingPunct="0">
              <a:defRPr sz="1600">
                <a:solidFill>
                  <a:schemeClr val="tx1"/>
                </a:solidFill>
                <a:latin typeface="GoudyOlSt BT" charset="0"/>
                <a:ea typeface="ＭＳ Ｐゴシック" charset="0"/>
              </a:defRPr>
            </a:lvl7pPr>
            <a:lvl8pPr eaLnBrk="0" hangingPunct="0">
              <a:defRPr sz="1600">
                <a:solidFill>
                  <a:schemeClr val="tx1"/>
                </a:solidFill>
                <a:latin typeface="GoudyOlSt BT" charset="0"/>
                <a:ea typeface="ＭＳ Ｐゴシック" charset="0"/>
              </a:defRPr>
            </a:lvl8pPr>
            <a:lvl9pPr eaLnBrk="0" hangingPunct="0">
              <a:defRPr sz="1600">
                <a:solidFill>
                  <a:schemeClr val="tx1"/>
                </a:solidFill>
                <a:latin typeface="GoudyOlSt BT" charset="0"/>
                <a:ea typeface="ＭＳ Ｐゴシック" charset="0"/>
              </a:defRPr>
            </a:lvl9pPr>
          </a:lstStyle>
          <a:p>
            <a:pPr>
              <a:defRPr/>
            </a:pPr>
            <a:fld id="{EABDD4BA-C9DB-6F44-91C8-6E710CDED2F9}" type="slidenum">
              <a:rPr lang="en-US" sz="1400" smtClean="0">
                <a:solidFill>
                  <a:schemeClr val="accent1"/>
                </a:solidFill>
              </a:rPr>
              <a:pPr>
                <a:defRPr/>
              </a:pPr>
              <a:t>11</a:t>
            </a:fld>
            <a:endParaRPr lang="en-US" sz="1400" dirty="0" smtClean="0">
              <a:solidFill>
                <a:schemeClr val="accent1"/>
              </a:solidFill>
            </a:endParaRPr>
          </a:p>
        </p:txBody>
      </p:sp>
      <p:sp>
        <p:nvSpPr>
          <p:cNvPr id="6" name="TextBox 5"/>
          <p:cNvSpPr txBox="1"/>
          <p:nvPr/>
        </p:nvSpPr>
        <p:spPr>
          <a:xfrm>
            <a:off x="5325533" y="1710268"/>
            <a:ext cx="2332038" cy="4154983"/>
          </a:xfrm>
          <a:prstGeom prst="rect">
            <a:avLst/>
          </a:prstGeom>
          <a:noFill/>
        </p:spPr>
        <p:txBody>
          <a:bodyPr wrap="square">
            <a:spAutoFit/>
          </a:bodyPr>
          <a:lstStyle/>
          <a:p>
            <a:pPr>
              <a:defRPr/>
            </a:pPr>
            <a:r>
              <a:rPr lang="en-US" sz="1200" b="1" dirty="0" smtClean="0">
                <a:cs typeface="Helvetica"/>
              </a:rPr>
              <a:t>2015 BEA – BOOTH 1347</a:t>
            </a:r>
          </a:p>
          <a:p>
            <a:pPr>
              <a:defRPr/>
            </a:pPr>
            <a:endParaRPr lang="en-US" sz="1200" b="1" dirty="0">
              <a:cs typeface="Helvetica"/>
            </a:endParaRPr>
          </a:p>
          <a:p>
            <a:pPr>
              <a:defRPr/>
            </a:pPr>
            <a:r>
              <a:rPr lang="en-US" sz="1200" b="1" dirty="0" smtClean="0">
                <a:cs typeface="Helvetica"/>
              </a:rPr>
              <a:t>@trajectory</a:t>
            </a:r>
          </a:p>
          <a:p>
            <a:pPr>
              <a:defRPr/>
            </a:pPr>
            <a:r>
              <a:rPr lang="en-US" sz="1200" b="1" dirty="0" smtClean="0">
                <a:cs typeface="Helvetica"/>
              </a:rPr>
              <a:t>@</a:t>
            </a:r>
            <a:r>
              <a:rPr lang="en-US" sz="1200" b="1" dirty="0" err="1" smtClean="0">
                <a:cs typeface="Helvetica"/>
              </a:rPr>
              <a:t>mytrajectory</a:t>
            </a:r>
            <a:endParaRPr lang="en-US" sz="1200" b="1" dirty="0" smtClean="0">
              <a:cs typeface="Helvetica"/>
            </a:endParaRPr>
          </a:p>
          <a:p>
            <a:pPr>
              <a:defRPr/>
            </a:pPr>
            <a:r>
              <a:rPr lang="en-US" sz="1200" b="1" dirty="0" smtClean="0">
                <a:cs typeface="Helvetica"/>
              </a:rPr>
              <a:t>@</a:t>
            </a:r>
            <a:r>
              <a:rPr lang="en-US" sz="1200" b="1" dirty="0" err="1" smtClean="0">
                <a:cs typeface="Helvetica"/>
              </a:rPr>
              <a:t>infojedi</a:t>
            </a:r>
            <a:endParaRPr lang="en-US" sz="1200" b="1" dirty="0" smtClean="0">
              <a:cs typeface="Helvetica"/>
            </a:endParaRPr>
          </a:p>
          <a:p>
            <a:pPr>
              <a:defRPr/>
            </a:pPr>
            <a:endParaRPr lang="en-US" sz="1200" b="1" dirty="0" smtClean="0">
              <a:latin typeface="+mn-lt"/>
              <a:cs typeface="Helvetica"/>
            </a:endParaRPr>
          </a:p>
          <a:p>
            <a:pPr>
              <a:defRPr/>
            </a:pPr>
            <a:r>
              <a:rPr lang="en-US" sz="1200" b="1" dirty="0" smtClean="0">
                <a:latin typeface="+mn-lt"/>
                <a:cs typeface="Helvetica"/>
              </a:rPr>
              <a:t>United States:</a:t>
            </a:r>
          </a:p>
          <a:p>
            <a:pPr>
              <a:defRPr/>
            </a:pPr>
            <a:r>
              <a:rPr lang="en-US" sz="1200" dirty="0" smtClean="0">
                <a:latin typeface="+mn-lt"/>
                <a:cs typeface="Helvetica"/>
              </a:rPr>
              <a:t>50 Doaks Lane</a:t>
            </a:r>
          </a:p>
          <a:p>
            <a:pPr>
              <a:defRPr/>
            </a:pPr>
            <a:r>
              <a:rPr lang="en-US" sz="1200" dirty="0" smtClean="0">
                <a:latin typeface="+mn-lt"/>
                <a:cs typeface="Helvetica"/>
              </a:rPr>
              <a:t>Marblehead, Massachusetts</a:t>
            </a:r>
          </a:p>
          <a:p>
            <a:pPr>
              <a:defRPr/>
            </a:pPr>
            <a:r>
              <a:rPr lang="en-US" sz="1200" dirty="0" smtClean="0">
                <a:latin typeface="+mn-lt"/>
                <a:cs typeface="Helvetica"/>
              </a:rPr>
              <a:t>01945 United States</a:t>
            </a:r>
          </a:p>
          <a:p>
            <a:pPr>
              <a:defRPr/>
            </a:pPr>
            <a:r>
              <a:rPr lang="en-US" sz="1200" dirty="0" smtClean="0">
                <a:latin typeface="+mn-lt"/>
                <a:cs typeface="Helvetica"/>
              </a:rPr>
              <a:t>info@trajectory.com</a:t>
            </a:r>
          </a:p>
          <a:p>
            <a:pPr>
              <a:defRPr/>
            </a:pPr>
            <a:r>
              <a:rPr lang="en-US" sz="1200" dirty="0" smtClean="0">
                <a:latin typeface="+mn-lt"/>
                <a:cs typeface="Helvetica"/>
                <a:hlinkClick r:id="rId2"/>
              </a:rPr>
              <a:t>www.trajectory.com</a:t>
            </a:r>
            <a:endParaRPr lang="en-US" sz="1200" dirty="0" smtClean="0">
              <a:latin typeface="+mn-lt"/>
              <a:cs typeface="Helvetica"/>
            </a:endParaRPr>
          </a:p>
          <a:p>
            <a:pPr>
              <a:defRPr/>
            </a:pPr>
            <a:endParaRPr lang="en-US" sz="1200" dirty="0">
              <a:latin typeface="+mn-lt"/>
              <a:cs typeface="Helvetica"/>
            </a:endParaRPr>
          </a:p>
          <a:p>
            <a:pPr>
              <a:defRPr/>
            </a:pPr>
            <a:r>
              <a:rPr lang="en-US" sz="1200" b="1" dirty="0" smtClean="0">
                <a:latin typeface="+mn-lt"/>
                <a:cs typeface="Helvetica"/>
              </a:rPr>
              <a:t>China:</a:t>
            </a:r>
          </a:p>
          <a:p>
            <a:r>
              <a:rPr lang="en-US" sz="1200" dirty="0"/>
              <a:t>No. 3, 8 Chuang Ye Road</a:t>
            </a:r>
          </a:p>
          <a:p>
            <a:r>
              <a:rPr lang="en-US" sz="1200" dirty="0" smtClean="0"/>
              <a:t>Haidan </a:t>
            </a:r>
            <a:r>
              <a:rPr lang="en-US" sz="1200" dirty="0"/>
              <a:t>District,</a:t>
            </a:r>
          </a:p>
          <a:p>
            <a:r>
              <a:rPr lang="en-US" sz="1200" dirty="0" smtClean="0"/>
              <a:t>Beijing</a:t>
            </a:r>
            <a:r>
              <a:rPr lang="en-US" sz="1200" dirty="0"/>
              <a:t>, China 100085</a:t>
            </a:r>
            <a:endParaRPr lang="en-US" sz="1200" dirty="0" smtClean="0">
              <a:latin typeface="+mn-lt"/>
              <a:cs typeface="Helvetica"/>
            </a:endParaRPr>
          </a:p>
          <a:p>
            <a:pPr>
              <a:defRPr/>
            </a:pPr>
            <a:endParaRPr lang="en-US" sz="1200" dirty="0" smtClean="0">
              <a:latin typeface="+mn-lt"/>
              <a:cs typeface="Helvetica"/>
            </a:endParaRPr>
          </a:p>
          <a:p>
            <a:pPr>
              <a:defRPr/>
            </a:pPr>
            <a:endParaRPr lang="en-US" sz="1200" dirty="0" smtClean="0">
              <a:latin typeface="+mn-lt"/>
              <a:cs typeface="Helvetica"/>
            </a:endParaRPr>
          </a:p>
          <a:p>
            <a:pPr>
              <a:defRPr/>
            </a:pPr>
            <a:endParaRPr lang="en-US" dirty="0" smtClean="0"/>
          </a:p>
          <a:p>
            <a:pPr>
              <a:defRPr/>
            </a:pPr>
            <a:endParaRPr lang="en-US" dirty="0"/>
          </a:p>
        </p:txBody>
      </p:sp>
      <p:pic>
        <p:nvPicPr>
          <p:cNvPr id="41988" name="Picture 1" descr="offic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767" y="1350963"/>
            <a:ext cx="464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7563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274638"/>
            <a:ext cx="8229600" cy="56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Natural Language Processing: </a:t>
            </a:r>
            <a:r>
              <a:rPr lang="en-US" altLang="en-US" i="1" dirty="0" smtClean="0"/>
              <a:t>Processing &amp; Analysis</a:t>
            </a:r>
          </a:p>
        </p:txBody>
      </p:sp>
      <p:sp>
        <p:nvSpPr>
          <p:cNvPr id="20483" name="Slide Number Placeholder 3"/>
          <p:cNvSpPr>
            <a:spLocks noGrp="1"/>
          </p:cNvSpPr>
          <p:nvPr>
            <p:ph type="sldNum" sz="quarter" idx="10"/>
          </p:nvPr>
        </p:nvSpPr>
        <p:spPr>
          <a:noFill/>
        </p:spPr>
        <p:txBody>
          <a:bodyP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eaLnBrk="1" hangingPunct="1">
              <a:lnSpc>
                <a:spcPct val="100000"/>
              </a:lnSpc>
              <a:spcAft>
                <a:spcPct val="0"/>
              </a:spcAft>
              <a:buClrTx/>
              <a:buSzTx/>
              <a:buFontTx/>
              <a:buNone/>
            </a:pPr>
            <a:fld id="{81BC6C26-B2B4-4DD8-8F66-E38E55E9E885}" type="slidenum">
              <a:rPr lang="en-US" altLang="en-US" sz="1400" smtClean="0">
                <a:solidFill>
                  <a:schemeClr val="accent1"/>
                </a:solidFill>
              </a:rPr>
              <a:pPr eaLnBrk="1" hangingPunct="1">
                <a:lnSpc>
                  <a:spcPct val="100000"/>
                </a:lnSpc>
                <a:spcAft>
                  <a:spcPct val="0"/>
                </a:spcAft>
                <a:buClrTx/>
                <a:buSzTx/>
                <a:buFontTx/>
                <a:buNone/>
              </a:pPr>
              <a:t>2</a:t>
            </a:fld>
            <a:endParaRPr lang="en-US" altLang="en-US" sz="1400" dirty="0" smtClean="0">
              <a:solidFill>
                <a:schemeClr val="accent1"/>
              </a:solidFill>
            </a:endParaRPr>
          </a:p>
        </p:txBody>
      </p:sp>
      <p:pic>
        <p:nvPicPr>
          <p:cNvPr id="5" name="Shape 82"/>
          <p:cNvPicPr preferRelativeResize="0"/>
          <p:nvPr/>
        </p:nvPicPr>
        <p:blipFill>
          <a:blip r:embed="rId2"/>
          <a:stretch>
            <a:fillRect/>
          </a:stretch>
        </p:blipFill>
        <p:spPr>
          <a:xfrm>
            <a:off x="95975" y="3195740"/>
            <a:ext cx="8932300" cy="1834832"/>
          </a:xfrm>
          <a:prstGeom prst="rect">
            <a:avLst/>
          </a:prstGeom>
          <a:noFill/>
          <a:ln w="9525">
            <a:solidFill>
              <a:schemeClr val="tx1"/>
            </a:solidFill>
            <a:miter lim="800000"/>
            <a:headEnd/>
            <a:tailEnd/>
          </a:ln>
          <a:effectLst>
            <a:outerShdw blurRad="50800" dist="50800" dir="2040000" algn="ctr" rotWithShape="0">
              <a:schemeClr val="tx1">
                <a:alpha val="50000"/>
              </a:schemeClr>
            </a:outerShdw>
          </a:effectLst>
        </p:spPr>
      </p:pic>
      <p:sp>
        <p:nvSpPr>
          <p:cNvPr id="6" name="Shape 81"/>
          <p:cNvSpPr txBox="1">
            <a:spLocks/>
          </p:cNvSpPr>
          <p:nvPr/>
        </p:nvSpPr>
        <p:spPr bwMode="auto">
          <a:xfrm>
            <a:off x="447325" y="1066800"/>
            <a:ext cx="8229600" cy="253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25" tIns="91425" rIns="91425" bIns="91425" numCol="1" anchor="t" anchorCtr="0" compatLnSpc="1">
            <a:prstTxWarp prst="textNoShape">
              <a:avLst/>
            </a:prstTxWarp>
            <a:noAutofit/>
          </a:bodyPr>
          <a:lstStyle>
            <a:lvl1pPr marL="174625" indent="-174625" algn="l" rtl="0" eaLnBrk="0" fontAlgn="base" hangingPunct="0">
              <a:lnSpc>
                <a:spcPts val="1800"/>
              </a:lnSpc>
              <a:spcBef>
                <a:spcPct val="0"/>
              </a:spcBef>
              <a:spcAft>
                <a:spcPts val="2000"/>
              </a:spcAft>
              <a:buClr>
                <a:schemeClr val="accent1"/>
              </a:buClr>
              <a:buSzPct val="70000"/>
              <a:buFont typeface="Wingdings" pitchFamily="2" charset="2"/>
              <a:buChar char="n"/>
              <a:defRPr sz="1600">
                <a:solidFill>
                  <a:schemeClr val="tx1"/>
                </a:solidFill>
                <a:latin typeface="+mn-lt"/>
                <a:ea typeface="MS PGothic" pitchFamily="34" charset="-128"/>
                <a:cs typeface="MS PGothic" charset="0"/>
              </a:defRPr>
            </a:lvl1pPr>
            <a:lvl2pPr marL="631825" indent="-174625"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2pPr>
            <a:lvl3pPr marL="1089025" indent="-174625"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3pPr>
            <a:lvl4pPr marL="1600200" indent="-228600"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4pPr>
            <a:lvl5pPr marL="2057400" indent="-228600" algn="l" rtl="0" eaLnBrk="0" fontAlgn="base" hangingPunct="0">
              <a:lnSpc>
                <a:spcPts val="1800"/>
              </a:lnSpc>
              <a:spcBef>
                <a:spcPct val="0"/>
              </a:spcBef>
              <a:spcAft>
                <a:spcPts val="2000"/>
              </a:spcAft>
              <a:buChar char="»"/>
              <a:defRPr sz="1600">
                <a:solidFill>
                  <a:schemeClr val="tx1"/>
                </a:solidFill>
                <a:latin typeface="+mn-lt"/>
                <a:ea typeface="MS PGothic" pitchFamily="34" charset="-128"/>
                <a:cs typeface="MS PGothic" charset="0"/>
              </a:defRPr>
            </a:lvl5pPr>
            <a:lvl6pPr marL="2514600" indent="-228600" algn="l" rtl="0" fontAlgn="base">
              <a:lnSpc>
                <a:spcPts val="1800"/>
              </a:lnSpc>
              <a:spcBef>
                <a:spcPct val="0"/>
              </a:spcBef>
              <a:spcAft>
                <a:spcPts val="2000"/>
              </a:spcAft>
              <a:buChar char="»"/>
              <a:defRPr sz="1600">
                <a:solidFill>
                  <a:schemeClr val="tx1"/>
                </a:solidFill>
                <a:latin typeface="+mn-lt"/>
              </a:defRPr>
            </a:lvl6pPr>
            <a:lvl7pPr marL="2971800" indent="-228600" algn="l" rtl="0" fontAlgn="base">
              <a:lnSpc>
                <a:spcPts val="1800"/>
              </a:lnSpc>
              <a:spcBef>
                <a:spcPct val="0"/>
              </a:spcBef>
              <a:spcAft>
                <a:spcPts val="2000"/>
              </a:spcAft>
              <a:buChar char="»"/>
              <a:defRPr sz="1600">
                <a:solidFill>
                  <a:schemeClr val="tx1"/>
                </a:solidFill>
                <a:latin typeface="+mn-lt"/>
              </a:defRPr>
            </a:lvl7pPr>
            <a:lvl8pPr marL="3429000" indent="-228600" algn="l" rtl="0" fontAlgn="base">
              <a:lnSpc>
                <a:spcPts val="1800"/>
              </a:lnSpc>
              <a:spcBef>
                <a:spcPct val="0"/>
              </a:spcBef>
              <a:spcAft>
                <a:spcPts val="2000"/>
              </a:spcAft>
              <a:buChar char="»"/>
              <a:defRPr sz="1600">
                <a:solidFill>
                  <a:schemeClr val="tx1"/>
                </a:solidFill>
                <a:latin typeface="+mn-lt"/>
              </a:defRPr>
            </a:lvl8pPr>
            <a:lvl9pPr marL="3886200" indent="-228600" algn="l" rtl="0" fontAlgn="base">
              <a:lnSpc>
                <a:spcPts val="1800"/>
              </a:lnSpc>
              <a:spcBef>
                <a:spcPct val="0"/>
              </a:spcBef>
              <a:spcAft>
                <a:spcPts val="2000"/>
              </a:spcAft>
              <a:buChar char="»"/>
              <a:defRPr sz="1600">
                <a:solidFill>
                  <a:schemeClr val="tx1"/>
                </a:solidFill>
                <a:latin typeface="+mn-lt"/>
              </a:defRPr>
            </a:lvl9pPr>
          </a:lstStyle>
          <a:p>
            <a:pPr eaLnBrk="1" hangingPunct="1">
              <a:spcAft>
                <a:spcPct val="0"/>
              </a:spcAft>
              <a:buFont typeface="Wingdings" pitchFamily="2" charset="2"/>
              <a:buNone/>
              <a:defRPr/>
            </a:pPr>
            <a:r>
              <a:rPr lang="en" b="1" kern="1200" dirty="0" smtClean="0">
                <a:latin typeface="GoudyOlSt BT" charset="0"/>
                <a:cs typeface="+mn-cs"/>
              </a:rPr>
              <a:t>Natural language analysis tools process English language text input, transforming each sentence into data that can be used for search and analysis.</a:t>
            </a:r>
          </a:p>
          <a:p>
            <a:pPr marL="342900" indent="-342900" eaLnBrk="1" hangingPunct="1">
              <a:spcAft>
                <a:spcPct val="0"/>
              </a:spcAft>
              <a:buClr>
                <a:srgbClr val="000000"/>
              </a:buClr>
              <a:buSzPct val="100000"/>
              <a:buFont typeface="Wingdings" pitchFamily="2" charset="2"/>
              <a:buBlip>
                <a:blip r:embed="rId3"/>
              </a:buBlip>
              <a:defRPr/>
            </a:pPr>
            <a:r>
              <a:rPr lang="en" kern="1200" dirty="0" smtClean="0">
                <a:latin typeface="GoudyOlSt BT" charset="0"/>
                <a:cs typeface="+mn-cs"/>
              </a:rPr>
              <a:t>Identify the base forms of words.</a:t>
            </a:r>
          </a:p>
          <a:p>
            <a:pPr marL="342900" indent="-342900" eaLnBrk="1" hangingPunct="1">
              <a:spcAft>
                <a:spcPct val="0"/>
              </a:spcAft>
              <a:buClr>
                <a:srgbClr val="000000"/>
              </a:buClr>
              <a:buSzPct val="100000"/>
              <a:buFont typeface="Wingdings" pitchFamily="2" charset="2"/>
              <a:buBlip>
                <a:blip r:embed="rId3"/>
              </a:buBlip>
              <a:defRPr/>
            </a:pPr>
            <a:r>
              <a:rPr lang="en" kern="1200" dirty="0" smtClean="0">
                <a:latin typeface="GoudyOlSt BT" charset="0"/>
                <a:cs typeface="+mn-cs"/>
              </a:rPr>
              <a:t>Identify parts of speech.</a:t>
            </a:r>
          </a:p>
          <a:p>
            <a:pPr marL="342900" indent="-342900" eaLnBrk="1" hangingPunct="1">
              <a:spcAft>
                <a:spcPct val="0"/>
              </a:spcAft>
              <a:buClr>
                <a:srgbClr val="000000"/>
              </a:buClr>
              <a:buSzPct val="100000"/>
              <a:buFont typeface="Wingdings" pitchFamily="2" charset="2"/>
              <a:buBlip>
                <a:blip r:embed="rId3"/>
              </a:buBlip>
              <a:defRPr/>
            </a:pPr>
            <a:r>
              <a:rPr lang="en" kern="1200" dirty="0" smtClean="0">
                <a:latin typeface="GoudyOlSt BT" charset="0"/>
                <a:cs typeface="+mn-cs"/>
              </a:rPr>
              <a:t>Identify names of companies, people, </a:t>
            </a:r>
            <a:r>
              <a:rPr lang="en-US" kern="1200" dirty="0" smtClean="0">
                <a:latin typeface="GoudyOlSt BT" charset="0"/>
                <a:cs typeface="+mn-cs"/>
              </a:rPr>
              <a:t>places, </a:t>
            </a:r>
            <a:r>
              <a:rPr lang="en" kern="1200" dirty="0" smtClean="0">
                <a:latin typeface="GoudyOlSt BT" charset="0"/>
                <a:cs typeface="+mn-cs"/>
              </a:rPr>
              <a:t>etc.</a:t>
            </a:r>
          </a:p>
          <a:p>
            <a:pPr marL="342900" indent="-342900" eaLnBrk="1" hangingPunct="1">
              <a:spcAft>
                <a:spcPct val="0"/>
              </a:spcAft>
              <a:buClr>
                <a:srgbClr val="000000"/>
              </a:buClr>
              <a:buSzPct val="100000"/>
              <a:buFont typeface="Wingdings" pitchFamily="2" charset="2"/>
              <a:buBlip>
                <a:blip r:embed="rId3"/>
              </a:buBlip>
              <a:defRPr/>
            </a:pPr>
            <a:r>
              <a:rPr lang="en" kern="1200" dirty="0" smtClean="0">
                <a:latin typeface="GoudyOlSt BT" charset="0"/>
                <a:cs typeface="+mn-cs"/>
              </a:rPr>
              <a:t>Describe the structure of sentences in terms of phrases and word dependencies.</a:t>
            </a:r>
          </a:p>
          <a:p>
            <a:pPr marL="342900" indent="-342900" eaLnBrk="1" hangingPunct="1">
              <a:spcAft>
                <a:spcPct val="0"/>
              </a:spcAft>
              <a:buClr>
                <a:srgbClr val="000000"/>
              </a:buClr>
              <a:buSzPct val="100000"/>
              <a:buFont typeface="Wingdings" pitchFamily="2" charset="2"/>
              <a:buBlip>
                <a:blip r:embed="rId3"/>
              </a:buBlip>
              <a:defRPr/>
            </a:pPr>
            <a:r>
              <a:rPr lang="en" kern="1200" dirty="0" smtClean="0">
                <a:latin typeface="GoudyOlSt BT" charset="0"/>
                <a:cs typeface="+mn-cs"/>
              </a:rPr>
              <a:t>Indicate which noun phrases refer to the same entities.</a:t>
            </a:r>
            <a:endParaRPr lang="en" kern="1200" dirty="0">
              <a:latin typeface="GoudyOlSt BT" charset="0"/>
              <a:cs typeface="+mn-cs"/>
            </a:endParaRPr>
          </a:p>
        </p:txBody>
      </p:sp>
    </p:spTree>
    <p:extLst>
      <p:ext uri="{BB962C8B-B14F-4D97-AF65-F5344CB8AC3E}">
        <p14:creationId xmlns:p14="http://schemas.microsoft.com/office/powerpoint/2010/main" val="1695611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ts val="2800"/>
              </a:lnSpc>
              <a:spcBef>
                <a:spcPts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ts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ts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ts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ts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ts val="0"/>
              </a:spcBef>
              <a:spcAft>
                <a:spcPct val="0"/>
              </a:spcAft>
              <a:defRPr sz="2600">
                <a:solidFill>
                  <a:schemeClr val="tx2"/>
                </a:solidFill>
                <a:latin typeface="GoudyOlSt BT" pitchFamily="18" charset="0"/>
              </a:defRPr>
            </a:lvl6pPr>
            <a:lvl7pPr marL="914400" algn="l" rtl="0" fontAlgn="base">
              <a:lnSpc>
                <a:spcPts val="2800"/>
              </a:lnSpc>
              <a:spcBef>
                <a:spcPts val="0"/>
              </a:spcBef>
              <a:spcAft>
                <a:spcPct val="0"/>
              </a:spcAft>
              <a:defRPr sz="2600">
                <a:solidFill>
                  <a:schemeClr val="tx2"/>
                </a:solidFill>
                <a:latin typeface="GoudyOlSt BT" pitchFamily="18" charset="0"/>
              </a:defRPr>
            </a:lvl7pPr>
            <a:lvl8pPr marL="1371600" algn="l" rtl="0" fontAlgn="base">
              <a:lnSpc>
                <a:spcPts val="2800"/>
              </a:lnSpc>
              <a:spcBef>
                <a:spcPts val="0"/>
              </a:spcBef>
              <a:spcAft>
                <a:spcPct val="0"/>
              </a:spcAft>
              <a:defRPr sz="2600">
                <a:solidFill>
                  <a:schemeClr val="tx2"/>
                </a:solidFill>
                <a:latin typeface="GoudyOlSt BT" pitchFamily="18" charset="0"/>
              </a:defRPr>
            </a:lvl8pPr>
            <a:lvl9pPr marL="1828800" algn="l" rtl="0" fontAlgn="base">
              <a:lnSpc>
                <a:spcPts val="2800"/>
              </a:lnSpc>
              <a:spcBef>
                <a:spcPts val="0"/>
              </a:spcBef>
              <a:spcAft>
                <a:spcPct val="0"/>
              </a:spcAft>
              <a:defRPr sz="2600">
                <a:solidFill>
                  <a:schemeClr val="tx2"/>
                </a:solidFill>
                <a:latin typeface="GoudyOlSt BT" pitchFamily="18" charset="0"/>
              </a:defRPr>
            </a:lvl9pPr>
          </a:lstStyle>
          <a:p>
            <a:pPr>
              <a:defRPr/>
            </a:pPr>
            <a:r>
              <a:rPr lang="en-US" altLang="en-US" kern="0" dirty="0" smtClean="0">
                <a:latin typeface="Helvetica" pitchFamily="-84" charset="0"/>
              </a:rPr>
              <a:t>Attributes/Entities </a:t>
            </a:r>
            <a:r>
              <a:rPr lang="en-US" altLang="en-US" kern="0" dirty="0">
                <a:latin typeface="Helvetica" pitchFamily="-84" charset="0"/>
              </a:rPr>
              <a:t>that </a:t>
            </a:r>
            <a:r>
              <a:rPr lang="en-US" altLang="en-US" kern="0" dirty="0" smtClean="0">
                <a:latin typeface="Helvetica" pitchFamily="-84" charset="0"/>
              </a:rPr>
              <a:t>Characterize A Book</a:t>
            </a:r>
          </a:p>
        </p:txBody>
      </p:sp>
      <p:sp>
        <p:nvSpPr>
          <p:cNvPr id="4100"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89C4CBDB-CB9D-4467-B916-B0E21DBCDF17}" type="slidenum">
              <a:rPr lang="en-US" altLang="en-US" sz="1400" smtClean="0">
                <a:solidFill>
                  <a:schemeClr val="accent1"/>
                </a:solidFill>
                <a:latin typeface="GoudyOlSt BT" charset="0"/>
              </a:rPr>
              <a:pPr eaLnBrk="1" hangingPunct="1">
                <a:defRPr/>
              </a:pPr>
              <a:t>3</a:t>
            </a:fld>
            <a:endParaRPr lang="en-US" altLang="en-US" sz="1400" dirty="0" smtClean="0">
              <a:solidFill>
                <a:schemeClr val="accent1"/>
              </a:solidFill>
              <a:latin typeface="GoudyOlSt BT" charset="0"/>
            </a:endParaRPr>
          </a:p>
        </p:txBody>
      </p:sp>
      <p:pic>
        <p:nvPicPr>
          <p:cNvPr id="2" name="Picture 1" descr="Attributes Bubbles_050415.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33" y="894319"/>
            <a:ext cx="7205134" cy="5069362"/>
          </a:xfrm>
          <a:prstGeom prst="rect">
            <a:avLst/>
          </a:prstGeom>
        </p:spPr>
      </p:pic>
      <p:sp>
        <p:nvSpPr>
          <p:cNvPr id="3" name="TextBox 2"/>
          <p:cNvSpPr txBox="1"/>
          <p:nvPr/>
        </p:nvSpPr>
        <p:spPr>
          <a:xfrm>
            <a:off x="1185333" y="62822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96045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nSpc>
                <a:spcPts val="2800"/>
              </a:lnSpc>
              <a:spcAft>
                <a:spcPct val="0"/>
              </a:spcAft>
              <a:buClrTx/>
              <a:buSzTx/>
              <a:buFontTx/>
              <a:buNone/>
            </a:pPr>
            <a:r>
              <a:rPr lang="en-US" altLang="en-US" sz="2600" dirty="0" smtClean="0">
                <a:solidFill>
                  <a:schemeClr val="tx2"/>
                </a:solidFill>
                <a:latin typeface="+mn-lt"/>
              </a:rPr>
              <a:t>Sentiment: </a:t>
            </a:r>
            <a:r>
              <a:rPr lang="en-US" altLang="en-US" sz="2600" i="1" dirty="0" smtClean="0">
                <a:solidFill>
                  <a:schemeClr val="tx2"/>
                </a:solidFill>
                <a:latin typeface="+mn-lt"/>
              </a:rPr>
              <a:t>Analyzing </a:t>
            </a:r>
            <a:r>
              <a:rPr lang="en-US" altLang="en-US" sz="2600" i="1" dirty="0">
                <a:solidFill>
                  <a:schemeClr val="tx2"/>
                </a:solidFill>
                <a:latin typeface="+mn-lt"/>
              </a:rPr>
              <a:t>the Words Within the Book</a:t>
            </a:r>
          </a:p>
        </p:txBody>
      </p:sp>
      <p:grpSp>
        <p:nvGrpSpPr>
          <p:cNvPr id="7171" name="Shape 97"/>
          <p:cNvGrpSpPr>
            <a:grpSpLocks/>
          </p:cNvGrpSpPr>
          <p:nvPr/>
        </p:nvGrpSpPr>
        <p:grpSpPr bwMode="auto">
          <a:xfrm>
            <a:off x="3186113" y="1085850"/>
            <a:ext cx="5729287" cy="4784725"/>
            <a:chOff x="1911925" y="1359544"/>
            <a:chExt cx="5728770" cy="3588881"/>
          </a:xfrm>
        </p:grpSpPr>
        <p:sp>
          <p:nvSpPr>
            <p:cNvPr id="7176" name="Shape 117"/>
            <p:cNvSpPr>
              <a:spLocks noChangeArrowheads="1"/>
            </p:cNvSpPr>
            <p:nvPr/>
          </p:nvSpPr>
          <p:spPr bwMode="auto">
            <a:xfrm>
              <a:off x="1911925" y="1359544"/>
              <a:ext cx="2331599" cy="361199"/>
            </a:xfrm>
            <a:prstGeom prst="rect">
              <a:avLst/>
            </a:prstGeom>
            <a:solidFill>
              <a:srgbClr val="4A86E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latin typeface="Swis721 Lt BT" pitchFamily="2" charset="0"/>
                </a:rPr>
                <a:t>“Outstanding” words (5)</a:t>
              </a:r>
            </a:p>
          </p:txBody>
        </p:sp>
        <p:sp>
          <p:nvSpPr>
            <p:cNvPr id="7177" name="Shape 116"/>
            <p:cNvSpPr>
              <a:spLocks noChangeArrowheads="1"/>
            </p:cNvSpPr>
            <p:nvPr/>
          </p:nvSpPr>
          <p:spPr bwMode="auto">
            <a:xfrm>
              <a:off x="4241395" y="1359561"/>
              <a:ext cx="3399300" cy="361199"/>
            </a:xfrm>
            <a:prstGeom prst="rect">
              <a:avLst/>
            </a:prstGeom>
            <a:solidFill>
              <a:srgbClr val="4A86E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latin typeface="Swis721 Lt BT" pitchFamily="2" charset="0"/>
                </a:rPr>
                <a:t>breathtaking, thrilled, superb</a:t>
              </a:r>
            </a:p>
          </p:txBody>
        </p:sp>
        <p:sp>
          <p:nvSpPr>
            <p:cNvPr id="7178" name="Shape 98"/>
            <p:cNvSpPr>
              <a:spLocks noChangeArrowheads="1"/>
            </p:cNvSpPr>
            <p:nvPr/>
          </p:nvSpPr>
          <p:spPr bwMode="auto">
            <a:xfrm>
              <a:off x="4241395" y="4585041"/>
              <a:ext cx="3399300" cy="36119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latin typeface="Swis721 Lt BT" pitchFamily="2" charset="0"/>
                </a:rPr>
                <a:t>hell, rape, (more unmentionables)</a:t>
              </a:r>
            </a:p>
          </p:txBody>
        </p:sp>
        <p:sp>
          <p:nvSpPr>
            <p:cNvPr id="7179" name="Shape 99"/>
            <p:cNvSpPr>
              <a:spLocks noChangeArrowheads="1"/>
            </p:cNvSpPr>
            <p:nvPr/>
          </p:nvSpPr>
          <p:spPr bwMode="auto">
            <a:xfrm>
              <a:off x="1911925" y="4578093"/>
              <a:ext cx="2331599" cy="370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latin typeface="Swis721 Lt BT" pitchFamily="2" charset="0"/>
                </a:rPr>
                <a:t>“Catastrophic” words (-5)</a:t>
              </a:r>
            </a:p>
          </p:txBody>
        </p:sp>
        <p:sp>
          <p:nvSpPr>
            <p:cNvPr id="7180" name="Shape 100"/>
            <p:cNvSpPr>
              <a:spLocks noChangeArrowheads="1"/>
            </p:cNvSpPr>
            <p:nvPr/>
          </p:nvSpPr>
          <p:spPr bwMode="auto">
            <a:xfrm>
              <a:off x="4241395" y="4230601"/>
              <a:ext cx="3399300" cy="361199"/>
            </a:xfrm>
            <a:prstGeom prst="rect">
              <a:avLst/>
            </a:prstGeom>
            <a:solidFill>
              <a:srgbClr val="E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torture, fraud, (unmentionables)</a:t>
              </a:r>
            </a:p>
          </p:txBody>
        </p:sp>
        <p:sp>
          <p:nvSpPr>
            <p:cNvPr id="7181" name="Shape 101"/>
            <p:cNvSpPr>
              <a:spLocks noChangeArrowheads="1"/>
            </p:cNvSpPr>
            <p:nvPr/>
          </p:nvSpPr>
          <p:spPr bwMode="auto">
            <a:xfrm>
              <a:off x="1911925" y="4229639"/>
              <a:ext cx="2331599" cy="361199"/>
            </a:xfrm>
            <a:prstGeom prst="rect">
              <a:avLst/>
            </a:prstGeom>
            <a:solidFill>
              <a:srgbClr val="E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“Damned” words (-4)</a:t>
              </a:r>
            </a:p>
          </p:txBody>
        </p:sp>
        <p:sp>
          <p:nvSpPr>
            <p:cNvPr id="7182" name="Shape 102"/>
            <p:cNvSpPr>
              <a:spLocks noChangeArrowheads="1"/>
            </p:cNvSpPr>
            <p:nvPr/>
          </p:nvSpPr>
          <p:spPr bwMode="auto">
            <a:xfrm>
              <a:off x="4241395" y="3870468"/>
              <a:ext cx="3399300" cy="361199"/>
            </a:xfrm>
            <a:prstGeom prst="rect">
              <a:avLst/>
            </a:prstGeom>
            <a:solidFill>
              <a:srgbClr val="EA99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woeful, worsen, kill</a:t>
              </a:r>
            </a:p>
          </p:txBody>
        </p:sp>
        <p:sp>
          <p:nvSpPr>
            <p:cNvPr id="7183" name="Shape 103"/>
            <p:cNvSpPr>
              <a:spLocks noChangeArrowheads="1"/>
            </p:cNvSpPr>
            <p:nvPr/>
          </p:nvSpPr>
          <p:spPr bwMode="auto">
            <a:xfrm>
              <a:off x="1911925" y="3871882"/>
              <a:ext cx="2331599" cy="361199"/>
            </a:xfrm>
            <a:prstGeom prst="rect">
              <a:avLst/>
            </a:prstGeom>
            <a:solidFill>
              <a:srgbClr val="EA99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“Terrible” words (-3)</a:t>
              </a:r>
            </a:p>
          </p:txBody>
        </p:sp>
        <p:sp>
          <p:nvSpPr>
            <p:cNvPr id="7184" name="Shape 104"/>
            <p:cNvSpPr>
              <a:spLocks noChangeArrowheads="1"/>
            </p:cNvSpPr>
            <p:nvPr/>
          </p:nvSpPr>
          <p:spPr bwMode="auto">
            <a:xfrm>
              <a:off x="4241395" y="3507730"/>
              <a:ext cx="3399300" cy="374156"/>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15000"/>
                </a:lnSpc>
                <a:spcAft>
                  <a:spcPct val="0"/>
                </a:spcAft>
                <a:buClrTx/>
                <a:buSzTx/>
                <a:buFontTx/>
                <a:buNone/>
              </a:pPr>
              <a:r>
                <a:rPr lang="en-US" altLang="en-US" sz="1500" dirty="0">
                  <a:solidFill>
                    <a:srgbClr val="000000"/>
                  </a:solidFill>
                  <a:latin typeface="Swis721 Lt BT" pitchFamily="2" charset="0"/>
                </a:rPr>
                <a:t>worthless, travesty, threaten</a:t>
              </a:r>
            </a:p>
          </p:txBody>
        </p:sp>
        <p:sp>
          <p:nvSpPr>
            <p:cNvPr id="7185" name="Shape 105"/>
            <p:cNvSpPr>
              <a:spLocks noChangeArrowheads="1"/>
            </p:cNvSpPr>
            <p:nvPr/>
          </p:nvSpPr>
          <p:spPr bwMode="auto">
            <a:xfrm>
              <a:off x="1911925" y="3518857"/>
              <a:ext cx="2331599" cy="361199"/>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“Upset” words (-2)</a:t>
              </a:r>
            </a:p>
          </p:txBody>
        </p:sp>
        <p:sp>
          <p:nvSpPr>
            <p:cNvPr id="7186" name="Shape 106"/>
            <p:cNvSpPr>
              <a:spLocks noChangeArrowheads="1"/>
            </p:cNvSpPr>
            <p:nvPr/>
          </p:nvSpPr>
          <p:spPr bwMode="auto">
            <a:xfrm>
              <a:off x="4241395" y="3153698"/>
              <a:ext cx="3399300" cy="361199"/>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numb, provoke, pushy</a:t>
              </a:r>
            </a:p>
          </p:txBody>
        </p:sp>
        <p:sp>
          <p:nvSpPr>
            <p:cNvPr id="7187" name="Shape 107"/>
            <p:cNvSpPr>
              <a:spLocks noChangeArrowheads="1"/>
            </p:cNvSpPr>
            <p:nvPr/>
          </p:nvSpPr>
          <p:spPr bwMode="auto">
            <a:xfrm>
              <a:off x="1911925" y="3157025"/>
              <a:ext cx="2331599" cy="361199"/>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“No” words (-1)</a:t>
              </a:r>
            </a:p>
          </p:txBody>
        </p:sp>
        <p:sp>
          <p:nvSpPr>
            <p:cNvPr id="7188" name="Shape 108"/>
            <p:cNvSpPr>
              <a:spLocks noChangeArrowheads="1"/>
            </p:cNvSpPr>
            <p:nvPr/>
          </p:nvSpPr>
          <p:spPr bwMode="auto">
            <a:xfrm>
              <a:off x="4241395" y="2790907"/>
              <a:ext cx="3399300" cy="361199"/>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15000"/>
                </a:lnSpc>
                <a:spcAft>
                  <a:spcPct val="0"/>
                </a:spcAft>
                <a:buClrTx/>
                <a:buSzTx/>
                <a:buFontTx/>
                <a:buNone/>
              </a:pPr>
              <a:r>
                <a:rPr lang="en-US" altLang="en-US" sz="1500" dirty="0">
                  <a:solidFill>
                    <a:srgbClr val="000000"/>
                  </a:solidFill>
                  <a:latin typeface="Swis721 Lt BT" pitchFamily="2" charset="0"/>
                </a:rPr>
                <a:t>validate, safe, adequate</a:t>
              </a:r>
            </a:p>
          </p:txBody>
        </p:sp>
        <p:sp>
          <p:nvSpPr>
            <p:cNvPr id="7189" name="Shape 109"/>
            <p:cNvSpPr>
              <a:spLocks noChangeArrowheads="1"/>
            </p:cNvSpPr>
            <p:nvPr/>
          </p:nvSpPr>
          <p:spPr bwMode="auto">
            <a:xfrm>
              <a:off x="1911925" y="2788975"/>
              <a:ext cx="2331599" cy="361199"/>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“Yes” words (1):</a:t>
              </a:r>
            </a:p>
          </p:txBody>
        </p:sp>
        <p:sp>
          <p:nvSpPr>
            <p:cNvPr id="7190" name="Shape 110"/>
            <p:cNvSpPr>
              <a:spLocks noChangeArrowheads="1"/>
            </p:cNvSpPr>
            <p:nvPr/>
          </p:nvSpPr>
          <p:spPr bwMode="auto">
            <a:xfrm>
              <a:off x="4241395" y="2427991"/>
              <a:ext cx="3399300" cy="361199"/>
            </a:xfrm>
            <a:prstGeom prst="rect">
              <a:avLst/>
            </a:prstGeom>
            <a:solidFill>
              <a:srgbClr val="D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strengthen, rich, funky</a:t>
              </a:r>
            </a:p>
          </p:txBody>
        </p:sp>
        <p:sp>
          <p:nvSpPr>
            <p:cNvPr id="7191" name="Shape 111"/>
            <p:cNvSpPr>
              <a:spLocks noChangeArrowheads="1"/>
            </p:cNvSpPr>
            <p:nvPr/>
          </p:nvSpPr>
          <p:spPr bwMode="auto">
            <a:xfrm>
              <a:off x="1911925" y="2429403"/>
              <a:ext cx="2331599" cy="361199"/>
            </a:xfrm>
            <a:prstGeom prst="rect">
              <a:avLst/>
            </a:prstGeom>
            <a:solidFill>
              <a:srgbClr val="D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“Welcome” words (2)</a:t>
              </a:r>
            </a:p>
          </p:txBody>
        </p:sp>
        <p:sp>
          <p:nvSpPr>
            <p:cNvPr id="7192" name="Shape 112"/>
            <p:cNvSpPr>
              <a:spLocks noChangeArrowheads="1"/>
            </p:cNvSpPr>
            <p:nvPr/>
          </p:nvSpPr>
          <p:spPr bwMode="auto">
            <a:xfrm>
              <a:off x="4241395" y="2071624"/>
              <a:ext cx="3399300" cy="361199"/>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praise, marvelous, impressive</a:t>
              </a:r>
            </a:p>
          </p:txBody>
        </p:sp>
        <p:sp>
          <p:nvSpPr>
            <p:cNvPr id="7193" name="Shape 114"/>
            <p:cNvSpPr>
              <a:spLocks noChangeArrowheads="1"/>
            </p:cNvSpPr>
            <p:nvPr/>
          </p:nvSpPr>
          <p:spPr bwMode="auto">
            <a:xfrm>
              <a:off x="4241395" y="1710661"/>
              <a:ext cx="3399300" cy="361199"/>
            </a:xfrm>
            <a:prstGeom prst="rect">
              <a:avLst/>
            </a:prstGeom>
            <a:solidFill>
              <a:srgbClr val="A4C2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winning, </a:t>
              </a:r>
              <a:r>
                <a:rPr lang="en-US" altLang="en-US" sz="1500" dirty="0" smtClean="0">
                  <a:solidFill>
                    <a:srgbClr val="000000"/>
                  </a:solidFill>
                  <a:latin typeface="Swis721 Lt BT" pitchFamily="2" charset="0"/>
                </a:rPr>
                <a:t>stunning</a:t>
              </a:r>
              <a:endParaRPr lang="en-US" altLang="en-US" sz="1500" dirty="0">
                <a:solidFill>
                  <a:srgbClr val="000000"/>
                </a:solidFill>
                <a:latin typeface="Swis721 Lt BT" pitchFamily="2" charset="0"/>
              </a:endParaRPr>
            </a:p>
          </p:txBody>
        </p:sp>
        <p:sp>
          <p:nvSpPr>
            <p:cNvPr id="7194" name="Shape 113"/>
            <p:cNvSpPr>
              <a:spLocks noChangeArrowheads="1"/>
            </p:cNvSpPr>
            <p:nvPr/>
          </p:nvSpPr>
          <p:spPr bwMode="auto">
            <a:xfrm>
              <a:off x="1911925" y="2069831"/>
              <a:ext cx="2331599" cy="361199"/>
            </a:xfrm>
            <a:prstGeom prst="rect">
              <a:avLst/>
            </a:prstGeom>
            <a:solidFill>
              <a:srgbClr val="C9DA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“Happy” words (3)</a:t>
              </a:r>
            </a:p>
          </p:txBody>
        </p:sp>
        <p:sp>
          <p:nvSpPr>
            <p:cNvPr id="7195" name="Shape 115"/>
            <p:cNvSpPr>
              <a:spLocks noChangeArrowheads="1"/>
            </p:cNvSpPr>
            <p:nvPr/>
          </p:nvSpPr>
          <p:spPr bwMode="auto">
            <a:xfrm>
              <a:off x="1911925" y="1707785"/>
              <a:ext cx="2331599" cy="361199"/>
            </a:xfrm>
            <a:prstGeom prst="rect">
              <a:avLst/>
            </a:prstGeom>
            <a:solidFill>
              <a:srgbClr val="A4C2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gn="ctr" eaLnBrk="1" hangingPunct="1">
                <a:lnSpc>
                  <a:spcPct val="100000"/>
                </a:lnSpc>
                <a:spcAft>
                  <a:spcPct val="0"/>
                </a:spcAft>
                <a:buClrTx/>
                <a:buSzTx/>
                <a:buFontTx/>
                <a:buNone/>
              </a:pPr>
              <a:r>
                <a:rPr lang="en-US" altLang="en-US" sz="1500" dirty="0">
                  <a:solidFill>
                    <a:srgbClr val="000000"/>
                  </a:solidFill>
                  <a:latin typeface="Swis721 Lt BT" pitchFamily="2" charset="0"/>
                </a:rPr>
                <a:t>“Wow” words (4)</a:t>
              </a:r>
            </a:p>
          </p:txBody>
        </p:sp>
      </p:grpSp>
      <p:sp>
        <p:nvSpPr>
          <p:cNvPr id="120" name="Shape 120"/>
          <p:cNvSpPr/>
          <p:nvPr/>
        </p:nvSpPr>
        <p:spPr>
          <a:xfrm>
            <a:off x="2716213" y="1038225"/>
            <a:ext cx="430212" cy="2439988"/>
          </a:xfrm>
          <a:prstGeom prst="upArrow">
            <a:avLst>
              <a:gd name="adj1" fmla="val 50000"/>
              <a:gd name="adj2" fmla="val 50000"/>
            </a:avLst>
          </a:prstGeom>
          <a:solidFill>
            <a:schemeClr val="bg1">
              <a:lumMod val="85000"/>
            </a:schemeClr>
          </a:solidFill>
          <a:ln w="19050" cap="flat">
            <a:solidFill>
              <a:schemeClr val="dk2"/>
            </a:solidFill>
            <a:prstDash val="solid"/>
            <a:round/>
            <a:headEnd type="none" w="med" len="med"/>
            <a:tailEnd type="none" w="med" len="med"/>
          </a:ln>
        </p:spPr>
        <p:txBody>
          <a:bodyPr lIns="91425" tIns="91425" rIns="91425" bIns="91425" anchor="ctr"/>
          <a:lstStyle/>
          <a:p>
            <a:pPr>
              <a:spcBef>
                <a:spcPts val="0"/>
              </a:spcBef>
              <a:defRPr/>
            </a:pPr>
            <a:endParaRPr sz="800" b="1" dirty="0"/>
          </a:p>
        </p:txBody>
      </p:sp>
      <p:sp>
        <p:nvSpPr>
          <p:cNvPr id="121" name="Shape 121"/>
          <p:cNvSpPr/>
          <p:nvPr/>
        </p:nvSpPr>
        <p:spPr>
          <a:xfrm rot="10800000" flipH="1">
            <a:off x="2716213" y="3476625"/>
            <a:ext cx="430212" cy="2439988"/>
          </a:xfrm>
          <a:prstGeom prst="upArrow">
            <a:avLst>
              <a:gd name="adj1" fmla="val 50000"/>
              <a:gd name="adj2" fmla="val 50000"/>
            </a:avLst>
          </a:prstGeom>
          <a:solidFill>
            <a:schemeClr val="bg1">
              <a:lumMod val="85000"/>
            </a:schemeClr>
          </a:solidFill>
          <a:ln w="19050" cap="flat">
            <a:solidFill>
              <a:schemeClr val="dk2"/>
            </a:solidFill>
            <a:prstDash val="solid"/>
            <a:round/>
            <a:headEnd type="none" w="med" len="med"/>
            <a:tailEnd type="none" w="med" len="med"/>
          </a:ln>
        </p:spPr>
        <p:txBody>
          <a:bodyPr lIns="91425" tIns="91425" rIns="91425" bIns="91425" anchor="ctr"/>
          <a:lstStyle/>
          <a:p>
            <a:pPr>
              <a:spcBef>
                <a:spcPts val="0"/>
              </a:spcBef>
              <a:defRPr/>
            </a:pPr>
            <a:endParaRPr sz="800" b="1" dirty="0"/>
          </a:p>
        </p:txBody>
      </p:sp>
      <p:sp>
        <p:nvSpPr>
          <p:cNvPr id="7175"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53F893A-DB8A-4BAB-9A77-2F2AE3B32EA2}" type="slidenum">
              <a:rPr lang="en-US" altLang="en-US" sz="1400" smtClean="0">
                <a:solidFill>
                  <a:schemeClr val="accent1"/>
                </a:solidFill>
                <a:latin typeface="GoudyOlSt BT" charset="0"/>
              </a:rPr>
              <a:pPr eaLnBrk="1" hangingPunct="1">
                <a:defRPr/>
              </a:pPr>
              <a:t>4</a:t>
            </a:fld>
            <a:endParaRPr lang="en-US" altLang="en-US" sz="1400" dirty="0" smtClean="0">
              <a:solidFill>
                <a:schemeClr val="accent1"/>
              </a:solidFill>
              <a:latin typeface="GoudyOlSt BT" charset="0"/>
            </a:endParaRPr>
          </a:p>
        </p:txBody>
      </p:sp>
      <p:sp>
        <p:nvSpPr>
          <p:cNvPr id="28" name="Rectangle 27"/>
          <p:cNvSpPr/>
          <p:nvPr/>
        </p:nvSpPr>
        <p:spPr>
          <a:xfrm>
            <a:off x="177796" y="1058040"/>
            <a:ext cx="2489202" cy="4832092"/>
          </a:xfrm>
          <a:prstGeom prst="rect">
            <a:avLst/>
          </a:prstGeom>
        </p:spPr>
        <p:txBody>
          <a:bodyPr wrap="square">
            <a:spAutoFit/>
          </a:bodyPr>
          <a:lstStyle/>
          <a:p>
            <a:pPr marL="285750" indent="-285750">
              <a:buBlip>
                <a:blip r:embed="rId3"/>
              </a:buBlip>
            </a:pPr>
            <a:r>
              <a:rPr lang="en-US" sz="1400" dirty="0"/>
              <a:t>Each word is given a numeric value based on  its subjective meaning.</a:t>
            </a:r>
            <a:br>
              <a:rPr lang="en-US" sz="1400" dirty="0"/>
            </a:br>
            <a:endParaRPr lang="en-US" sz="1400" dirty="0"/>
          </a:p>
          <a:p>
            <a:pPr marL="285750" indent="-285750">
              <a:buBlip>
                <a:blip r:embed="rId3"/>
              </a:buBlip>
            </a:pPr>
            <a:r>
              <a:rPr lang="en-US" sz="1400" dirty="0"/>
              <a:t>“Positive” words range on a positive scale; “Negative” words range on a negative scale.</a:t>
            </a:r>
            <a:br>
              <a:rPr lang="en-US" sz="1400" dirty="0"/>
            </a:br>
            <a:endParaRPr lang="en-US" sz="1400" dirty="0"/>
          </a:p>
          <a:p>
            <a:pPr marL="285750" indent="-285750">
              <a:buBlip>
                <a:blip r:embed="rId3"/>
              </a:buBlip>
            </a:pPr>
            <a:r>
              <a:rPr lang="en-US" sz="1400" dirty="0"/>
              <a:t>Trajectory’s Analytics Engine uses these values to compute the book’s sentiment curve across sentence, paragraph, chapter and entire book.</a:t>
            </a:r>
            <a:br>
              <a:rPr lang="en-US" sz="1400" dirty="0"/>
            </a:br>
            <a:endParaRPr lang="en-US" sz="1400" dirty="0"/>
          </a:p>
          <a:p>
            <a:pPr marL="285750" indent="-285750">
              <a:buBlip>
                <a:blip r:embed="rId3"/>
              </a:buBlip>
            </a:pPr>
            <a:r>
              <a:rPr lang="en-US" sz="1400" dirty="0"/>
              <a:t>This sentiment “fingerprint” at an aggregate level yields a unique picture of the book.</a:t>
            </a:r>
          </a:p>
        </p:txBody>
      </p:sp>
    </p:spTree>
    <p:extLst>
      <p:ext uri="{BB962C8B-B14F-4D97-AF65-F5344CB8AC3E}">
        <p14:creationId xmlns:p14="http://schemas.microsoft.com/office/powerpoint/2010/main" val="41302508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nSpc>
                <a:spcPts val="2800"/>
              </a:lnSpc>
              <a:spcAft>
                <a:spcPct val="0"/>
              </a:spcAft>
              <a:buClrTx/>
              <a:buSzTx/>
              <a:buFontTx/>
              <a:buNone/>
            </a:pPr>
            <a:r>
              <a:rPr lang="en-US" altLang="en-US" sz="2600" dirty="0" smtClean="0">
                <a:solidFill>
                  <a:schemeClr val="tx2"/>
                </a:solidFill>
                <a:latin typeface="+mn-lt"/>
              </a:rPr>
              <a:t>Sentiment: </a:t>
            </a:r>
            <a:r>
              <a:rPr lang="en-US" altLang="en-US" sz="2600" i="1" dirty="0" smtClean="0">
                <a:solidFill>
                  <a:schemeClr val="tx2"/>
                </a:solidFill>
                <a:latin typeface="+mn-lt"/>
              </a:rPr>
              <a:t>Analyzing </a:t>
            </a:r>
            <a:r>
              <a:rPr lang="en-US" altLang="en-US" sz="2600" i="1" dirty="0">
                <a:solidFill>
                  <a:schemeClr val="tx2"/>
                </a:solidFill>
                <a:latin typeface="+mn-lt"/>
              </a:rPr>
              <a:t>the Words Within the Book</a:t>
            </a:r>
          </a:p>
        </p:txBody>
      </p:sp>
      <p:sp>
        <p:nvSpPr>
          <p:cNvPr id="7175"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53F893A-DB8A-4BAB-9A77-2F2AE3B32EA2}" type="slidenum">
              <a:rPr lang="en-US" altLang="en-US" sz="1400" smtClean="0">
                <a:solidFill>
                  <a:schemeClr val="accent1"/>
                </a:solidFill>
                <a:latin typeface="GoudyOlSt BT" charset="0"/>
              </a:rPr>
              <a:pPr eaLnBrk="1" hangingPunct="1">
                <a:defRPr/>
              </a:pPr>
              <a:t>5</a:t>
            </a:fld>
            <a:endParaRPr lang="en-US" altLang="en-US" sz="1400" dirty="0" smtClean="0">
              <a:solidFill>
                <a:schemeClr val="accent1"/>
              </a:solidFill>
              <a:latin typeface="GoudyOlSt BT" charset="0"/>
            </a:endParaRPr>
          </a:p>
        </p:txBody>
      </p:sp>
      <p:pic>
        <p:nvPicPr>
          <p:cNvPr id="3" name="Picture 2" descr="Screen Shot 2015-05-16 at 9.3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2133"/>
            <a:ext cx="9144000" cy="5107582"/>
          </a:xfrm>
          <a:prstGeom prst="rect">
            <a:avLst/>
          </a:prstGeom>
        </p:spPr>
      </p:pic>
    </p:spTree>
    <p:extLst>
      <p:ext uri="{BB962C8B-B14F-4D97-AF65-F5344CB8AC3E}">
        <p14:creationId xmlns:p14="http://schemas.microsoft.com/office/powerpoint/2010/main" val="30912415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800"/>
              </a:lnSpc>
              <a:spcAft>
                <a:spcPts val="2000"/>
              </a:spcAft>
              <a:buClr>
                <a:schemeClr val="accent1"/>
              </a:buClr>
              <a:buSzPct val="70000"/>
              <a:buFont typeface="Wingdings" pitchFamily="2" charset="2"/>
              <a:buChar char="n"/>
              <a:defRPr sz="1600">
                <a:solidFill>
                  <a:schemeClr val="tx1"/>
                </a:solidFill>
                <a:latin typeface="GoudyOlSt BT" charset="0"/>
                <a:ea typeface="MS PGothic" pitchFamily="34" charset="-128"/>
              </a:defRPr>
            </a:lvl1pPr>
            <a:lvl2pPr marL="742950" indent="-285750" eaLnBrk="0" hangingPunct="0">
              <a:lnSpc>
                <a:spcPts val="1800"/>
              </a:lnSpc>
              <a:spcAft>
                <a:spcPts val="2000"/>
              </a:spcAft>
              <a:buChar char="–"/>
              <a:defRPr sz="1600">
                <a:solidFill>
                  <a:schemeClr val="tx1"/>
                </a:solidFill>
                <a:latin typeface="GoudyOlSt BT" charset="0"/>
                <a:ea typeface="MS PGothic" pitchFamily="34" charset="-128"/>
              </a:defRPr>
            </a:lvl2pPr>
            <a:lvl3pPr marL="1143000" indent="-228600" eaLnBrk="0" hangingPunct="0">
              <a:lnSpc>
                <a:spcPts val="1800"/>
              </a:lnSpc>
              <a:spcAft>
                <a:spcPts val="2000"/>
              </a:spcAft>
              <a:buChar char="•"/>
              <a:defRPr sz="1600">
                <a:solidFill>
                  <a:schemeClr val="tx1"/>
                </a:solidFill>
                <a:latin typeface="GoudyOlSt BT" charset="0"/>
                <a:ea typeface="MS PGothic" pitchFamily="34" charset="-128"/>
              </a:defRPr>
            </a:lvl3pPr>
            <a:lvl4pPr marL="1600200" indent="-228600" eaLnBrk="0" hangingPunct="0">
              <a:lnSpc>
                <a:spcPts val="1800"/>
              </a:lnSpc>
              <a:spcAft>
                <a:spcPts val="2000"/>
              </a:spcAft>
              <a:buChar char="–"/>
              <a:defRPr sz="1600">
                <a:solidFill>
                  <a:schemeClr val="tx1"/>
                </a:solidFill>
                <a:latin typeface="GoudyOlSt BT" charset="0"/>
                <a:ea typeface="MS PGothic" pitchFamily="34" charset="-128"/>
              </a:defRPr>
            </a:lvl4pPr>
            <a:lvl5pPr marL="2057400" indent="-228600" eaLnBrk="0" hangingPunct="0">
              <a:lnSpc>
                <a:spcPts val="1800"/>
              </a:lnSpc>
              <a:spcAft>
                <a:spcPts val="2000"/>
              </a:spcAft>
              <a:buChar char="»"/>
              <a:defRPr sz="1600">
                <a:solidFill>
                  <a:schemeClr val="tx1"/>
                </a:solidFill>
                <a:latin typeface="GoudyOlSt BT" charset="0"/>
                <a:ea typeface="MS PGothic" pitchFamily="34" charset="-128"/>
              </a:defRPr>
            </a:lvl5pPr>
            <a:lvl6pPr marL="25146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6pPr>
            <a:lvl7pPr marL="29718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7pPr>
            <a:lvl8pPr marL="34290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8pPr>
            <a:lvl9pPr marL="3886200" indent="-228600" eaLnBrk="0" fontAlgn="base" hangingPunct="0">
              <a:lnSpc>
                <a:spcPts val="1800"/>
              </a:lnSpc>
              <a:spcBef>
                <a:spcPct val="0"/>
              </a:spcBef>
              <a:spcAft>
                <a:spcPts val="2000"/>
              </a:spcAft>
              <a:buChar char="»"/>
              <a:defRPr sz="1600">
                <a:solidFill>
                  <a:schemeClr val="tx1"/>
                </a:solidFill>
                <a:latin typeface="GoudyOlSt BT" charset="0"/>
                <a:ea typeface="MS PGothic" pitchFamily="34" charset="-128"/>
              </a:defRPr>
            </a:lvl9pPr>
          </a:lstStyle>
          <a:p>
            <a:pPr>
              <a:lnSpc>
                <a:spcPts val="2800"/>
              </a:lnSpc>
              <a:spcAft>
                <a:spcPct val="0"/>
              </a:spcAft>
              <a:buClrTx/>
              <a:buSzTx/>
              <a:buFontTx/>
              <a:buNone/>
            </a:pPr>
            <a:r>
              <a:rPr lang="en-US" altLang="en-US" sz="2600" dirty="0" smtClean="0">
                <a:solidFill>
                  <a:schemeClr val="tx2"/>
                </a:solidFill>
                <a:latin typeface="+mn-lt"/>
              </a:rPr>
              <a:t>Sentiment: </a:t>
            </a:r>
            <a:r>
              <a:rPr lang="en-US" altLang="en-US" sz="2600" i="1" dirty="0" smtClean="0">
                <a:solidFill>
                  <a:schemeClr val="tx2"/>
                </a:solidFill>
                <a:latin typeface="+mn-lt"/>
              </a:rPr>
              <a:t>Analyzing </a:t>
            </a:r>
            <a:r>
              <a:rPr lang="en-US" altLang="en-US" sz="2600" i="1" dirty="0">
                <a:solidFill>
                  <a:schemeClr val="tx2"/>
                </a:solidFill>
                <a:latin typeface="+mn-lt"/>
              </a:rPr>
              <a:t>the Words Within the Book</a:t>
            </a:r>
          </a:p>
        </p:txBody>
      </p:sp>
      <p:sp>
        <p:nvSpPr>
          <p:cNvPr id="7175"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53F893A-DB8A-4BAB-9A77-2F2AE3B32EA2}" type="slidenum">
              <a:rPr lang="en-US" altLang="en-US" sz="1400" smtClean="0">
                <a:solidFill>
                  <a:schemeClr val="accent1"/>
                </a:solidFill>
                <a:latin typeface="GoudyOlSt BT" charset="0"/>
              </a:rPr>
              <a:pPr eaLnBrk="1" hangingPunct="1">
                <a:defRPr/>
              </a:pPr>
              <a:t>6</a:t>
            </a:fld>
            <a:endParaRPr lang="en-US" altLang="en-US" sz="1400" dirty="0" smtClean="0">
              <a:solidFill>
                <a:schemeClr val="accent1"/>
              </a:solidFill>
              <a:latin typeface="GoudyOlSt BT" charset="0"/>
            </a:endParaRPr>
          </a:p>
        </p:txBody>
      </p:sp>
      <p:pic>
        <p:nvPicPr>
          <p:cNvPr id="2" name="Picture 1" descr="Screen Shot 2015-05-04 at 5.27.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99"/>
            <a:ext cx="9144000" cy="5940069"/>
          </a:xfrm>
          <a:prstGeom prst="rect">
            <a:avLst/>
          </a:prstGeom>
        </p:spPr>
      </p:pic>
    </p:spTree>
    <p:extLst>
      <p:ext uri="{BB962C8B-B14F-4D97-AF65-F5344CB8AC3E}">
        <p14:creationId xmlns:p14="http://schemas.microsoft.com/office/powerpoint/2010/main" val="32902109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ts val="2800"/>
              </a:lnSpc>
              <a:spcBef>
                <a:spcPct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ct val="0"/>
              </a:spcBef>
              <a:spcAft>
                <a:spcPct val="0"/>
              </a:spcAft>
              <a:defRPr sz="2600">
                <a:solidFill>
                  <a:schemeClr val="tx2"/>
                </a:solidFill>
                <a:latin typeface="GoudyOlSt BT" pitchFamily="18" charset="0"/>
              </a:defRPr>
            </a:lvl6pPr>
            <a:lvl7pPr marL="914400" algn="l" rtl="0" fontAlgn="base">
              <a:lnSpc>
                <a:spcPts val="2800"/>
              </a:lnSpc>
              <a:spcBef>
                <a:spcPct val="0"/>
              </a:spcBef>
              <a:spcAft>
                <a:spcPct val="0"/>
              </a:spcAft>
              <a:defRPr sz="2600">
                <a:solidFill>
                  <a:schemeClr val="tx2"/>
                </a:solidFill>
                <a:latin typeface="GoudyOlSt BT" pitchFamily="18" charset="0"/>
              </a:defRPr>
            </a:lvl7pPr>
            <a:lvl8pPr marL="1371600" algn="l" rtl="0" fontAlgn="base">
              <a:lnSpc>
                <a:spcPts val="2800"/>
              </a:lnSpc>
              <a:spcBef>
                <a:spcPct val="0"/>
              </a:spcBef>
              <a:spcAft>
                <a:spcPct val="0"/>
              </a:spcAft>
              <a:defRPr sz="2600">
                <a:solidFill>
                  <a:schemeClr val="tx2"/>
                </a:solidFill>
                <a:latin typeface="GoudyOlSt BT" pitchFamily="18" charset="0"/>
              </a:defRPr>
            </a:lvl8pPr>
            <a:lvl9pPr marL="1828800" algn="l" rtl="0" fontAlgn="base">
              <a:lnSpc>
                <a:spcPts val="2800"/>
              </a:lnSpc>
              <a:spcBef>
                <a:spcPct val="0"/>
              </a:spcBef>
              <a:spcAft>
                <a:spcPct val="0"/>
              </a:spcAft>
              <a:defRPr sz="2600">
                <a:solidFill>
                  <a:schemeClr val="tx2"/>
                </a:solidFill>
                <a:latin typeface="GoudyOlSt BT" pitchFamily="18" charset="0"/>
              </a:defRPr>
            </a:lvl9pPr>
          </a:lstStyle>
          <a:p>
            <a:pPr>
              <a:defRPr/>
            </a:pPr>
            <a:r>
              <a:rPr lang="en-US" altLang="en-US" kern="0" dirty="0" smtClean="0">
                <a:latin typeface="Helvetica" pitchFamily="-84" charset="0"/>
              </a:rPr>
              <a:t>Trajectory Index</a:t>
            </a:r>
          </a:p>
        </p:txBody>
      </p:sp>
      <p:sp>
        <p:nvSpPr>
          <p:cNvPr id="13317"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78F83A4-1136-47C9-8684-7C044E82BA88}" type="slidenum">
              <a:rPr lang="en-US" altLang="en-US" sz="1400" smtClean="0">
                <a:solidFill>
                  <a:schemeClr val="accent1"/>
                </a:solidFill>
                <a:latin typeface="GoudyOlSt BT" charset="0"/>
              </a:rPr>
              <a:pPr eaLnBrk="1" hangingPunct="1">
                <a:defRPr/>
              </a:pPr>
              <a:t>7</a:t>
            </a:fld>
            <a:endParaRPr lang="en-US" altLang="en-US" sz="1400" dirty="0" smtClean="0">
              <a:solidFill>
                <a:schemeClr val="accent1"/>
              </a:solidFill>
              <a:latin typeface="GoudyOlSt BT" charset="0"/>
            </a:endParaRPr>
          </a:p>
        </p:txBody>
      </p:sp>
      <p:pic>
        <p:nvPicPr>
          <p:cNvPr id="5" name="Picture 4" descr="Screen Shot 2015-05-16 at 9.00.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914401"/>
            <a:ext cx="8906933" cy="5024795"/>
          </a:xfrm>
          <a:prstGeom prst="rect">
            <a:avLst/>
          </a:prstGeom>
        </p:spPr>
      </p:pic>
    </p:spTree>
    <p:extLst>
      <p:ext uri="{BB962C8B-B14F-4D97-AF65-F5344CB8AC3E}">
        <p14:creationId xmlns:p14="http://schemas.microsoft.com/office/powerpoint/2010/main" val="5886540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ts val="2800"/>
              </a:lnSpc>
              <a:spcBef>
                <a:spcPct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ct val="0"/>
              </a:spcBef>
              <a:spcAft>
                <a:spcPct val="0"/>
              </a:spcAft>
              <a:defRPr sz="2600">
                <a:solidFill>
                  <a:schemeClr val="tx2"/>
                </a:solidFill>
                <a:latin typeface="GoudyOlSt BT" pitchFamily="18" charset="0"/>
              </a:defRPr>
            </a:lvl6pPr>
            <a:lvl7pPr marL="914400" algn="l" rtl="0" fontAlgn="base">
              <a:lnSpc>
                <a:spcPts val="2800"/>
              </a:lnSpc>
              <a:spcBef>
                <a:spcPct val="0"/>
              </a:spcBef>
              <a:spcAft>
                <a:spcPct val="0"/>
              </a:spcAft>
              <a:defRPr sz="2600">
                <a:solidFill>
                  <a:schemeClr val="tx2"/>
                </a:solidFill>
                <a:latin typeface="GoudyOlSt BT" pitchFamily="18" charset="0"/>
              </a:defRPr>
            </a:lvl7pPr>
            <a:lvl8pPr marL="1371600" algn="l" rtl="0" fontAlgn="base">
              <a:lnSpc>
                <a:spcPts val="2800"/>
              </a:lnSpc>
              <a:spcBef>
                <a:spcPct val="0"/>
              </a:spcBef>
              <a:spcAft>
                <a:spcPct val="0"/>
              </a:spcAft>
              <a:defRPr sz="2600">
                <a:solidFill>
                  <a:schemeClr val="tx2"/>
                </a:solidFill>
                <a:latin typeface="GoudyOlSt BT" pitchFamily="18" charset="0"/>
              </a:defRPr>
            </a:lvl8pPr>
            <a:lvl9pPr marL="1828800" algn="l" rtl="0" fontAlgn="base">
              <a:lnSpc>
                <a:spcPts val="2800"/>
              </a:lnSpc>
              <a:spcBef>
                <a:spcPct val="0"/>
              </a:spcBef>
              <a:spcAft>
                <a:spcPct val="0"/>
              </a:spcAft>
              <a:defRPr sz="2600">
                <a:solidFill>
                  <a:schemeClr val="tx2"/>
                </a:solidFill>
                <a:latin typeface="GoudyOlSt BT" pitchFamily="18" charset="0"/>
              </a:defRPr>
            </a:lvl9pPr>
          </a:lstStyle>
          <a:p>
            <a:pPr>
              <a:defRPr/>
            </a:pPr>
            <a:r>
              <a:rPr lang="en-US" altLang="en-US" kern="0" dirty="0" smtClean="0">
                <a:latin typeface="Helvetica" pitchFamily="-84" charset="0"/>
              </a:rPr>
              <a:t>Keyword Analysis and Comparison</a:t>
            </a:r>
          </a:p>
        </p:txBody>
      </p:sp>
      <p:sp>
        <p:nvSpPr>
          <p:cNvPr id="13317"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78F83A4-1136-47C9-8684-7C044E82BA88}" type="slidenum">
              <a:rPr lang="en-US" altLang="en-US" sz="1400" smtClean="0">
                <a:solidFill>
                  <a:schemeClr val="accent1"/>
                </a:solidFill>
                <a:latin typeface="GoudyOlSt BT" charset="0"/>
              </a:rPr>
              <a:pPr eaLnBrk="1" hangingPunct="1">
                <a:defRPr/>
              </a:pPr>
              <a:t>8</a:t>
            </a:fld>
            <a:endParaRPr lang="en-US" altLang="en-US" sz="1400" dirty="0" smtClean="0">
              <a:solidFill>
                <a:schemeClr val="accent1"/>
              </a:solidFill>
              <a:latin typeface="GoudyOlSt BT" charset="0"/>
            </a:endParaRPr>
          </a:p>
        </p:txBody>
      </p:sp>
      <p:pic>
        <p:nvPicPr>
          <p:cNvPr id="3" name="Picture 2" descr="Screen Shot 2015-05-16 at 9.06.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867"/>
            <a:ext cx="9144000" cy="5240865"/>
          </a:xfrm>
          <a:prstGeom prst="rect">
            <a:avLst/>
          </a:prstGeom>
        </p:spPr>
      </p:pic>
    </p:spTree>
    <p:extLst>
      <p:ext uri="{BB962C8B-B14F-4D97-AF65-F5344CB8AC3E}">
        <p14:creationId xmlns:p14="http://schemas.microsoft.com/office/powerpoint/2010/main" val="2572340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ts val="2800"/>
              </a:lnSpc>
              <a:spcBef>
                <a:spcPct val="0"/>
              </a:spcBef>
              <a:spcAft>
                <a:spcPct val="0"/>
              </a:spcAft>
              <a:defRPr sz="2600">
                <a:solidFill>
                  <a:schemeClr val="tx2"/>
                </a:solidFill>
                <a:latin typeface="+mj-lt"/>
                <a:ea typeface="MS PGothic" pitchFamily="34" charset="-128"/>
                <a:cs typeface="MS PGothic" charset="0"/>
              </a:defRPr>
            </a:lvl1pPr>
            <a:lvl2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2pPr>
            <a:lvl3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3pPr>
            <a:lvl4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4pPr>
            <a:lvl5pPr algn="l" rtl="0" eaLnBrk="0" fontAlgn="base" hangingPunct="0">
              <a:lnSpc>
                <a:spcPts val="2800"/>
              </a:lnSpc>
              <a:spcBef>
                <a:spcPct val="0"/>
              </a:spcBef>
              <a:spcAft>
                <a:spcPct val="0"/>
              </a:spcAft>
              <a:defRPr sz="2600">
                <a:solidFill>
                  <a:schemeClr val="tx2"/>
                </a:solidFill>
                <a:latin typeface="GoudyOlSt BT" pitchFamily="18" charset="0"/>
                <a:ea typeface="MS PGothic" pitchFamily="34" charset="-128"/>
                <a:cs typeface="MS PGothic" charset="0"/>
              </a:defRPr>
            </a:lvl5pPr>
            <a:lvl6pPr marL="457200" algn="l" rtl="0" fontAlgn="base">
              <a:lnSpc>
                <a:spcPts val="2800"/>
              </a:lnSpc>
              <a:spcBef>
                <a:spcPct val="0"/>
              </a:spcBef>
              <a:spcAft>
                <a:spcPct val="0"/>
              </a:spcAft>
              <a:defRPr sz="2600">
                <a:solidFill>
                  <a:schemeClr val="tx2"/>
                </a:solidFill>
                <a:latin typeface="GoudyOlSt BT" pitchFamily="18" charset="0"/>
              </a:defRPr>
            </a:lvl6pPr>
            <a:lvl7pPr marL="914400" algn="l" rtl="0" fontAlgn="base">
              <a:lnSpc>
                <a:spcPts val="2800"/>
              </a:lnSpc>
              <a:spcBef>
                <a:spcPct val="0"/>
              </a:spcBef>
              <a:spcAft>
                <a:spcPct val="0"/>
              </a:spcAft>
              <a:defRPr sz="2600">
                <a:solidFill>
                  <a:schemeClr val="tx2"/>
                </a:solidFill>
                <a:latin typeface="GoudyOlSt BT" pitchFamily="18" charset="0"/>
              </a:defRPr>
            </a:lvl7pPr>
            <a:lvl8pPr marL="1371600" algn="l" rtl="0" fontAlgn="base">
              <a:lnSpc>
                <a:spcPts val="2800"/>
              </a:lnSpc>
              <a:spcBef>
                <a:spcPct val="0"/>
              </a:spcBef>
              <a:spcAft>
                <a:spcPct val="0"/>
              </a:spcAft>
              <a:defRPr sz="2600">
                <a:solidFill>
                  <a:schemeClr val="tx2"/>
                </a:solidFill>
                <a:latin typeface="GoudyOlSt BT" pitchFamily="18" charset="0"/>
              </a:defRPr>
            </a:lvl8pPr>
            <a:lvl9pPr marL="1828800" algn="l" rtl="0" fontAlgn="base">
              <a:lnSpc>
                <a:spcPts val="2800"/>
              </a:lnSpc>
              <a:spcBef>
                <a:spcPct val="0"/>
              </a:spcBef>
              <a:spcAft>
                <a:spcPct val="0"/>
              </a:spcAft>
              <a:defRPr sz="2600">
                <a:solidFill>
                  <a:schemeClr val="tx2"/>
                </a:solidFill>
                <a:latin typeface="GoudyOlSt BT" pitchFamily="18" charset="0"/>
              </a:defRPr>
            </a:lvl9pPr>
          </a:lstStyle>
          <a:p>
            <a:pPr>
              <a:defRPr/>
            </a:pPr>
            <a:r>
              <a:rPr lang="en-US" altLang="en-US" kern="0" dirty="0" smtClean="0">
                <a:latin typeface="Helvetica" pitchFamily="-84" charset="0"/>
              </a:rPr>
              <a:t>Keyword Translation into Local Languages</a:t>
            </a:r>
          </a:p>
        </p:txBody>
      </p:sp>
      <p:sp>
        <p:nvSpPr>
          <p:cNvPr id="13317" name="Rectangle 6"/>
          <p:cNvSpPr>
            <a:spLocks noGrp="1" noChangeArrowheads="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Swis721 Lt BT" pitchFamily="2" charset="0"/>
                <a:ea typeface="MS PGothic" pitchFamily="34" charset="-128"/>
              </a:defRPr>
            </a:lvl1pPr>
            <a:lvl2pPr marL="742950" indent="-285750" eaLnBrk="0" hangingPunct="0">
              <a:defRPr sz="2400">
                <a:solidFill>
                  <a:schemeClr val="tx1"/>
                </a:solidFill>
                <a:latin typeface="Swis721 Lt BT" pitchFamily="2" charset="0"/>
                <a:ea typeface="MS PGothic" pitchFamily="34" charset="-128"/>
              </a:defRPr>
            </a:lvl2pPr>
            <a:lvl3pPr marL="1143000" indent="-228600" eaLnBrk="0" hangingPunct="0">
              <a:defRPr sz="2400">
                <a:solidFill>
                  <a:schemeClr val="tx1"/>
                </a:solidFill>
                <a:latin typeface="Swis721 Lt BT" pitchFamily="2" charset="0"/>
                <a:ea typeface="MS PGothic" pitchFamily="34" charset="-128"/>
              </a:defRPr>
            </a:lvl3pPr>
            <a:lvl4pPr marL="1600200" indent="-228600" eaLnBrk="0" hangingPunct="0">
              <a:defRPr sz="2400">
                <a:solidFill>
                  <a:schemeClr val="tx1"/>
                </a:solidFill>
                <a:latin typeface="Swis721 Lt BT" pitchFamily="2" charset="0"/>
                <a:ea typeface="MS PGothic" pitchFamily="34" charset="-128"/>
              </a:defRPr>
            </a:lvl4pPr>
            <a:lvl5pPr marL="2057400" indent="-228600" eaLnBrk="0" hangingPunct="0">
              <a:defRPr sz="2400">
                <a:solidFill>
                  <a:schemeClr val="tx1"/>
                </a:solidFill>
                <a:latin typeface="Swis721 Lt BT"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Swis721 Lt BT"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Swis721 Lt BT"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Swis721 Lt BT"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Swis721 Lt BT" pitchFamily="2" charset="0"/>
                <a:ea typeface="MS PGothic" pitchFamily="34" charset="-128"/>
              </a:defRPr>
            </a:lvl9pPr>
          </a:lstStyle>
          <a:p>
            <a:pPr eaLnBrk="1" hangingPunct="1">
              <a:defRPr/>
            </a:pPr>
            <a:fld id="{D78F83A4-1136-47C9-8684-7C044E82BA88}" type="slidenum">
              <a:rPr lang="en-US" altLang="en-US" sz="1400" smtClean="0">
                <a:solidFill>
                  <a:schemeClr val="accent1"/>
                </a:solidFill>
                <a:latin typeface="GoudyOlSt BT" charset="0"/>
              </a:rPr>
              <a:pPr eaLnBrk="1" hangingPunct="1">
                <a:defRPr/>
              </a:pPr>
              <a:t>9</a:t>
            </a:fld>
            <a:endParaRPr lang="en-US" altLang="en-US" sz="1400" dirty="0" smtClean="0">
              <a:solidFill>
                <a:schemeClr val="accent1"/>
              </a:solidFill>
              <a:latin typeface="GoudyOlSt BT" charset="0"/>
            </a:endParaRPr>
          </a:p>
        </p:txBody>
      </p:sp>
      <p:pic>
        <p:nvPicPr>
          <p:cNvPr id="3" name="Picture 2" descr="Screen Shot 2015-05-19 at 2.06.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7" y="952921"/>
            <a:ext cx="8331200" cy="3936159"/>
          </a:xfrm>
          <a:prstGeom prst="rect">
            <a:avLst/>
          </a:prstGeom>
        </p:spPr>
      </p:pic>
    </p:spTree>
    <p:extLst>
      <p:ext uri="{BB962C8B-B14F-4D97-AF65-F5344CB8AC3E}">
        <p14:creationId xmlns:p14="http://schemas.microsoft.com/office/powerpoint/2010/main" val="224076247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21832"/>
      </a:dk2>
      <a:lt2>
        <a:srgbClr val="4D4D4D"/>
      </a:lt2>
      <a:accent1>
        <a:srgbClr val="021832"/>
      </a:accent1>
      <a:accent2>
        <a:srgbClr val="E9E9D9"/>
      </a:accent2>
      <a:accent3>
        <a:srgbClr val="FFFFFF"/>
      </a:accent3>
      <a:accent4>
        <a:srgbClr val="000000"/>
      </a:accent4>
      <a:accent5>
        <a:srgbClr val="AAABAD"/>
      </a:accent5>
      <a:accent6>
        <a:srgbClr val="D3D3C4"/>
      </a:accent6>
      <a:hlink>
        <a:srgbClr val="7C96A1"/>
      </a:hlink>
      <a:folHlink>
        <a:srgbClr val="E1E8EB"/>
      </a:folHlink>
    </a:clrScheme>
    <a:fontScheme name="Default Design">
      <a:majorFont>
        <a:latin typeface="GoudyOlSt BT"/>
        <a:ea typeface=""/>
        <a:cs typeface=""/>
      </a:majorFont>
      <a:minorFont>
        <a:latin typeface="GoudyOlS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21832"/>
        </a:accent1>
        <a:accent2>
          <a:srgbClr val="333399"/>
        </a:accent2>
        <a:accent3>
          <a:srgbClr val="FFFFFF"/>
        </a:accent3>
        <a:accent4>
          <a:srgbClr val="000000"/>
        </a:accent4>
        <a:accent5>
          <a:srgbClr val="AAAB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21832"/>
        </a:accent1>
        <a:accent2>
          <a:srgbClr val="B34F00"/>
        </a:accent2>
        <a:accent3>
          <a:srgbClr val="FFFFFF"/>
        </a:accent3>
        <a:accent4>
          <a:srgbClr val="000000"/>
        </a:accent4>
        <a:accent5>
          <a:srgbClr val="AAABAD"/>
        </a:accent5>
        <a:accent6>
          <a:srgbClr val="A24700"/>
        </a:accent6>
        <a:hlink>
          <a:srgbClr val="7C96A1"/>
        </a:hlink>
        <a:folHlink>
          <a:srgbClr val="E1E8EB"/>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21832"/>
        </a:dk2>
        <a:lt2>
          <a:srgbClr val="808080"/>
        </a:lt2>
        <a:accent1>
          <a:srgbClr val="021832"/>
        </a:accent1>
        <a:accent2>
          <a:srgbClr val="B34F00"/>
        </a:accent2>
        <a:accent3>
          <a:srgbClr val="FFFFFF"/>
        </a:accent3>
        <a:accent4>
          <a:srgbClr val="000000"/>
        </a:accent4>
        <a:accent5>
          <a:srgbClr val="AAABAD"/>
        </a:accent5>
        <a:accent6>
          <a:srgbClr val="A24700"/>
        </a:accent6>
        <a:hlink>
          <a:srgbClr val="7C96A1"/>
        </a:hlink>
        <a:folHlink>
          <a:srgbClr val="E1E8EB"/>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21832"/>
        </a:dk2>
        <a:lt2>
          <a:srgbClr val="4D4D4D"/>
        </a:lt2>
        <a:accent1>
          <a:srgbClr val="021832"/>
        </a:accent1>
        <a:accent2>
          <a:srgbClr val="B34F00"/>
        </a:accent2>
        <a:accent3>
          <a:srgbClr val="FFFFFF"/>
        </a:accent3>
        <a:accent4>
          <a:srgbClr val="000000"/>
        </a:accent4>
        <a:accent5>
          <a:srgbClr val="AAABAD"/>
        </a:accent5>
        <a:accent6>
          <a:srgbClr val="A24700"/>
        </a:accent6>
        <a:hlink>
          <a:srgbClr val="7C96A1"/>
        </a:hlink>
        <a:folHlink>
          <a:srgbClr val="E1E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35317</TotalTime>
  <Words>446</Words>
  <Application>Microsoft Macintosh PowerPoint</Application>
  <PresentationFormat>On-screen Show (4:3)</PresentationFormat>
  <Paragraphs>81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Natural Language Processing: Processing &amp;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Stan Adler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Core</dc:title>
  <dc:creator>Jenn Packer</dc:creator>
  <cp:lastModifiedBy>Scott Beatty</cp:lastModifiedBy>
  <cp:revision>702</cp:revision>
  <cp:lastPrinted>2014-10-01T18:08:07Z</cp:lastPrinted>
  <dcterms:created xsi:type="dcterms:W3CDTF">2006-01-25T15:04:13Z</dcterms:created>
  <dcterms:modified xsi:type="dcterms:W3CDTF">2015-05-20T16:38:41Z</dcterms:modified>
</cp:coreProperties>
</file>